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84" r:id="rId2"/>
    <p:sldId id="257" r:id="rId3"/>
    <p:sldId id="258" r:id="rId4"/>
    <p:sldId id="259" r:id="rId5"/>
    <p:sldId id="260" r:id="rId6"/>
    <p:sldId id="286" r:id="rId7"/>
    <p:sldId id="278" r:id="rId8"/>
    <p:sldId id="261" r:id="rId9"/>
    <p:sldId id="262" r:id="rId10"/>
    <p:sldId id="287" r:id="rId11"/>
    <p:sldId id="265" r:id="rId12"/>
    <p:sldId id="266" r:id="rId13"/>
    <p:sldId id="267" r:id="rId14"/>
    <p:sldId id="268" r:id="rId15"/>
    <p:sldId id="269" r:id="rId16"/>
    <p:sldId id="270" r:id="rId17"/>
    <p:sldId id="271" r:id="rId18"/>
    <p:sldId id="272" r:id="rId19"/>
    <p:sldId id="273" r:id="rId20"/>
    <p:sldId id="274" r:id="rId21"/>
    <p:sldId id="285" r:id="rId22"/>
    <p:sldId id="275" r:id="rId23"/>
    <p:sldId id="276" r:id="rId24"/>
    <p:sldId id="277" r:id="rId25"/>
    <p:sldId id="281" r:id="rId26"/>
    <p:sldId id="282"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p:scale>
          <a:sx n="81" d="100"/>
          <a:sy n="81" d="100"/>
        </p:scale>
        <p:origin x="-300"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4400" y="2130426"/>
            <a:ext cx="103632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5551D68C-9C7D-401D-A364-1DA8AA789827}" type="datetimeFigureOut">
              <a:rPr lang="tr-TR" smtClean="0"/>
              <a:pPr/>
              <a:t>9.09.2019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FCF2A29-ECA0-4399-AA4E-B691607CBC59}"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5551D68C-9C7D-401D-A364-1DA8AA789827}" type="datetimeFigureOut">
              <a:rPr lang="tr-TR" smtClean="0"/>
              <a:pPr/>
              <a:t>9.09.2019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FCF2A29-ECA0-4399-AA4E-B691607CBC59}"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274639"/>
            <a:ext cx="27432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609600" y="274639"/>
            <a:ext cx="80264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5551D68C-9C7D-401D-A364-1DA8AA789827}" type="datetimeFigureOut">
              <a:rPr lang="tr-TR" smtClean="0"/>
              <a:pPr/>
              <a:t>9.09.2019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FCF2A29-ECA0-4399-AA4E-B691607CBC59}"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5551D68C-9C7D-401D-A364-1DA8AA789827}" type="datetimeFigureOut">
              <a:rPr lang="tr-TR" smtClean="0"/>
              <a:pPr/>
              <a:t>9.09.2019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FCF2A29-ECA0-4399-AA4E-B691607CBC59}"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4" y="4406901"/>
            <a:ext cx="103632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5551D68C-9C7D-401D-A364-1DA8AA789827}" type="datetimeFigureOut">
              <a:rPr lang="tr-TR" smtClean="0"/>
              <a:pPr/>
              <a:t>9.09.2019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FCF2A29-ECA0-4399-AA4E-B691607CBC59}"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5551D68C-9C7D-401D-A364-1DA8AA789827}" type="datetimeFigureOut">
              <a:rPr lang="tr-TR" smtClean="0"/>
              <a:pPr/>
              <a:t>9.09.2019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FCF2A29-ECA0-4399-AA4E-B691607CBC59}"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5551D68C-9C7D-401D-A364-1DA8AA789827}" type="datetimeFigureOut">
              <a:rPr lang="tr-TR" smtClean="0"/>
              <a:pPr/>
              <a:t>9.09.2019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2FCF2A29-ECA0-4399-AA4E-B691607CBC59}"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5551D68C-9C7D-401D-A364-1DA8AA789827}" type="datetimeFigureOut">
              <a:rPr lang="tr-TR" smtClean="0"/>
              <a:pPr/>
              <a:t>9.09.2019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2FCF2A29-ECA0-4399-AA4E-B691607CBC59}"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5551D68C-9C7D-401D-A364-1DA8AA789827}" type="datetimeFigureOut">
              <a:rPr lang="tr-TR" smtClean="0"/>
              <a:pPr/>
              <a:t>9.09.2019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2FCF2A29-ECA0-4399-AA4E-B691607CBC59}"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1" y="273050"/>
            <a:ext cx="4011084"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5551D68C-9C7D-401D-A364-1DA8AA789827}" type="datetimeFigureOut">
              <a:rPr lang="tr-TR" smtClean="0"/>
              <a:pPr/>
              <a:t>9.09.2019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FCF2A29-ECA0-4399-AA4E-B691607CBC59}"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717" y="4800600"/>
            <a:ext cx="73152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5551D68C-9C7D-401D-A364-1DA8AA789827}" type="datetimeFigureOut">
              <a:rPr lang="tr-TR" smtClean="0"/>
              <a:pPr/>
              <a:t>9.09.2019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FCF2A29-ECA0-4399-AA4E-B691607CBC59}"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51D68C-9C7D-401D-A364-1DA8AA789827}" type="datetimeFigureOut">
              <a:rPr lang="tr-TR" smtClean="0"/>
              <a:pPr/>
              <a:t>9.09.2019</a:t>
            </a:fld>
            <a:endParaRPr lang="tr-TR"/>
          </a:p>
        </p:txBody>
      </p:sp>
      <p:sp>
        <p:nvSpPr>
          <p:cNvPr id="5" name="4 Altbilgi Yer Tutucusu"/>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CF2A29-ECA0-4399-AA4E-B691607CBC59}"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603504" y="494675"/>
            <a:ext cx="10782300" cy="3342807"/>
          </a:xfrm>
        </p:spPr>
        <p:txBody>
          <a:bodyPr/>
          <a:lstStyle/>
          <a:p>
            <a:pPr algn="ctr"/>
            <a:r>
              <a:rPr lang="tr-TR" sz="8000" b="1" dirty="0" smtClean="0"/>
              <a:t>KİŞİSEL SINIRLARIMIZ</a:t>
            </a:r>
            <a:r>
              <a:rPr lang="tr-TR" b="1" dirty="0"/>
              <a:t/>
            </a:r>
            <a:br>
              <a:rPr lang="tr-TR" b="1" dirty="0"/>
            </a:br>
            <a:endParaRPr lang="tr-TR" b="1" dirty="0"/>
          </a:p>
        </p:txBody>
      </p:sp>
      <p:pic>
        <p:nvPicPr>
          <p:cNvPr id="29698" name="Picture 2" descr="İlgili resim"/>
          <p:cNvPicPr>
            <a:picLocks noChangeAspect="1" noChangeArrowheads="1"/>
          </p:cNvPicPr>
          <p:nvPr/>
        </p:nvPicPr>
        <p:blipFill>
          <a:blip r:embed="rId2" cstate="print"/>
          <a:srcRect/>
          <a:stretch>
            <a:fillRect/>
          </a:stretch>
        </p:blipFill>
        <p:spPr bwMode="auto">
          <a:xfrm>
            <a:off x="779488" y="2428407"/>
            <a:ext cx="10148341" cy="4032354"/>
          </a:xfrm>
          <a:prstGeom prst="rect">
            <a:avLst/>
          </a:prstGeom>
          <a:noFill/>
        </p:spPr>
      </p:pic>
    </p:spTree>
    <p:extLst>
      <p:ext uri="{BB962C8B-B14F-4D97-AF65-F5344CB8AC3E}">
        <p14:creationId xmlns:p14="http://schemas.microsoft.com/office/powerpoint/2010/main" val="7376175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Dikdörtgen"/>
          <p:cNvSpPr/>
          <p:nvPr/>
        </p:nvSpPr>
        <p:spPr>
          <a:xfrm>
            <a:off x="2556698" y="725987"/>
            <a:ext cx="5709640" cy="1661993"/>
          </a:xfrm>
          <a:prstGeom prst="rect">
            <a:avLst/>
          </a:prstGeom>
        </p:spPr>
        <p:txBody>
          <a:bodyPr wrap="none">
            <a:spAutoFit/>
          </a:bodyPr>
          <a:lstStyle/>
          <a:p>
            <a:r>
              <a:rPr lang="tr-TR" sz="4800" b="1" dirty="0" smtClean="0">
                <a:solidFill>
                  <a:srgbClr val="FF0000"/>
                </a:solidFill>
              </a:rPr>
              <a:t>Güvenli yaşamak için:</a:t>
            </a:r>
          </a:p>
          <a:p>
            <a:endParaRPr lang="tr-TR" b="1" dirty="0" smtClean="0">
              <a:solidFill>
                <a:srgbClr val="002060"/>
              </a:solidFill>
            </a:endParaRPr>
          </a:p>
          <a:p>
            <a:endParaRPr lang="tr-TR" b="1" dirty="0" smtClean="0">
              <a:solidFill>
                <a:srgbClr val="002060"/>
              </a:solidFill>
            </a:endParaRPr>
          </a:p>
          <a:p>
            <a:endParaRPr lang="tr-TR" dirty="0"/>
          </a:p>
        </p:txBody>
      </p:sp>
      <p:sp>
        <p:nvSpPr>
          <p:cNvPr id="8" name="7 Dikdörtgen"/>
          <p:cNvSpPr/>
          <p:nvPr/>
        </p:nvSpPr>
        <p:spPr>
          <a:xfrm>
            <a:off x="209862" y="1708880"/>
            <a:ext cx="9413823" cy="4524315"/>
          </a:xfrm>
          <a:prstGeom prst="rect">
            <a:avLst/>
          </a:prstGeom>
        </p:spPr>
        <p:txBody>
          <a:bodyPr wrap="square">
            <a:spAutoFit/>
          </a:bodyPr>
          <a:lstStyle/>
          <a:p>
            <a:pPr algn="ctr"/>
            <a:r>
              <a:rPr lang="tr-TR" sz="3600" b="1" dirty="0" smtClean="0"/>
              <a:t>•Çok iyi tanımadığınız kişilerle baş başa vakit geçirmeyin.</a:t>
            </a:r>
          </a:p>
          <a:p>
            <a:pPr algn="ctr"/>
            <a:r>
              <a:rPr lang="tr-TR" sz="3600" b="1" dirty="0" smtClean="0"/>
              <a:t>• Sanal ortamlarda tanımadığınız insanlarla arkadaşlık yapmayın.</a:t>
            </a:r>
          </a:p>
          <a:p>
            <a:pPr algn="ctr"/>
            <a:r>
              <a:rPr lang="tr-TR" sz="3600" b="1" dirty="0" smtClean="0"/>
              <a:t>• MSN ve </a:t>
            </a:r>
            <a:r>
              <a:rPr lang="tr-TR" sz="3600" b="1" dirty="0" err="1" smtClean="0"/>
              <a:t>facebook</a:t>
            </a:r>
            <a:r>
              <a:rPr lang="tr-TR" sz="3600" b="1" dirty="0" smtClean="0"/>
              <a:t> ve </a:t>
            </a:r>
            <a:r>
              <a:rPr lang="tr-TR" sz="3600" b="1" dirty="0" err="1" smtClean="0"/>
              <a:t>instagram</a:t>
            </a:r>
            <a:r>
              <a:rPr lang="tr-TR" sz="3600" b="1" dirty="0" smtClean="0"/>
              <a:t> vb. sosyal paylaşım sitelerinde  özel görüntülerinizi paylaşmayın, tanımadığınız kişilerle görüntülü görüşme yapmayın.</a:t>
            </a:r>
            <a:endParaRPr lang="tr-TR" sz="3600" b="1" dirty="0"/>
          </a:p>
        </p:txBody>
      </p:sp>
      <p:pic>
        <p:nvPicPr>
          <p:cNvPr id="9"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43803" y="373322"/>
            <a:ext cx="2383436" cy="2339898"/>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pic>
        <p:nvPicPr>
          <p:cNvPr id="10"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12520" y="3731116"/>
            <a:ext cx="2419649" cy="2849566"/>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Tree>
    <p:extLst>
      <p:ext uri="{BB962C8B-B14F-4D97-AF65-F5344CB8AC3E}">
        <p14:creationId xmlns:p14="http://schemas.microsoft.com/office/powerpoint/2010/main" val="1328097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814647" y="1"/>
            <a:ext cx="10523913" cy="1163782"/>
          </a:xfrm>
        </p:spPr>
        <p:txBody>
          <a:bodyPr>
            <a:normAutofit/>
          </a:bodyPr>
          <a:lstStyle/>
          <a:p>
            <a:r>
              <a:rPr lang="tr-TR" b="1" dirty="0" smtClean="0">
                <a:solidFill>
                  <a:srgbClr val="FF0000"/>
                </a:solidFill>
              </a:rPr>
              <a:t>Güvenli yaşamak için…</a:t>
            </a:r>
            <a:endParaRPr lang="tr-TR" b="1" dirty="0">
              <a:solidFill>
                <a:srgbClr val="FF0000"/>
              </a:solidFill>
            </a:endParaRPr>
          </a:p>
        </p:txBody>
      </p:sp>
      <p:sp>
        <p:nvSpPr>
          <p:cNvPr id="3" name="Alt Başlık 2"/>
          <p:cNvSpPr>
            <a:spLocks noGrp="1"/>
          </p:cNvSpPr>
          <p:nvPr>
            <p:ph type="subTitle" idx="1"/>
          </p:nvPr>
        </p:nvSpPr>
        <p:spPr>
          <a:xfrm>
            <a:off x="1" y="1163783"/>
            <a:ext cx="5303520" cy="5694217"/>
          </a:xfrm>
        </p:spPr>
        <p:txBody>
          <a:bodyPr>
            <a:normAutofit lnSpcReduction="10000"/>
          </a:bodyPr>
          <a:lstStyle/>
          <a:p>
            <a:pPr marL="457200" indent="-457200"/>
            <a:r>
              <a:rPr lang="tr-TR" b="1" dirty="0" smtClean="0">
                <a:solidFill>
                  <a:schemeClr val="tx1"/>
                </a:solidFill>
              </a:rPr>
              <a:t>• Ailenizin haberi olmadan kafelere internet kafelere oyun salonlarına gitmeyin.</a:t>
            </a:r>
          </a:p>
          <a:p>
            <a:pPr algn="ctr"/>
            <a:r>
              <a:rPr lang="tr-TR" b="1" dirty="0" smtClean="0">
                <a:solidFill>
                  <a:schemeClr val="tx1"/>
                </a:solidFill>
              </a:rPr>
              <a:t>• Ailenizin bilgisi dahilinde gittiğinizde de yediklerinize ve içtiklerinize dikkat edin.</a:t>
            </a:r>
          </a:p>
          <a:p>
            <a:pPr algn="ctr"/>
            <a:r>
              <a:rPr lang="tr-TR" b="1" dirty="0" smtClean="0">
                <a:solidFill>
                  <a:schemeClr val="tx1"/>
                </a:solidFill>
              </a:rPr>
              <a:t>• Tanımadığınız ve güvenmediğiniz kişilerden ağrı kesici vs. ilaç alıp içmeyin.</a:t>
            </a:r>
          </a:p>
          <a:p>
            <a:pPr algn="ctr"/>
            <a:r>
              <a:rPr lang="tr-TR" b="1" dirty="0" smtClean="0">
                <a:solidFill>
                  <a:schemeClr val="tx1"/>
                </a:solidFill>
              </a:rPr>
              <a:t>• Geceleri geç saatte sokakta yalnız başınıza kalmayın</a:t>
            </a:r>
            <a:r>
              <a:rPr lang="tr-TR" dirty="0" smtClean="0">
                <a:solidFill>
                  <a:schemeClr val="tx1"/>
                </a:solidFill>
              </a:rPr>
              <a:t>.</a:t>
            </a:r>
            <a:endParaRPr lang="tr-TR" dirty="0">
              <a:solidFill>
                <a:schemeClr val="tx1"/>
              </a:solidFill>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22621" y="1163783"/>
            <a:ext cx="2705100" cy="168592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08236" y="1528997"/>
            <a:ext cx="2590800" cy="218678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61939" y="4261865"/>
            <a:ext cx="2826326" cy="212517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Resi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13819" y="3180767"/>
            <a:ext cx="2362200" cy="256046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7436621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053329" y="399011"/>
            <a:ext cx="10185477" cy="1103218"/>
          </a:xfrm>
          <a:ln w="76200">
            <a:solidFill>
              <a:schemeClr val="accent1">
                <a:lumMod val="50000"/>
              </a:schemeClr>
            </a:solidFill>
          </a:ln>
        </p:spPr>
        <p:style>
          <a:lnRef idx="1">
            <a:schemeClr val="accent5"/>
          </a:lnRef>
          <a:fillRef idx="2">
            <a:schemeClr val="accent5"/>
          </a:fillRef>
          <a:effectRef idx="1">
            <a:schemeClr val="accent5"/>
          </a:effectRef>
          <a:fontRef idx="minor">
            <a:schemeClr val="dk1"/>
          </a:fontRef>
        </p:style>
        <p:txBody>
          <a:bodyPr>
            <a:normAutofit/>
          </a:bodyPr>
          <a:lstStyle/>
          <a:p>
            <a:r>
              <a:rPr lang="tr-TR" b="1" dirty="0" smtClean="0">
                <a:solidFill>
                  <a:srgbClr val="FF0000"/>
                </a:solidFill>
              </a:rPr>
              <a:t>Bedenimizi koruyalım;</a:t>
            </a:r>
            <a:endParaRPr lang="tr-TR" b="1" dirty="0">
              <a:solidFill>
                <a:srgbClr val="FF0000"/>
              </a:solidFill>
            </a:endParaRPr>
          </a:p>
        </p:txBody>
      </p:sp>
      <p:sp>
        <p:nvSpPr>
          <p:cNvPr id="3" name="Alt Başlık 2"/>
          <p:cNvSpPr>
            <a:spLocks noGrp="1"/>
          </p:cNvSpPr>
          <p:nvPr>
            <p:ph type="subTitle" idx="1"/>
          </p:nvPr>
        </p:nvSpPr>
        <p:spPr>
          <a:xfrm>
            <a:off x="1115502" y="2056212"/>
            <a:ext cx="10123304" cy="1967148"/>
          </a:xfrm>
        </p:spPr>
        <p:txBody>
          <a:bodyPr>
            <a:normAutofit/>
          </a:bodyPr>
          <a:lstStyle/>
          <a:p>
            <a:r>
              <a:rPr lang="tr-TR" sz="4400" dirty="0" smtClean="0">
                <a:solidFill>
                  <a:schemeClr val="tx1"/>
                </a:solidFill>
              </a:rPr>
              <a:t>•</a:t>
            </a:r>
            <a:r>
              <a:rPr lang="tr-TR" sz="4400" dirty="0" smtClean="0"/>
              <a:t> </a:t>
            </a:r>
            <a:r>
              <a:rPr lang="tr-TR" sz="4400" b="1" dirty="0" smtClean="0">
                <a:solidFill>
                  <a:schemeClr val="tx1"/>
                </a:solidFill>
              </a:rPr>
              <a:t>Senin denize girerken mayo ile örttüğün bölgelerin özel ve mahrem bölgelerindir</a:t>
            </a:r>
            <a:r>
              <a:rPr lang="tr-TR" b="1" dirty="0" smtClean="0">
                <a:solidFill>
                  <a:schemeClr val="tx1"/>
                </a:solidFill>
              </a:rPr>
              <a:t>.</a:t>
            </a:r>
            <a:endParaRPr lang="tr-TR" b="1" dirty="0">
              <a:solidFill>
                <a:schemeClr val="tx1"/>
              </a:solidFill>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48631" y="4242217"/>
            <a:ext cx="2143125" cy="24034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Resim 5"/>
          <p:cNvPicPr>
            <a:picLocks noChangeAspect="1"/>
          </p:cNvPicPr>
          <p:nvPr/>
        </p:nvPicPr>
        <p:blipFill rotWithShape="1">
          <a:blip r:embed="rId3" cstate="print">
            <a:extLst>
              <a:ext uri="{28A0092B-C50C-407E-A947-70E740481C1C}">
                <a14:useLocalDpi xmlns:a14="http://schemas.microsoft.com/office/drawing/2010/main" val="0"/>
              </a:ext>
            </a:extLst>
          </a:blip>
          <a:srcRect l="-642" t="11313"/>
          <a:stretch/>
        </p:blipFill>
        <p:spPr>
          <a:xfrm>
            <a:off x="7481456" y="3972393"/>
            <a:ext cx="2382071" cy="26732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444302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44839" y="1124262"/>
            <a:ext cx="11947161" cy="2094807"/>
          </a:xfrm>
        </p:spPr>
        <p:txBody>
          <a:bodyPr>
            <a:normAutofit/>
          </a:bodyPr>
          <a:lstStyle/>
          <a:p>
            <a:r>
              <a:rPr lang="fi-FI" sz="5400" b="1" dirty="0" smtClean="0">
                <a:solidFill>
                  <a:srgbClr val="FF0000"/>
                </a:solidFill>
              </a:rPr>
              <a:t>Bedenin sana aittir,</a:t>
            </a:r>
            <a:r>
              <a:rPr lang="tr-TR" sz="5400" b="1" dirty="0" smtClean="0">
                <a:solidFill>
                  <a:srgbClr val="FF0000"/>
                </a:solidFill>
              </a:rPr>
              <a:t/>
            </a:r>
            <a:br>
              <a:rPr lang="tr-TR" sz="5400" b="1" dirty="0" smtClean="0">
                <a:solidFill>
                  <a:srgbClr val="FF0000"/>
                </a:solidFill>
              </a:rPr>
            </a:br>
            <a:r>
              <a:rPr lang="fi-FI" sz="5400" b="1" dirty="0" smtClean="0">
                <a:solidFill>
                  <a:srgbClr val="FF0000"/>
                </a:solidFill>
              </a:rPr>
              <a:t>onu koru..</a:t>
            </a:r>
            <a:endParaRPr lang="tr-TR" sz="5400" b="1" dirty="0">
              <a:solidFill>
                <a:srgbClr val="FF0000"/>
              </a:solidFill>
            </a:endParaRPr>
          </a:p>
        </p:txBody>
      </p:sp>
      <p:sp>
        <p:nvSpPr>
          <p:cNvPr id="3" name="Alt Başlık 2"/>
          <p:cNvSpPr>
            <a:spLocks noGrp="1"/>
          </p:cNvSpPr>
          <p:nvPr>
            <p:ph type="subTitle" idx="1"/>
          </p:nvPr>
        </p:nvSpPr>
        <p:spPr>
          <a:xfrm>
            <a:off x="1" y="3147934"/>
            <a:ext cx="11212642" cy="3387776"/>
          </a:xfrm>
        </p:spPr>
        <p:txBody>
          <a:bodyPr>
            <a:noAutofit/>
          </a:bodyPr>
          <a:lstStyle/>
          <a:p>
            <a:pPr algn="ctr"/>
            <a:r>
              <a:rPr lang="tr-TR" sz="3600" dirty="0" smtClean="0"/>
              <a:t>	</a:t>
            </a:r>
            <a:r>
              <a:rPr lang="tr-TR" sz="3600" b="1" dirty="0" smtClean="0">
                <a:solidFill>
                  <a:srgbClr val="FF0000"/>
                </a:solidFill>
              </a:rPr>
              <a:t>Dokunulmayı reddetmeyi ve sınırlar koymayı öğrenelim:</a:t>
            </a:r>
          </a:p>
          <a:p>
            <a:pPr algn="ctr">
              <a:buFont typeface="Wingdings" pitchFamily="2" charset="2"/>
              <a:buChar char="ü"/>
            </a:pPr>
            <a:r>
              <a:rPr lang="tr-TR" sz="3600" b="1" dirty="0" smtClean="0">
                <a:solidFill>
                  <a:schemeClr val="tx1"/>
                </a:solidFill>
              </a:rPr>
              <a:t>Çocuk / ergen olarak bedeniniz size aittir.</a:t>
            </a:r>
          </a:p>
          <a:p>
            <a:pPr algn="ctr">
              <a:buFont typeface="Wingdings" pitchFamily="2" charset="2"/>
              <a:buChar char="ü"/>
            </a:pPr>
            <a:r>
              <a:rPr lang="tr-TR" sz="3600" b="1" dirty="0" smtClean="0">
                <a:solidFill>
                  <a:schemeClr val="tx1"/>
                </a:solidFill>
              </a:rPr>
              <a:t>Dokunulmak veya öpülmek istemediğiniz zaman buna hayır deme hakkınız vardır.</a:t>
            </a:r>
            <a:endParaRPr lang="tr-TR" sz="3600" b="1" dirty="0">
              <a:solidFill>
                <a:schemeClr val="tx1"/>
              </a:solidFill>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4872"/>
            <a:ext cx="3402767" cy="2428407"/>
          </a:xfrm>
          <a:prstGeom prst="round2DiagRect">
            <a:avLst>
              <a:gd name="adj1" fmla="val 16667"/>
              <a:gd name="adj2" fmla="val 0"/>
            </a:avLst>
          </a:prstGeom>
          <a:ln w="88900" cap="sq">
            <a:solidFill>
              <a:srgbClr val="002060"/>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0639727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444137" y="1"/>
            <a:ext cx="11573691" cy="6609806"/>
          </a:xfrm>
        </p:spPr>
        <p:txBody>
          <a:bodyPr>
            <a:normAutofit fontScale="92500"/>
          </a:bodyPr>
          <a:lstStyle/>
          <a:p>
            <a:pPr algn="ctr"/>
            <a:endParaRPr lang="tr-TR" sz="8000" b="1" dirty="0" smtClean="0">
              <a:solidFill>
                <a:schemeClr val="bg2"/>
              </a:solidFill>
            </a:endParaRPr>
          </a:p>
          <a:p>
            <a:pPr algn="ctr"/>
            <a:r>
              <a:rPr lang="tr-TR" sz="4600" b="1" dirty="0" smtClean="0">
                <a:solidFill>
                  <a:schemeClr val="tx1"/>
                </a:solidFill>
              </a:rPr>
              <a:t>• Kimlerin sana dokunabileceğine,öpebileceğine ve sarılabileceğine senin karar verme ve “hayır” deme hakkın var, bu hakkının olduğunu bilmelisin.</a:t>
            </a:r>
          </a:p>
          <a:p>
            <a:pPr algn="ctr"/>
            <a:r>
              <a:rPr lang="tr-TR" sz="4600" b="1" dirty="0" smtClean="0">
                <a:solidFill>
                  <a:schemeClr val="tx1"/>
                </a:solidFill>
              </a:rPr>
              <a:t>• Herhangi birinin uygunsuz bir şekilde dokunması halinde yapabileceklerini</a:t>
            </a:r>
          </a:p>
          <a:p>
            <a:pPr algn="ctr"/>
            <a:r>
              <a:rPr lang="tr-TR" sz="4600" b="1" dirty="0" smtClean="0">
                <a:solidFill>
                  <a:schemeClr val="tx1"/>
                </a:solidFill>
              </a:rPr>
              <a:t>öğrenmelis</a:t>
            </a:r>
            <a:r>
              <a:rPr lang="tr-TR" sz="5800" b="1" dirty="0" smtClean="0">
                <a:solidFill>
                  <a:schemeClr val="tx1"/>
                </a:solidFill>
              </a:rPr>
              <a:t>in. </a:t>
            </a:r>
            <a:endParaRPr lang="tr-TR" sz="5800" b="1" dirty="0">
              <a:solidFill>
                <a:schemeClr val="tx1"/>
              </a:solidFill>
            </a:endParaRPr>
          </a:p>
        </p:txBody>
      </p:sp>
      <p:pic>
        <p:nvPicPr>
          <p:cNvPr id="4" name="3 Resim" descr="indir.jpg"/>
          <p:cNvPicPr>
            <a:picLocks noChangeAspect="1"/>
          </p:cNvPicPr>
          <p:nvPr/>
        </p:nvPicPr>
        <p:blipFill>
          <a:blip r:embed="rId2" cstate="print"/>
          <a:stretch>
            <a:fillRect/>
          </a:stretch>
        </p:blipFill>
        <p:spPr>
          <a:xfrm>
            <a:off x="0" y="4497049"/>
            <a:ext cx="3732551" cy="2360951"/>
          </a:xfrm>
          <a:prstGeom prst="rect">
            <a:avLst/>
          </a:prstGeom>
        </p:spPr>
      </p:pic>
      <p:pic>
        <p:nvPicPr>
          <p:cNvPr id="5" name="4 Resim" descr="images.jpg"/>
          <p:cNvPicPr>
            <a:picLocks noChangeAspect="1"/>
          </p:cNvPicPr>
          <p:nvPr/>
        </p:nvPicPr>
        <p:blipFill>
          <a:blip r:embed="rId3" cstate="print"/>
          <a:stretch>
            <a:fillRect/>
          </a:stretch>
        </p:blipFill>
        <p:spPr>
          <a:xfrm>
            <a:off x="8109679" y="4736892"/>
            <a:ext cx="4082321" cy="2121107"/>
          </a:xfrm>
          <a:prstGeom prst="rect">
            <a:avLst/>
          </a:prstGeom>
        </p:spPr>
      </p:pic>
      <p:sp>
        <p:nvSpPr>
          <p:cNvPr id="6" name="5 Başlık"/>
          <p:cNvSpPr>
            <a:spLocks noGrp="1"/>
          </p:cNvSpPr>
          <p:nvPr>
            <p:ph type="ctrTitle"/>
          </p:nvPr>
        </p:nvSpPr>
        <p:spPr>
          <a:xfrm>
            <a:off x="944380" y="376578"/>
            <a:ext cx="10363200" cy="792655"/>
          </a:xfrm>
        </p:spPr>
        <p:txBody>
          <a:bodyPr/>
          <a:lstStyle/>
          <a:p>
            <a:r>
              <a:rPr lang="tr-TR" b="1" dirty="0" smtClean="0">
                <a:solidFill>
                  <a:srgbClr val="FF0000"/>
                </a:solidFill>
              </a:rPr>
              <a:t>İYİ DOKUNMA-KÖTÜ DOKUNMA</a:t>
            </a:r>
            <a:endParaRPr lang="tr-TR" b="1" dirty="0">
              <a:solidFill>
                <a:srgbClr val="FF0000"/>
              </a:solidFill>
            </a:endParaRPr>
          </a:p>
        </p:txBody>
      </p:sp>
    </p:spTree>
    <p:extLst>
      <p:ext uri="{BB962C8B-B14F-4D97-AF65-F5344CB8AC3E}">
        <p14:creationId xmlns:p14="http://schemas.microsoft.com/office/powerpoint/2010/main" val="825544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561703" y="1094283"/>
            <a:ext cx="7968343" cy="5291528"/>
          </a:xfrm>
        </p:spPr>
        <p:txBody>
          <a:bodyPr>
            <a:noAutofit/>
          </a:bodyPr>
          <a:lstStyle/>
          <a:p>
            <a:pPr>
              <a:buFont typeface="Wingdings" pitchFamily="2" charset="2"/>
              <a:buChar char="ü"/>
            </a:pPr>
            <a:r>
              <a:rPr lang="tr-TR" b="1" dirty="0" smtClean="0">
                <a:solidFill>
                  <a:schemeClr val="tx1"/>
                </a:solidFill>
              </a:rPr>
              <a:t>Sevdiğin kişilerin sarılması ve öpmesi güzel bir şeydir</a:t>
            </a:r>
          </a:p>
          <a:p>
            <a:pPr>
              <a:buFont typeface="Wingdings" pitchFamily="2" charset="2"/>
              <a:buChar char="ü"/>
            </a:pPr>
            <a:r>
              <a:rPr lang="tr-TR" b="1" dirty="0" smtClean="0">
                <a:solidFill>
                  <a:schemeClr val="tx1"/>
                </a:solidFill>
              </a:rPr>
              <a:t> Uyandığında annenin sana sarılması ve</a:t>
            </a:r>
          </a:p>
          <a:p>
            <a:r>
              <a:rPr lang="tr-TR" b="1" dirty="0" smtClean="0">
                <a:solidFill>
                  <a:schemeClr val="tx1"/>
                </a:solidFill>
              </a:rPr>
              <a:t>Öpmesi</a:t>
            </a:r>
          </a:p>
          <a:p>
            <a:pPr>
              <a:buFont typeface="Wingdings" pitchFamily="2" charset="2"/>
              <a:buChar char="ü"/>
            </a:pPr>
            <a:r>
              <a:rPr lang="tr-TR" b="1" dirty="0" smtClean="0">
                <a:solidFill>
                  <a:schemeClr val="tx1"/>
                </a:solidFill>
              </a:rPr>
              <a:t>Babanın iyi geceler dilemek için sarılması ve öpmesi</a:t>
            </a:r>
          </a:p>
          <a:p>
            <a:pPr>
              <a:buFont typeface="Wingdings" pitchFamily="2" charset="2"/>
              <a:buChar char="ü"/>
            </a:pPr>
            <a:r>
              <a:rPr lang="tr-TR" b="1" dirty="0" smtClean="0">
                <a:solidFill>
                  <a:schemeClr val="tx1"/>
                </a:solidFill>
              </a:rPr>
              <a:t> Anneanne ve dedenin ziyarete geldiklerinde</a:t>
            </a:r>
          </a:p>
          <a:p>
            <a:r>
              <a:rPr lang="tr-TR" b="1" dirty="0" smtClean="0">
                <a:solidFill>
                  <a:schemeClr val="tx1"/>
                </a:solidFill>
              </a:rPr>
              <a:t>herkesin birbirini kucaklaması ve öpmesi</a:t>
            </a:r>
            <a:endParaRPr lang="tr-TR" b="1" dirty="0">
              <a:solidFill>
                <a:schemeClr val="tx1"/>
              </a:solidFill>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8361" y="1395370"/>
            <a:ext cx="2619375" cy="1743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6972" y="3368606"/>
            <a:ext cx="2619375" cy="1743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99628" y="5305425"/>
            <a:ext cx="2943225" cy="15525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7 Başlık"/>
          <p:cNvSpPr>
            <a:spLocks noGrp="1"/>
          </p:cNvSpPr>
          <p:nvPr>
            <p:ph type="ctrTitle"/>
          </p:nvPr>
        </p:nvSpPr>
        <p:spPr>
          <a:xfrm>
            <a:off x="839449" y="0"/>
            <a:ext cx="10363200" cy="1470025"/>
          </a:xfrm>
        </p:spPr>
        <p:txBody>
          <a:bodyPr/>
          <a:lstStyle/>
          <a:p>
            <a:r>
              <a:rPr lang="tr-TR" b="1" dirty="0" smtClean="0">
                <a:solidFill>
                  <a:srgbClr val="C00000"/>
                </a:solidFill>
              </a:rPr>
              <a:t>İYİ DOKUNMA</a:t>
            </a:r>
            <a:endParaRPr lang="tr-TR" b="1" dirty="0">
              <a:solidFill>
                <a:srgbClr val="C00000"/>
              </a:solidFill>
            </a:endParaRPr>
          </a:p>
        </p:txBody>
      </p:sp>
    </p:spTree>
    <p:extLst>
      <p:ext uri="{BB962C8B-B14F-4D97-AF65-F5344CB8AC3E}">
        <p14:creationId xmlns:p14="http://schemas.microsoft.com/office/powerpoint/2010/main" val="3780075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300445" y="1489167"/>
            <a:ext cx="8699863" cy="4663440"/>
          </a:xfrm>
        </p:spPr>
        <p:txBody>
          <a:bodyPr>
            <a:normAutofit/>
          </a:bodyPr>
          <a:lstStyle/>
          <a:p>
            <a:r>
              <a:rPr lang="tr-TR" dirty="0" smtClean="0">
                <a:solidFill>
                  <a:schemeClr val="tx1"/>
                </a:solidFill>
              </a:rPr>
              <a:t>• Kendini rahatsız hissetmene neden olan dokunmalar genellikle kötü dokunmalardır.</a:t>
            </a:r>
          </a:p>
          <a:p>
            <a:r>
              <a:rPr lang="tr-TR" dirty="0" smtClean="0">
                <a:solidFill>
                  <a:schemeClr val="tx1"/>
                </a:solidFill>
              </a:rPr>
              <a:t>• Birisi sana istemediğin bir şekilde dokunduğunda bunu gizlemek zorunda değilsin.</a:t>
            </a:r>
          </a:p>
          <a:p>
            <a:r>
              <a:rPr lang="tr-TR" dirty="0" smtClean="0">
                <a:solidFill>
                  <a:schemeClr val="tx1"/>
                </a:solidFill>
              </a:rPr>
              <a:t>• Kendinin kötü olduğunu düşünme. Kötü olan sen değil, sana kötü bir şekilde dokunan kişidir.</a:t>
            </a:r>
          </a:p>
          <a:p>
            <a:r>
              <a:rPr lang="tr-TR" dirty="0" smtClean="0">
                <a:solidFill>
                  <a:schemeClr val="tx1"/>
                </a:solidFill>
              </a:rPr>
              <a:t>• Bedenin sana aittir. Sen istemiyorsan kimse sana dokunmamalıdır.</a:t>
            </a:r>
          </a:p>
        </p:txBody>
      </p:sp>
      <p:pic>
        <p:nvPicPr>
          <p:cNvPr id="5" name="4 Resim" descr="images (1).jpg"/>
          <p:cNvPicPr>
            <a:picLocks noChangeAspect="1"/>
          </p:cNvPicPr>
          <p:nvPr/>
        </p:nvPicPr>
        <p:blipFill>
          <a:blip r:embed="rId2" cstate="print"/>
          <a:stretch>
            <a:fillRect/>
          </a:stretch>
        </p:blipFill>
        <p:spPr>
          <a:xfrm>
            <a:off x="9038210" y="1349115"/>
            <a:ext cx="3153790" cy="5508885"/>
          </a:xfrm>
          <a:prstGeom prst="rect">
            <a:avLst/>
          </a:prstGeom>
        </p:spPr>
      </p:pic>
      <p:sp>
        <p:nvSpPr>
          <p:cNvPr id="6" name="5 Başlık"/>
          <p:cNvSpPr>
            <a:spLocks noGrp="1"/>
          </p:cNvSpPr>
          <p:nvPr>
            <p:ph type="ctrTitle"/>
          </p:nvPr>
        </p:nvSpPr>
        <p:spPr>
          <a:xfrm>
            <a:off x="1079292" y="196695"/>
            <a:ext cx="10363200" cy="1470025"/>
          </a:xfrm>
        </p:spPr>
        <p:txBody>
          <a:bodyPr>
            <a:normAutofit/>
          </a:bodyPr>
          <a:lstStyle/>
          <a:p>
            <a:r>
              <a:rPr lang="tr-TR" sz="4800" b="1" dirty="0" smtClean="0">
                <a:solidFill>
                  <a:srgbClr val="C00000"/>
                </a:solidFill>
              </a:rPr>
              <a:t>KÖTÜ DOKUNMA</a:t>
            </a:r>
            <a:endParaRPr lang="tr-TR" sz="4800" b="1" dirty="0">
              <a:solidFill>
                <a:srgbClr val="C00000"/>
              </a:solidFill>
            </a:endParaRPr>
          </a:p>
        </p:txBody>
      </p:sp>
    </p:spTree>
    <p:extLst>
      <p:ext uri="{BB962C8B-B14F-4D97-AF65-F5344CB8AC3E}">
        <p14:creationId xmlns:p14="http://schemas.microsoft.com/office/powerpoint/2010/main" val="3034354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509451" y="1606731"/>
            <a:ext cx="11260183" cy="5068389"/>
          </a:xfrm>
        </p:spPr>
        <p:txBody>
          <a:bodyPr>
            <a:normAutofit fontScale="92500" lnSpcReduction="10000"/>
          </a:bodyPr>
          <a:lstStyle/>
          <a:p>
            <a:pPr marL="457200" indent="-457200"/>
            <a:r>
              <a:rPr lang="tr-TR" dirty="0" smtClean="0">
                <a:solidFill>
                  <a:schemeClr val="tx1"/>
                </a:solidFill>
              </a:rPr>
              <a:t>• Canını acıtan dokunma kötü dokunmadır.</a:t>
            </a:r>
          </a:p>
          <a:p>
            <a:r>
              <a:rPr lang="tr-TR" dirty="0" smtClean="0">
                <a:solidFill>
                  <a:schemeClr val="tx1"/>
                </a:solidFill>
              </a:rPr>
              <a:t>• Dokunulmasını istemediğin halde sana dokunulursa bu bir kötü dokunmadır.</a:t>
            </a:r>
          </a:p>
          <a:p>
            <a:r>
              <a:rPr lang="tr-TR" dirty="0" smtClean="0">
                <a:solidFill>
                  <a:schemeClr val="tx1"/>
                </a:solidFill>
              </a:rPr>
              <a:t>• Dokunan kişi kendini rahatsız hissetmene neden oluyorsa, bu kötü bir dokunmadır.</a:t>
            </a:r>
          </a:p>
          <a:p>
            <a:r>
              <a:rPr lang="tr-TR" dirty="0" smtClean="0">
                <a:solidFill>
                  <a:schemeClr val="tx1"/>
                </a:solidFill>
              </a:rPr>
              <a:t>• Dokunma seni korkutuyor ve sinirlendiriyorsa bu bir kötü dokunmadır.</a:t>
            </a:r>
          </a:p>
          <a:p>
            <a:r>
              <a:rPr lang="tr-TR" dirty="0" smtClean="0">
                <a:solidFill>
                  <a:schemeClr val="tx1"/>
                </a:solidFill>
              </a:rPr>
              <a:t>• Dokunan kişi bunu hiç kimseye söylememeni istiyorsa bu bir kötü dokunmadır.</a:t>
            </a:r>
          </a:p>
          <a:p>
            <a:r>
              <a:rPr lang="tr-TR" dirty="0" smtClean="0">
                <a:solidFill>
                  <a:schemeClr val="tx1"/>
                </a:solidFill>
              </a:rPr>
              <a:t>• Dokunan kişi bunu başkasına söylersen sana bir zarar vereceğini tehdidinde bulunuyorsa bu kötü dokunmadır.</a:t>
            </a:r>
            <a:endParaRPr lang="tr-TR" dirty="0">
              <a:solidFill>
                <a:schemeClr val="tx1"/>
              </a:solidFill>
            </a:endParaRPr>
          </a:p>
        </p:txBody>
      </p:sp>
      <p:pic>
        <p:nvPicPr>
          <p:cNvPr id="4" name="3 Resim" descr="images (3).jpg"/>
          <p:cNvPicPr>
            <a:picLocks noChangeAspect="1"/>
          </p:cNvPicPr>
          <p:nvPr/>
        </p:nvPicPr>
        <p:blipFill>
          <a:blip r:embed="rId2" cstate="print"/>
          <a:stretch>
            <a:fillRect/>
          </a:stretch>
        </p:blipFill>
        <p:spPr>
          <a:xfrm>
            <a:off x="-1" y="0"/>
            <a:ext cx="4871803" cy="1528997"/>
          </a:xfrm>
          <a:prstGeom prst="rect">
            <a:avLst/>
          </a:prstGeom>
        </p:spPr>
      </p:pic>
      <p:sp>
        <p:nvSpPr>
          <p:cNvPr id="5" name="4 Başlık"/>
          <p:cNvSpPr>
            <a:spLocks noGrp="1"/>
          </p:cNvSpPr>
          <p:nvPr>
            <p:ph type="ctrTitle"/>
          </p:nvPr>
        </p:nvSpPr>
        <p:spPr>
          <a:xfrm>
            <a:off x="1828800" y="391567"/>
            <a:ext cx="10363200" cy="1470025"/>
          </a:xfrm>
        </p:spPr>
        <p:txBody>
          <a:bodyPr/>
          <a:lstStyle/>
          <a:p>
            <a:r>
              <a:rPr lang="tr-TR" b="1" dirty="0" smtClean="0">
                <a:solidFill>
                  <a:srgbClr val="C00000"/>
                </a:solidFill>
              </a:rPr>
              <a:t>KÖTÜ DOKUNMA</a:t>
            </a:r>
            <a:endParaRPr lang="tr-TR" b="1" dirty="0">
              <a:solidFill>
                <a:srgbClr val="C00000"/>
              </a:solidFill>
            </a:endParaRPr>
          </a:p>
        </p:txBody>
      </p:sp>
    </p:spTree>
    <p:extLst>
      <p:ext uri="{BB962C8B-B14F-4D97-AF65-F5344CB8AC3E}">
        <p14:creationId xmlns:p14="http://schemas.microsoft.com/office/powerpoint/2010/main" val="3520353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457200" y="1"/>
            <a:ext cx="11273246" cy="4257206"/>
          </a:xfrm>
        </p:spPr>
        <p:txBody>
          <a:bodyPr>
            <a:normAutofit/>
          </a:bodyPr>
          <a:lstStyle/>
          <a:p>
            <a:r>
              <a:rPr lang="tr-TR" sz="3600" b="1" dirty="0" smtClean="0"/>
              <a:t>Böyle bir durum ne olursa olsun sizin suçunuz olamaz. Size söylenenleri bilmediğiniz bir nedenle yapsanız </a:t>
            </a:r>
            <a:r>
              <a:rPr lang="tr-TR" sz="3600" b="1" dirty="0" smtClean="0">
                <a:solidFill>
                  <a:srgbClr val="FF0000"/>
                </a:solidFill>
              </a:rPr>
              <a:t>dahi BU SİZİ ASLA SUÇ ORTAĞI YAPMAZ. Çünkü SİZ ÇOCUKSUNUZ VE BÖYLE DURUMLARDA ASLA SUÇLU OLAMAZSINIZ.</a:t>
            </a:r>
            <a:endParaRPr lang="tr-TR" sz="3600" b="1" dirty="0">
              <a:solidFill>
                <a:srgbClr val="FF0000"/>
              </a:solidFill>
            </a:endParaRPr>
          </a:p>
        </p:txBody>
      </p:sp>
      <p:pic>
        <p:nvPicPr>
          <p:cNvPr id="4" name="Resim 6"/>
          <p:cNvPicPr>
            <a:picLocks noChangeAspect="1"/>
          </p:cNvPicPr>
          <p:nvPr/>
        </p:nvPicPr>
        <p:blipFill rotWithShape="1">
          <a:blip r:embed="rId2" cstate="print">
            <a:extLst>
              <a:ext uri="{28A0092B-C50C-407E-A947-70E740481C1C}">
                <a14:useLocalDpi xmlns:a14="http://schemas.microsoft.com/office/drawing/2010/main" val="0"/>
              </a:ext>
            </a:extLst>
          </a:blip>
          <a:srcRect l="18134" r="16580" b="31657"/>
          <a:stretch/>
        </p:blipFill>
        <p:spPr>
          <a:xfrm>
            <a:off x="3192906" y="3522688"/>
            <a:ext cx="5771212" cy="3335311"/>
          </a:xfrm>
          <a:prstGeom prst="rect">
            <a:avLst/>
          </a:prstGeom>
        </p:spPr>
      </p:pic>
    </p:spTree>
    <p:extLst>
      <p:ext uri="{BB962C8B-B14F-4D97-AF65-F5344CB8AC3E}">
        <p14:creationId xmlns:p14="http://schemas.microsoft.com/office/powerpoint/2010/main" val="492576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0" y="1454047"/>
            <a:ext cx="12192000" cy="4398750"/>
          </a:xfrm>
        </p:spPr>
        <p:txBody>
          <a:bodyPr>
            <a:normAutofit/>
          </a:bodyPr>
          <a:lstStyle/>
          <a:p>
            <a:pPr marL="457200" indent="-457200">
              <a:buFont typeface="Arial" panose="020B0604020202020204" pitchFamily="34" charset="0"/>
              <a:buChar char="•"/>
            </a:pPr>
            <a:r>
              <a:rPr lang="tr-TR" sz="4000" b="1" dirty="0" smtClean="0">
                <a:solidFill>
                  <a:schemeClr val="tx1"/>
                </a:solidFill>
              </a:rPr>
              <a:t>Herhangi birisi sizi incitmeye kalkarsa   “ Hayır!.” demeniz gerekir.( size büyüklerin söylediklerine itaat etmeniz öğretilmiştir. Ancak bazen büyükler de yanlış davranır ve size zarar verebilir..)</a:t>
            </a:r>
            <a:endParaRPr lang="tr-TR" sz="4000" b="1" dirty="0">
              <a:solidFill>
                <a:schemeClr val="tx1"/>
              </a:solidFill>
            </a:endParaRPr>
          </a:p>
        </p:txBody>
      </p:sp>
      <p:sp>
        <p:nvSpPr>
          <p:cNvPr id="5" name="4 Dikdörtgen"/>
          <p:cNvSpPr/>
          <p:nvPr/>
        </p:nvSpPr>
        <p:spPr>
          <a:xfrm>
            <a:off x="2578307" y="186341"/>
            <a:ext cx="8448143" cy="923330"/>
          </a:xfrm>
          <a:prstGeom prst="rect">
            <a:avLst/>
          </a:prstGeom>
        </p:spPr>
        <p:txBody>
          <a:bodyPr wrap="square">
            <a:spAutoFit/>
          </a:bodyPr>
          <a:lstStyle/>
          <a:p>
            <a:pPr algn="ctr"/>
            <a:r>
              <a:rPr lang="tr-TR" sz="5400" b="1" dirty="0" smtClean="0">
                <a:solidFill>
                  <a:srgbClr val="FF0000"/>
                </a:solidFill>
              </a:rPr>
              <a:t>’Hayır’ demeyi öğrenelim:</a:t>
            </a:r>
            <a:endParaRPr lang="tr-TR" sz="5400" b="1" dirty="0">
              <a:solidFill>
                <a:srgbClr val="FF0000"/>
              </a:solidFill>
            </a:endParaRPr>
          </a:p>
        </p:txBody>
      </p:sp>
      <p:pic>
        <p:nvPicPr>
          <p:cNvPr id="6" name="5 Resim" descr="images (4).jpg"/>
          <p:cNvPicPr>
            <a:picLocks noChangeAspect="1"/>
          </p:cNvPicPr>
          <p:nvPr/>
        </p:nvPicPr>
        <p:blipFill>
          <a:blip r:embed="rId2" cstate="print"/>
          <a:stretch>
            <a:fillRect/>
          </a:stretch>
        </p:blipFill>
        <p:spPr>
          <a:xfrm>
            <a:off x="2818151" y="3963102"/>
            <a:ext cx="6505731" cy="2619375"/>
          </a:xfrm>
          <a:prstGeom prst="rect">
            <a:avLst/>
          </a:prstGeom>
        </p:spPr>
      </p:pic>
    </p:spTree>
    <p:extLst>
      <p:ext uri="{BB962C8B-B14F-4D97-AF65-F5344CB8AC3E}">
        <p14:creationId xmlns:p14="http://schemas.microsoft.com/office/powerpoint/2010/main" val="389061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69817"/>
            <a:ext cx="9144000" cy="1201783"/>
          </a:xfrm>
        </p:spPr>
        <p:txBody>
          <a:bodyPr>
            <a:normAutofit fontScale="90000"/>
          </a:bodyPr>
          <a:lstStyle/>
          <a:p>
            <a:r>
              <a:rPr lang="tr-TR" sz="6600" b="1" dirty="0" smtClean="0">
                <a:solidFill>
                  <a:srgbClr val="C00000"/>
                </a:solidFill>
              </a:rPr>
              <a:t>Bir zamanlar çocuktunuz..</a:t>
            </a:r>
            <a:endParaRPr lang="tr-TR" sz="6600" b="1" dirty="0">
              <a:solidFill>
                <a:srgbClr val="C00000"/>
              </a:solidFill>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56223" y="1289154"/>
            <a:ext cx="5681272" cy="2931782"/>
          </a:xfrm>
          <a:prstGeom prst="rect">
            <a:avLst/>
          </a:prstGeom>
          <a:effectLst>
            <a:softEdge rad="635000"/>
          </a:effectLst>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7252" y="4257207"/>
            <a:ext cx="5335214" cy="2284019"/>
          </a:xfrm>
          <a:prstGeom prst="rect">
            <a:avLst/>
          </a:prstGeom>
          <a:effectLst>
            <a:softEdge rad="317500"/>
          </a:effectLst>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9548" y="3958046"/>
            <a:ext cx="4209023" cy="2562675"/>
          </a:xfrm>
          <a:prstGeom prst="rect">
            <a:avLst/>
          </a:prstGeom>
          <a:effectLst>
            <a:softEdge rad="317500"/>
          </a:effectLst>
        </p:spPr>
      </p:pic>
      <p:pic>
        <p:nvPicPr>
          <p:cNvPr id="7" name="Resi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990" y="1446145"/>
            <a:ext cx="3941009" cy="2316386"/>
          </a:xfrm>
          <a:prstGeom prst="rect">
            <a:avLst/>
          </a:prstGeom>
          <a:effectLst>
            <a:softEdge rad="317500"/>
          </a:effectLst>
        </p:spPr>
      </p:pic>
    </p:spTree>
    <p:extLst>
      <p:ext uri="{BB962C8B-B14F-4D97-AF65-F5344CB8AC3E}">
        <p14:creationId xmlns:p14="http://schemas.microsoft.com/office/powerpoint/2010/main" val="22736206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 y="1319134"/>
            <a:ext cx="11547566" cy="5186598"/>
          </a:xfrm>
        </p:spPr>
        <p:txBody>
          <a:bodyPr>
            <a:normAutofit fontScale="77500" lnSpcReduction="20000"/>
          </a:bodyPr>
          <a:lstStyle/>
          <a:p>
            <a:pPr algn="l"/>
            <a:endParaRPr lang="tr-TR" dirty="0" smtClean="0"/>
          </a:p>
          <a:p>
            <a:r>
              <a:rPr lang="tr-TR" sz="5100" b="1" dirty="0" smtClean="0">
                <a:solidFill>
                  <a:schemeClr val="tx1"/>
                </a:solidFill>
              </a:rPr>
              <a:t>1) ‘’HAYIR’’</a:t>
            </a:r>
          </a:p>
          <a:p>
            <a:r>
              <a:rPr lang="tr-TR" sz="5100" b="1" dirty="0" smtClean="0">
                <a:solidFill>
                  <a:srgbClr val="FF0000"/>
                </a:solidFill>
              </a:rPr>
              <a:t> “Hayır teşekkürler”</a:t>
            </a:r>
          </a:p>
          <a:p>
            <a:r>
              <a:rPr lang="tr-TR" sz="5100" b="1" dirty="0" smtClean="0">
                <a:solidFill>
                  <a:schemeClr val="tx1"/>
                </a:solidFill>
              </a:rPr>
              <a:t> </a:t>
            </a:r>
            <a:r>
              <a:rPr lang="tr-TR" sz="5100" b="1" dirty="0" smtClean="0">
                <a:solidFill>
                  <a:srgbClr val="FF0000"/>
                </a:solidFill>
              </a:rPr>
              <a:t>“Hayır olmaz.’’</a:t>
            </a:r>
          </a:p>
          <a:p>
            <a:r>
              <a:rPr lang="tr-TR" sz="5100" b="1" dirty="0" smtClean="0">
                <a:solidFill>
                  <a:schemeClr val="tx1"/>
                </a:solidFill>
              </a:rPr>
              <a:t>2) MAZERET BİLDİRME </a:t>
            </a:r>
          </a:p>
          <a:p>
            <a:r>
              <a:rPr lang="tr-TR" sz="5100" b="1" dirty="0" smtClean="0">
                <a:solidFill>
                  <a:srgbClr val="FF0000"/>
                </a:solidFill>
              </a:rPr>
              <a:t>“Hayır teşekkürler, bundan çok rahatsız oluyorum.”</a:t>
            </a:r>
          </a:p>
          <a:p>
            <a:r>
              <a:rPr lang="tr-TR" sz="5100" b="1" dirty="0" smtClean="0">
                <a:solidFill>
                  <a:schemeClr val="tx1"/>
                </a:solidFill>
              </a:rPr>
              <a:t>3) ATLATMA </a:t>
            </a:r>
          </a:p>
          <a:p>
            <a:r>
              <a:rPr lang="tr-TR" sz="5100" b="1" dirty="0" smtClean="0">
                <a:solidFill>
                  <a:srgbClr val="FF0000"/>
                </a:solidFill>
              </a:rPr>
              <a:t>“Hayır, teşekkürler, şimdi değil.”</a:t>
            </a:r>
          </a:p>
          <a:p>
            <a:pPr algn="l"/>
            <a:endParaRPr lang="tr-TR" sz="5100" b="1" dirty="0" smtClean="0">
              <a:solidFill>
                <a:srgbClr val="FF0000"/>
              </a:solidFill>
            </a:endParaRPr>
          </a:p>
          <a:p>
            <a:pPr algn="l"/>
            <a:endParaRPr lang="tr-TR" sz="11200" b="1" dirty="0" smtClean="0">
              <a:solidFill>
                <a:srgbClr val="FF0000"/>
              </a:solidFill>
            </a:endParaRPr>
          </a:p>
        </p:txBody>
      </p:sp>
      <p:sp>
        <p:nvSpPr>
          <p:cNvPr id="5" name="4 Dikdörtgen"/>
          <p:cNvSpPr/>
          <p:nvPr/>
        </p:nvSpPr>
        <p:spPr>
          <a:xfrm>
            <a:off x="2369941" y="486144"/>
            <a:ext cx="7667805" cy="830997"/>
          </a:xfrm>
          <a:prstGeom prst="rect">
            <a:avLst/>
          </a:prstGeom>
        </p:spPr>
        <p:txBody>
          <a:bodyPr wrap="none">
            <a:spAutoFit/>
          </a:bodyPr>
          <a:lstStyle/>
          <a:p>
            <a:r>
              <a:rPr lang="tr-TR" sz="4800" b="1" dirty="0" smtClean="0">
                <a:ln/>
                <a:solidFill>
                  <a:srgbClr val="FF0000"/>
                </a:solidFill>
              </a:rPr>
              <a:t>‘HAYIR’ Diyebilme Yöntemleri</a:t>
            </a:r>
            <a:endParaRPr lang="tr-TR" sz="4800" dirty="0"/>
          </a:p>
        </p:txBody>
      </p:sp>
      <p:pic>
        <p:nvPicPr>
          <p:cNvPr id="6" name="5 Resim" descr="images (8).jpg"/>
          <p:cNvPicPr>
            <a:picLocks noChangeAspect="1"/>
          </p:cNvPicPr>
          <p:nvPr/>
        </p:nvPicPr>
        <p:blipFill>
          <a:blip r:embed="rId2" cstate="print"/>
          <a:stretch>
            <a:fillRect/>
          </a:stretch>
        </p:blipFill>
        <p:spPr>
          <a:xfrm>
            <a:off x="8889168" y="1199213"/>
            <a:ext cx="3302832" cy="2953062"/>
          </a:xfrm>
          <a:prstGeom prst="rect">
            <a:avLst/>
          </a:prstGeom>
        </p:spPr>
      </p:pic>
    </p:spTree>
    <p:extLst>
      <p:ext uri="{BB962C8B-B14F-4D97-AF65-F5344CB8AC3E}">
        <p14:creationId xmlns:p14="http://schemas.microsoft.com/office/powerpoint/2010/main" val="1921380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27166" y="179882"/>
            <a:ext cx="10728960" cy="1573966"/>
          </a:xfrm>
          <a:ln>
            <a:solidFill>
              <a:srgbClr val="002060"/>
            </a:solidFill>
          </a:ln>
        </p:spPr>
        <p:style>
          <a:lnRef idx="1">
            <a:schemeClr val="accent2"/>
          </a:lnRef>
          <a:fillRef idx="2">
            <a:schemeClr val="accent2"/>
          </a:fillRef>
          <a:effectRef idx="1">
            <a:schemeClr val="accent2"/>
          </a:effectRef>
          <a:fontRef idx="minor">
            <a:schemeClr val="dk1"/>
          </a:fontRef>
        </p:style>
        <p:txBody>
          <a:bodyPr>
            <a:noAutofit/>
            <a:scene3d>
              <a:camera prst="orthographicFront"/>
              <a:lightRig rig="soft" dir="t">
                <a:rot lat="0" lon="0" rev="15600000"/>
              </a:lightRig>
            </a:scene3d>
            <a:sp3d extrusionH="57150" prstMaterial="softEdge">
              <a:bevelT w="25400" h="38100"/>
            </a:sp3d>
          </a:bodyPr>
          <a:lstStyle/>
          <a:p>
            <a:pPr algn="ctr"/>
            <a:r>
              <a:rPr lang="tr-TR" sz="6600" b="1" spc="0" dirty="0" smtClean="0">
                <a:ln/>
                <a:solidFill>
                  <a:srgbClr val="FF0000"/>
                </a:solidFill>
              </a:rPr>
              <a:t>‘HAYIR’ Diyebilme </a:t>
            </a:r>
            <a:r>
              <a:rPr lang="tr-TR" sz="6600" b="1" spc="0" dirty="0">
                <a:ln/>
                <a:solidFill>
                  <a:srgbClr val="FF0000"/>
                </a:solidFill>
              </a:rPr>
              <a:t>Y</a:t>
            </a:r>
            <a:r>
              <a:rPr lang="tr-TR" sz="6600" b="1" spc="0" dirty="0" smtClean="0">
                <a:ln/>
                <a:solidFill>
                  <a:srgbClr val="FF0000"/>
                </a:solidFill>
              </a:rPr>
              <a:t>öntemleri</a:t>
            </a:r>
            <a:endParaRPr lang="tr-TR" sz="6600" b="1" spc="0" dirty="0">
              <a:ln/>
              <a:solidFill>
                <a:srgbClr val="FF0000"/>
              </a:solidFill>
            </a:endParaRPr>
          </a:p>
        </p:txBody>
      </p:sp>
      <p:sp>
        <p:nvSpPr>
          <p:cNvPr id="3" name="Alt Başlık 2"/>
          <p:cNvSpPr>
            <a:spLocks noGrp="1"/>
          </p:cNvSpPr>
          <p:nvPr>
            <p:ph type="subTitle" idx="1"/>
          </p:nvPr>
        </p:nvSpPr>
        <p:spPr>
          <a:xfrm>
            <a:off x="326571" y="1633927"/>
            <a:ext cx="11665560" cy="5224073"/>
          </a:xfrm>
        </p:spPr>
        <p:txBody>
          <a:bodyPr>
            <a:normAutofit fontScale="32500" lnSpcReduction="20000"/>
          </a:bodyPr>
          <a:lstStyle/>
          <a:p>
            <a:endParaRPr lang="tr-TR" sz="11200" b="1" dirty="0" smtClean="0"/>
          </a:p>
          <a:p>
            <a:r>
              <a:rPr lang="tr-TR" sz="11200" b="1" dirty="0" smtClean="0">
                <a:solidFill>
                  <a:schemeClr val="tx1"/>
                </a:solidFill>
              </a:rPr>
              <a:t>4) KONUYU DEĞİŞTİRMEK</a:t>
            </a:r>
          </a:p>
          <a:p>
            <a:r>
              <a:rPr lang="tr-TR" sz="11200" b="1" dirty="0" smtClean="0"/>
              <a:t> </a:t>
            </a:r>
            <a:r>
              <a:rPr lang="tr-TR" sz="11200" b="1" dirty="0" smtClean="0">
                <a:solidFill>
                  <a:srgbClr val="FF0000"/>
                </a:solidFill>
              </a:rPr>
              <a:t>“Hayır teşekkürler, ben bir bardak su alabilir miyim?”</a:t>
            </a:r>
          </a:p>
          <a:p>
            <a:endParaRPr lang="tr-TR" sz="11200" b="1" dirty="0" smtClean="0"/>
          </a:p>
          <a:p>
            <a:r>
              <a:rPr lang="tr-TR" sz="11200" b="1" dirty="0" smtClean="0">
                <a:solidFill>
                  <a:schemeClr val="tx1"/>
                </a:solidFill>
              </a:rPr>
              <a:t>5) HAYIR TEKRARI </a:t>
            </a:r>
          </a:p>
          <a:p>
            <a:r>
              <a:rPr lang="tr-TR" sz="11200" b="1" dirty="0" smtClean="0">
                <a:solidFill>
                  <a:srgbClr val="FF0000"/>
                </a:solidFill>
              </a:rPr>
              <a:t>“Hayır demiştim.” Hayır teşekkürler.”</a:t>
            </a:r>
          </a:p>
          <a:p>
            <a:endParaRPr lang="tr-TR" sz="11200" b="1" dirty="0" smtClean="0">
              <a:solidFill>
                <a:srgbClr val="FF0000"/>
              </a:solidFill>
            </a:endParaRPr>
          </a:p>
          <a:p>
            <a:r>
              <a:rPr lang="tr-TR" sz="11200" b="1" dirty="0" smtClean="0">
                <a:solidFill>
                  <a:schemeClr val="tx1"/>
                </a:solidFill>
              </a:rPr>
              <a:t>6) YÜRÜYÜP GİTMEK/ ORTAMDAN SAKINMAK</a:t>
            </a:r>
          </a:p>
          <a:p>
            <a:r>
              <a:rPr lang="tr-TR" sz="11200" b="1" dirty="0" smtClean="0"/>
              <a:t> </a:t>
            </a:r>
            <a:r>
              <a:rPr lang="tr-TR" sz="11200" b="1" dirty="0" smtClean="0">
                <a:solidFill>
                  <a:srgbClr val="FF0000"/>
                </a:solidFill>
              </a:rPr>
              <a:t>“Hayır” de ve ortamı terk et.</a:t>
            </a:r>
          </a:p>
          <a:p>
            <a:pPr algn="l"/>
            <a:endParaRPr lang="tr-TR" sz="11200" b="1" dirty="0" smtClean="0">
              <a:solidFill>
                <a:srgbClr val="FF0000"/>
              </a:solidFill>
            </a:endParaRPr>
          </a:p>
          <a:p>
            <a:pPr algn="l"/>
            <a:endParaRPr lang="tr-TR" sz="11200" b="1" dirty="0" smtClean="0">
              <a:solidFill>
                <a:srgbClr val="FF0000"/>
              </a:solidFill>
            </a:endParaRPr>
          </a:p>
          <a:p>
            <a:pPr algn="l"/>
            <a:endParaRPr lang="tr-TR" sz="11200" b="1" dirty="0" smtClean="0">
              <a:solidFill>
                <a:srgbClr val="FF0000"/>
              </a:solidFill>
            </a:endParaRPr>
          </a:p>
        </p:txBody>
      </p:sp>
      <p:pic>
        <p:nvPicPr>
          <p:cNvPr id="5" name="4 Resim" descr="indir (3).jpg"/>
          <p:cNvPicPr>
            <a:picLocks noChangeAspect="1"/>
          </p:cNvPicPr>
          <p:nvPr/>
        </p:nvPicPr>
        <p:blipFill>
          <a:blip r:embed="rId2" cstate="print"/>
          <a:stretch>
            <a:fillRect/>
          </a:stretch>
        </p:blipFill>
        <p:spPr>
          <a:xfrm>
            <a:off x="0" y="3381921"/>
            <a:ext cx="2743200" cy="2134459"/>
          </a:xfrm>
          <a:prstGeom prst="rect">
            <a:avLst/>
          </a:prstGeom>
        </p:spPr>
      </p:pic>
    </p:spTree>
    <p:extLst>
      <p:ext uri="{BB962C8B-B14F-4D97-AF65-F5344CB8AC3E}">
        <p14:creationId xmlns:p14="http://schemas.microsoft.com/office/powerpoint/2010/main" val="1921380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535577" y="130629"/>
            <a:ext cx="6060095" cy="1123405"/>
          </a:xfrm>
          <a:ln w="38100">
            <a:solidFill>
              <a:srgbClr val="002060"/>
            </a:solidFill>
          </a:ln>
        </p:spPr>
        <p:style>
          <a:lnRef idx="1">
            <a:schemeClr val="accent2"/>
          </a:lnRef>
          <a:fillRef idx="2">
            <a:schemeClr val="accent2"/>
          </a:fillRef>
          <a:effectRef idx="1">
            <a:schemeClr val="accent2"/>
          </a:effectRef>
          <a:fontRef idx="minor">
            <a:schemeClr val="dk1"/>
          </a:fontRef>
        </p:style>
        <p:txBody>
          <a:bodyPr>
            <a:noAutofit/>
            <a:scene3d>
              <a:camera prst="orthographicFront"/>
              <a:lightRig rig="soft" dir="t">
                <a:rot lat="0" lon="0" rev="15600000"/>
              </a:lightRig>
            </a:scene3d>
            <a:sp3d extrusionH="57150" prstMaterial="softEdge">
              <a:bevelT w="25400" h="38100"/>
            </a:sp3d>
          </a:bodyPr>
          <a:lstStyle/>
          <a:p>
            <a:pPr algn="ctr"/>
            <a:r>
              <a:rPr lang="tr-TR" sz="4000" b="1" spc="0" dirty="0" smtClean="0">
                <a:ln/>
                <a:solidFill>
                  <a:srgbClr val="FF0000"/>
                </a:solidFill>
              </a:rPr>
              <a:t>Gerekirse yardım istemek..</a:t>
            </a:r>
            <a:endParaRPr lang="tr-TR" sz="4000" b="1" spc="0" dirty="0">
              <a:ln/>
              <a:solidFill>
                <a:srgbClr val="FF0000"/>
              </a:solidFill>
            </a:endParaRPr>
          </a:p>
        </p:txBody>
      </p:sp>
      <p:sp>
        <p:nvSpPr>
          <p:cNvPr id="3" name="Alt Başlık 2"/>
          <p:cNvSpPr>
            <a:spLocks noGrp="1"/>
          </p:cNvSpPr>
          <p:nvPr>
            <p:ph type="subTitle" idx="1"/>
          </p:nvPr>
        </p:nvSpPr>
        <p:spPr>
          <a:xfrm>
            <a:off x="535578" y="1379095"/>
            <a:ext cx="6090074" cy="5051685"/>
          </a:xfrm>
        </p:spPr>
        <p:txBody>
          <a:bodyPr>
            <a:noAutofit/>
          </a:bodyPr>
          <a:lstStyle/>
          <a:p>
            <a:pPr algn="ctr">
              <a:buFont typeface="Arial" pitchFamily="34" charset="0"/>
              <a:buChar char="•"/>
            </a:pPr>
            <a:r>
              <a:rPr lang="tr-TR" b="1" dirty="0" smtClean="0">
                <a:solidFill>
                  <a:schemeClr val="tx1"/>
                </a:solidFill>
              </a:rPr>
              <a:t>Biri size kötü,rahatsız edici bir şey yaparsa arkadaşlarından ya da büyüklerinden yardım istemekten çekinme!.</a:t>
            </a:r>
          </a:p>
          <a:p>
            <a:pPr algn="ctr"/>
            <a:r>
              <a:rPr lang="tr-TR" b="1" dirty="0" smtClean="0">
                <a:solidFill>
                  <a:schemeClr val="tx1"/>
                </a:solidFill>
              </a:rPr>
              <a:t>• Okul rehber öğretmenin/ sınıf rehber öğretmeninle her türlü sorunu paylaşabilirsin.</a:t>
            </a:r>
          </a:p>
          <a:p>
            <a:pPr algn="ctr"/>
            <a:r>
              <a:rPr lang="tr-TR" b="1" dirty="0" smtClean="0">
                <a:solidFill>
                  <a:schemeClr val="tx1"/>
                </a:solidFill>
              </a:rPr>
              <a:t>• Ailenden biri ile paylaşabilirsin, sana yardım etmesini isteyebilirsin.</a:t>
            </a:r>
            <a:endParaRPr lang="tr-TR" b="1" dirty="0">
              <a:solidFill>
                <a:schemeClr val="tx1"/>
              </a:solidFill>
            </a:endParaRP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4866" y="3387777"/>
            <a:ext cx="4367134" cy="317791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6 Resim" descr="images (12).jpg"/>
          <p:cNvPicPr>
            <a:picLocks noChangeAspect="1"/>
          </p:cNvPicPr>
          <p:nvPr/>
        </p:nvPicPr>
        <p:blipFill>
          <a:blip r:embed="rId3" cstate="print"/>
          <a:stretch>
            <a:fillRect/>
          </a:stretch>
        </p:blipFill>
        <p:spPr>
          <a:xfrm>
            <a:off x="7330190" y="224852"/>
            <a:ext cx="4861810" cy="2653259"/>
          </a:xfrm>
          <a:prstGeom prst="rect">
            <a:avLst/>
          </a:prstGeom>
        </p:spPr>
      </p:pic>
    </p:spTree>
    <p:extLst>
      <p:ext uri="{BB962C8B-B14F-4D97-AF65-F5344CB8AC3E}">
        <p14:creationId xmlns:p14="http://schemas.microsoft.com/office/powerpoint/2010/main" val="3385504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299803"/>
            <a:ext cx="11795760" cy="1034321"/>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pPr algn="ctr"/>
            <a:r>
              <a:rPr lang="tr-TR" sz="7500" dirty="0" smtClean="0">
                <a:solidFill>
                  <a:srgbClr val="FF0000"/>
                </a:solidFill>
              </a:rPr>
              <a:t>Her </a:t>
            </a:r>
            <a:r>
              <a:rPr lang="tr-TR" sz="7500" b="1" dirty="0" smtClean="0">
                <a:solidFill>
                  <a:srgbClr val="FF0000"/>
                </a:solidFill>
              </a:rPr>
              <a:t>zaman</a:t>
            </a:r>
            <a:r>
              <a:rPr lang="tr-TR" sz="7500" dirty="0" smtClean="0">
                <a:solidFill>
                  <a:srgbClr val="FF0000"/>
                </a:solidFill>
              </a:rPr>
              <a:t> sır saklanmaz..</a:t>
            </a:r>
            <a:endParaRPr lang="tr-TR" sz="7500" dirty="0">
              <a:solidFill>
                <a:srgbClr val="FF0000"/>
              </a:solidFill>
            </a:endParaRPr>
          </a:p>
        </p:txBody>
      </p:sp>
      <p:sp>
        <p:nvSpPr>
          <p:cNvPr id="3" name="Alt Başlık 2"/>
          <p:cNvSpPr>
            <a:spLocks noGrp="1"/>
          </p:cNvSpPr>
          <p:nvPr>
            <p:ph type="subTitle" idx="1"/>
          </p:nvPr>
        </p:nvSpPr>
        <p:spPr>
          <a:xfrm>
            <a:off x="329783" y="5186596"/>
            <a:ext cx="11407515" cy="1169233"/>
          </a:xfr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rmAutofit fontScale="70000" lnSpcReduction="20000"/>
          </a:bodyPr>
          <a:lstStyle/>
          <a:p>
            <a:pPr algn="ctr"/>
            <a:r>
              <a:rPr lang="tr-TR" sz="6600" b="1" dirty="0" smtClean="0">
                <a:solidFill>
                  <a:schemeClr val="tx1"/>
                </a:solidFill>
              </a:rPr>
              <a:t>Bazı sırlar hiçbir zaman saklanmamalıdır !..</a:t>
            </a:r>
            <a:endParaRPr lang="tr-TR" sz="6600" b="1" dirty="0">
              <a:solidFill>
                <a:schemeClr val="tx1"/>
              </a:solidFill>
            </a:endParaRPr>
          </a:p>
        </p:txBody>
      </p:sp>
      <p:pic>
        <p:nvPicPr>
          <p:cNvPr id="4" name="3 Resim" descr="indir (5).jpg"/>
          <p:cNvPicPr>
            <a:picLocks noChangeAspect="1"/>
          </p:cNvPicPr>
          <p:nvPr/>
        </p:nvPicPr>
        <p:blipFill>
          <a:blip r:embed="rId2" cstate="print"/>
          <a:stretch>
            <a:fillRect/>
          </a:stretch>
        </p:blipFill>
        <p:spPr>
          <a:xfrm>
            <a:off x="569626" y="1708879"/>
            <a:ext cx="10972800" cy="2983042"/>
          </a:xfrm>
          <a:prstGeom prst="rect">
            <a:avLst/>
          </a:prstGeom>
        </p:spPr>
      </p:pic>
    </p:spTree>
    <p:extLst>
      <p:ext uri="{BB962C8B-B14F-4D97-AF65-F5344CB8AC3E}">
        <p14:creationId xmlns:p14="http://schemas.microsoft.com/office/powerpoint/2010/main" val="17017681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391886" y="287383"/>
            <a:ext cx="11364685" cy="1084218"/>
          </a:xfrm>
          <a:ln/>
        </p:spPr>
        <p:style>
          <a:lnRef idx="2">
            <a:schemeClr val="dk1">
              <a:shade val="50000"/>
            </a:schemeClr>
          </a:lnRef>
          <a:fillRef idx="1">
            <a:schemeClr val="dk1"/>
          </a:fillRef>
          <a:effectRef idx="0">
            <a:schemeClr val="dk1"/>
          </a:effectRef>
          <a:fontRef idx="minor">
            <a:schemeClr val="lt1"/>
          </a:fontRef>
        </p:style>
        <p:txBody>
          <a:bodyPr>
            <a:normAutofit fontScale="90000"/>
            <a:scene3d>
              <a:camera prst="orthographicFront"/>
              <a:lightRig rig="soft" dir="t">
                <a:rot lat="0" lon="0" rev="15600000"/>
              </a:lightRig>
            </a:scene3d>
            <a:sp3d extrusionH="57150" prstMaterial="softEdge">
              <a:bevelT w="25400" h="38100"/>
            </a:sp3d>
          </a:bodyPr>
          <a:lstStyle/>
          <a:p>
            <a:r>
              <a:rPr lang="tr-TR" sz="7500" b="1" spc="0" dirty="0" smtClean="0">
                <a:ln>
                  <a:solidFill>
                    <a:sysClr val="windowText" lastClr="000000"/>
                  </a:solidFill>
                </a:ln>
                <a:solidFill>
                  <a:srgbClr val="FF0000"/>
                </a:solidFill>
              </a:rPr>
              <a:t>Hangi</a:t>
            </a:r>
            <a:r>
              <a:rPr lang="tr-TR" sz="7500" b="1" spc="0" dirty="0" smtClean="0">
                <a:ln/>
                <a:solidFill>
                  <a:srgbClr val="FF0000"/>
                </a:solidFill>
              </a:rPr>
              <a:t> sırlar saklanmaz ?</a:t>
            </a:r>
            <a:endParaRPr lang="tr-TR" sz="7500" b="1" spc="0" dirty="0">
              <a:ln/>
              <a:solidFill>
                <a:srgbClr val="FF0000"/>
              </a:solidFill>
            </a:endParaRPr>
          </a:p>
        </p:txBody>
      </p:sp>
      <p:sp>
        <p:nvSpPr>
          <p:cNvPr id="3" name="Alt Başlık 2"/>
          <p:cNvSpPr>
            <a:spLocks noGrp="1"/>
          </p:cNvSpPr>
          <p:nvPr>
            <p:ph type="subTitle" idx="1"/>
          </p:nvPr>
        </p:nvSpPr>
        <p:spPr>
          <a:xfrm>
            <a:off x="391887" y="1763486"/>
            <a:ext cx="8107536" cy="4820194"/>
          </a:xfrm>
        </p:spPr>
        <p:txBody>
          <a:bodyPr>
            <a:normAutofit/>
          </a:bodyPr>
          <a:lstStyle/>
          <a:p>
            <a:r>
              <a:rPr lang="tr-TR" sz="3600" b="1" dirty="0">
                <a:solidFill>
                  <a:schemeClr val="tx1"/>
                </a:solidFill>
              </a:rPr>
              <a:t>• Hiç kimsenin senin, özel ve mahrem </a:t>
            </a:r>
            <a:r>
              <a:rPr lang="tr-TR" sz="3600" b="1" dirty="0" smtClean="0">
                <a:solidFill>
                  <a:schemeClr val="tx1"/>
                </a:solidFill>
              </a:rPr>
              <a:t>yerlerine dokunmaya </a:t>
            </a:r>
            <a:r>
              <a:rPr lang="tr-TR" sz="3600" b="1" dirty="0">
                <a:solidFill>
                  <a:schemeClr val="tx1"/>
                </a:solidFill>
              </a:rPr>
              <a:t>hakkı yoktur</a:t>
            </a:r>
            <a:r>
              <a:rPr lang="tr-TR" sz="3600" b="1" dirty="0" smtClean="0">
                <a:solidFill>
                  <a:schemeClr val="tx1"/>
                </a:solidFill>
              </a:rPr>
              <a:t>.</a:t>
            </a:r>
            <a:endParaRPr lang="tr-TR" sz="3600" b="1" dirty="0">
              <a:solidFill>
                <a:schemeClr val="tx1"/>
              </a:solidFill>
            </a:endParaRPr>
          </a:p>
          <a:p>
            <a:r>
              <a:rPr lang="tr-TR" sz="3600" b="1" dirty="0">
                <a:solidFill>
                  <a:schemeClr val="tx1"/>
                </a:solidFill>
              </a:rPr>
              <a:t>• Hiç kimsenin seni, kendi özel </a:t>
            </a:r>
            <a:r>
              <a:rPr lang="tr-TR" sz="3600" b="1" dirty="0" smtClean="0">
                <a:solidFill>
                  <a:schemeClr val="tx1"/>
                </a:solidFill>
              </a:rPr>
              <a:t>yerlerine dokundurtmaya </a:t>
            </a:r>
            <a:r>
              <a:rPr lang="tr-TR" sz="3600" b="1" dirty="0">
                <a:solidFill>
                  <a:schemeClr val="tx1"/>
                </a:solidFill>
              </a:rPr>
              <a:t>da hakkı yoktur</a:t>
            </a:r>
            <a:r>
              <a:rPr lang="tr-TR" sz="3600" b="1" dirty="0" smtClean="0">
                <a:solidFill>
                  <a:schemeClr val="tx1"/>
                </a:solidFill>
              </a:rPr>
              <a:t>.</a:t>
            </a:r>
            <a:endParaRPr lang="tr-TR" sz="3600" b="1" dirty="0">
              <a:solidFill>
                <a:schemeClr val="tx1"/>
              </a:solidFill>
            </a:endParaRPr>
          </a:p>
          <a:p>
            <a:r>
              <a:rPr lang="tr-TR" sz="3600" b="1" u="sng" dirty="0">
                <a:solidFill>
                  <a:schemeClr val="tx1"/>
                </a:solidFill>
              </a:rPr>
              <a:t>• Birisinin senden özel yerlerine </a:t>
            </a:r>
            <a:r>
              <a:rPr lang="tr-TR" sz="3600" b="1" u="sng" dirty="0" smtClean="0">
                <a:solidFill>
                  <a:schemeClr val="tx1"/>
                </a:solidFill>
              </a:rPr>
              <a:t>dokunmanı istemesi </a:t>
            </a:r>
            <a:r>
              <a:rPr lang="tr-TR" sz="3600" b="1" u="sng" dirty="0">
                <a:solidFill>
                  <a:schemeClr val="tx1"/>
                </a:solidFill>
              </a:rPr>
              <a:t>ya da seninkilere </a:t>
            </a:r>
            <a:r>
              <a:rPr lang="tr-TR" sz="3600" b="1" u="sng" dirty="0" smtClean="0">
                <a:solidFill>
                  <a:schemeClr val="tx1"/>
                </a:solidFill>
              </a:rPr>
              <a:t>dokunması saklayacağın </a:t>
            </a:r>
            <a:r>
              <a:rPr lang="tr-TR" sz="3600" b="1" u="sng" dirty="0">
                <a:solidFill>
                  <a:schemeClr val="tx1"/>
                </a:solidFill>
              </a:rPr>
              <a:t>bir sır </a:t>
            </a:r>
            <a:r>
              <a:rPr lang="tr-TR" sz="3600" b="1" u="sng" dirty="0" smtClean="0">
                <a:solidFill>
                  <a:schemeClr val="tx1"/>
                </a:solidFill>
              </a:rPr>
              <a:t>değildir.</a:t>
            </a:r>
            <a:endParaRPr lang="tr-TR" sz="3600" b="1" u="sng" dirty="0">
              <a:solidFill>
                <a:schemeClr val="tx1"/>
              </a:solidFill>
            </a:endParaRPr>
          </a:p>
        </p:txBody>
      </p:sp>
      <p:pic>
        <p:nvPicPr>
          <p:cNvPr id="3074" name="Picture 2" descr="C:\Documents and Settings\Administrator\Desktop\2153944_b64a39a5e3efa5b070c4482676d0310f.jpg"/>
          <p:cNvPicPr>
            <a:picLocks noChangeAspect="1" noChangeArrowheads="1"/>
          </p:cNvPicPr>
          <p:nvPr/>
        </p:nvPicPr>
        <p:blipFill>
          <a:blip r:embed="rId2" cstate="print"/>
          <a:srcRect/>
          <a:stretch>
            <a:fillRect/>
          </a:stretch>
        </p:blipFill>
        <p:spPr bwMode="auto">
          <a:xfrm>
            <a:off x="8874177" y="1484026"/>
            <a:ext cx="3317823" cy="5373973"/>
          </a:xfrm>
          <a:prstGeom prst="rect">
            <a:avLst/>
          </a:prstGeom>
          <a:noFill/>
        </p:spPr>
      </p:pic>
    </p:spTree>
    <p:extLst>
      <p:ext uri="{BB962C8B-B14F-4D97-AF65-F5344CB8AC3E}">
        <p14:creationId xmlns:p14="http://schemas.microsoft.com/office/powerpoint/2010/main" val="635658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27017" y="464695"/>
            <a:ext cx="10868297" cy="3416320"/>
          </a:xfrm>
          <a:prstGeom prst="rect">
            <a:avLst/>
          </a:prstGeom>
        </p:spPr>
        <p:txBody>
          <a:bodyPr wrap="square">
            <a:spAutoFit/>
          </a:bodyPr>
          <a:lstStyle/>
          <a:p>
            <a:pPr algn="ctr"/>
            <a:r>
              <a:rPr lang="tr-TR" sz="3600" b="1" dirty="0"/>
              <a:t>• Anlatmama sözü vermiş olsan </a:t>
            </a:r>
            <a:r>
              <a:rPr lang="tr-TR" sz="3600" b="1" dirty="0" smtClean="0"/>
              <a:t>bile, anlatırsan </a:t>
            </a:r>
            <a:r>
              <a:rPr lang="tr-TR" sz="3600" b="1" dirty="0"/>
              <a:t>başına çok kötü şeyler </a:t>
            </a:r>
            <a:r>
              <a:rPr lang="tr-TR" sz="3600" b="1" dirty="0" smtClean="0"/>
              <a:t>geleceği söylenmiş </a:t>
            </a:r>
            <a:r>
              <a:rPr lang="tr-TR" sz="3600" b="1" dirty="0"/>
              <a:t>olsa bile, böyle bir şey </a:t>
            </a:r>
            <a:r>
              <a:rPr lang="tr-TR" sz="3600" b="1" dirty="0" smtClean="0"/>
              <a:t>olursa anlatmalısın.</a:t>
            </a:r>
          </a:p>
          <a:p>
            <a:pPr algn="ctr"/>
            <a:endParaRPr lang="tr-TR" sz="3600" b="1" dirty="0"/>
          </a:p>
          <a:p>
            <a:pPr algn="ctr"/>
            <a:r>
              <a:rPr lang="tr-TR" sz="3600" b="1" dirty="0"/>
              <a:t>• Mutlaka söylemelisin. Çünkü </a:t>
            </a:r>
            <a:r>
              <a:rPr lang="tr-TR" sz="3600" b="1" dirty="0" smtClean="0"/>
              <a:t>bu saklanmaması </a:t>
            </a:r>
            <a:r>
              <a:rPr lang="tr-TR" sz="3600" b="1" dirty="0"/>
              <a:t>gereken kötü bir sırdır.</a:t>
            </a:r>
          </a:p>
        </p:txBody>
      </p:sp>
      <p:pic>
        <p:nvPicPr>
          <p:cNvPr id="5" name="4 Resim" descr="indir (1).jpg"/>
          <p:cNvPicPr>
            <a:picLocks noChangeAspect="1"/>
          </p:cNvPicPr>
          <p:nvPr/>
        </p:nvPicPr>
        <p:blipFill>
          <a:blip r:embed="rId2" cstate="print"/>
          <a:stretch>
            <a:fillRect/>
          </a:stretch>
        </p:blipFill>
        <p:spPr>
          <a:xfrm>
            <a:off x="1708880" y="3852472"/>
            <a:ext cx="8019736" cy="2788171"/>
          </a:xfrm>
          <a:prstGeom prst="rect">
            <a:avLst/>
          </a:prstGeom>
        </p:spPr>
      </p:pic>
    </p:spTree>
    <p:extLst>
      <p:ext uri="{BB962C8B-B14F-4D97-AF65-F5344CB8AC3E}">
        <p14:creationId xmlns:p14="http://schemas.microsoft.com/office/powerpoint/2010/main" val="13716127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0" y="418010"/>
            <a:ext cx="9218951" cy="6439989"/>
          </a:xfrm>
        </p:spPr>
        <p:txBody>
          <a:bodyPr>
            <a:normAutofit lnSpcReduction="10000"/>
          </a:bodyPr>
          <a:lstStyle/>
          <a:p>
            <a:pPr algn="ctr"/>
            <a:r>
              <a:rPr lang="tr-TR" sz="4800" b="1" dirty="0" smtClean="0">
                <a:solidFill>
                  <a:srgbClr val="002060"/>
                </a:solidFill>
              </a:rPr>
              <a:t>     </a:t>
            </a:r>
            <a:r>
              <a:rPr lang="tr-TR" sz="4800" b="1" dirty="0" smtClean="0">
                <a:solidFill>
                  <a:srgbClr val="FF0000"/>
                </a:solidFill>
              </a:rPr>
              <a:t>O </a:t>
            </a:r>
            <a:r>
              <a:rPr lang="tr-TR" sz="4800" b="1" dirty="0">
                <a:solidFill>
                  <a:srgbClr val="FF0000"/>
                </a:solidFill>
              </a:rPr>
              <a:t>halde kendini korumak </a:t>
            </a:r>
            <a:r>
              <a:rPr lang="tr-TR" sz="3900" b="1" dirty="0">
                <a:solidFill>
                  <a:srgbClr val="FF0000"/>
                </a:solidFill>
              </a:rPr>
              <a:t>için;</a:t>
            </a:r>
          </a:p>
          <a:p>
            <a:r>
              <a:rPr lang="tr-TR" sz="3900" b="1" dirty="0">
                <a:solidFill>
                  <a:schemeClr val="tx1"/>
                </a:solidFill>
              </a:rPr>
              <a:t>• İyi dokunma ile kötü dokunmayı ayırt </a:t>
            </a:r>
            <a:r>
              <a:rPr lang="tr-TR" sz="3900" b="1" dirty="0" smtClean="0">
                <a:solidFill>
                  <a:schemeClr val="tx1"/>
                </a:solidFill>
              </a:rPr>
              <a:t>et.</a:t>
            </a:r>
            <a:endParaRPr lang="tr-TR" sz="3900" b="1" dirty="0">
              <a:solidFill>
                <a:schemeClr val="tx1"/>
              </a:solidFill>
            </a:endParaRPr>
          </a:p>
          <a:p>
            <a:r>
              <a:rPr lang="tr-TR" sz="3900" b="1" dirty="0">
                <a:solidFill>
                  <a:schemeClr val="tx1"/>
                </a:solidFill>
              </a:rPr>
              <a:t>• </a:t>
            </a:r>
            <a:r>
              <a:rPr lang="tr-TR" sz="3900" b="1" dirty="0" smtClean="0">
                <a:solidFill>
                  <a:schemeClr val="tx1"/>
                </a:solidFill>
              </a:rPr>
              <a:t>İstemediğin </a:t>
            </a:r>
            <a:r>
              <a:rPr lang="tr-TR" sz="3900" b="1" dirty="0">
                <a:solidFill>
                  <a:schemeClr val="tx1"/>
                </a:solidFill>
              </a:rPr>
              <a:t>bir durumda “HAYIR” de</a:t>
            </a:r>
          </a:p>
          <a:p>
            <a:r>
              <a:rPr lang="tr-TR" sz="3900" b="1" dirty="0">
                <a:solidFill>
                  <a:schemeClr val="tx1"/>
                </a:solidFill>
              </a:rPr>
              <a:t>• Kişisel alanlarını bil ve </a:t>
            </a:r>
            <a:r>
              <a:rPr lang="tr-TR" sz="3900" b="1" dirty="0" smtClean="0">
                <a:solidFill>
                  <a:schemeClr val="tx1"/>
                </a:solidFill>
              </a:rPr>
              <a:t>koru</a:t>
            </a:r>
            <a:endParaRPr lang="tr-TR" sz="3900" b="1" dirty="0">
              <a:solidFill>
                <a:schemeClr val="tx1"/>
              </a:solidFill>
            </a:endParaRPr>
          </a:p>
          <a:p>
            <a:r>
              <a:rPr lang="tr-TR" sz="3900" b="1" dirty="0">
                <a:solidFill>
                  <a:schemeClr val="tx1"/>
                </a:solidFill>
              </a:rPr>
              <a:t>• Haklarını bilip savun</a:t>
            </a:r>
          </a:p>
          <a:p>
            <a:r>
              <a:rPr lang="tr-TR" sz="3900" b="1" dirty="0">
                <a:solidFill>
                  <a:schemeClr val="tx1"/>
                </a:solidFill>
              </a:rPr>
              <a:t>• Kendini doğru ifade et</a:t>
            </a:r>
          </a:p>
          <a:p>
            <a:pPr>
              <a:buFont typeface="Arial" pitchFamily="34" charset="0"/>
              <a:buChar char="•"/>
            </a:pPr>
            <a:r>
              <a:rPr lang="tr-TR" sz="3900" b="1" dirty="0" smtClean="0">
                <a:solidFill>
                  <a:schemeClr val="tx1"/>
                </a:solidFill>
              </a:rPr>
              <a:t>Kendine </a:t>
            </a:r>
            <a:r>
              <a:rPr lang="tr-TR" sz="3900" b="1" dirty="0">
                <a:solidFill>
                  <a:schemeClr val="tx1"/>
                </a:solidFill>
              </a:rPr>
              <a:t>ilişkin olumlu ve güçlü yanlarını </a:t>
            </a:r>
            <a:r>
              <a:rPr lang="tr-TR" sz="3900" b="1" dirty="0" smtClean="0">
                <a:solidFill>
                  <a:schemeClr val="tx1"/>
                </a:solidFill>
              </a:rPr>
              <a:t>fark et</a:t>
            </a:r>
            <a:endParaRPr lang="tr-TR" sz="3900" b="1" dirty="0">
              <a:solidFill>
                <a:schemeClr val="tx1"/>
              </a:solidFill>
            </a:endParaRPr>
          </a:p>
          <a:p>
            <a:r>
              <a:rPr lang="tr-TR" sz="3900" b="1" dirty="0">
                <a:solidFill>
                  <a:schemeClr val="tx1"/>
                </a:solidFill>
              </a:rPr>
              <a:t>• Kendini güvende hissetmediğinde yardım iste</a:t>
            </a:r>
          </a:p>
        </p:txBody>
      </p:sp>
      <p:pic>
        <p:nvPicPr>
          <p:cNvPr id="4" name="3 Resim" descr="images (1).jpg"/>
          <p:cNvPicPr>
            <a:picLocks noChangeAspect="1"/>
          </p:cNvPicPr>
          <p:nvPr/>
        </p:nvPicPr>
        <p:blipFill>
          <a:blip r:embed="rId2" cstate="print"/>
          <a:stretch>
            <a:fillRect/>
          </a:stretch>
        </p:blipFill>
        <p:spPr>
          <a:xfrm>
            <a:off x="9368852" y="1"/>
            <a:ext cx="2823148" cy="6857999"/>
          </a:xfrm>
          <a:prstGeom prst="rect">
            <a:avLst/>
          </a:prstGeom>
        </p:spPr>
      </p:pic>
    </p:spTree>
    <p:extLst>
      <p:ext uri="{BB962C8B-B14F-4D97-AF65-F5344CB8AC3E}">
        <p14:creationId xmlns:p14="http://schemas.microsoft.com/office/powerpoint/2010/main" val="825782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431074"/>
            <a:ext cx="9144000" cy="1084217"/>
          </a:xfrm>
        </p:spPr>
        <p:txBody>
          <a:bodyPr>
            <a:noAutofit/>
          </a:bodyPr>
          <a:lstStyle/>
          <a:p>
            <a:r>
              <a:rPr lang="tr-TR" sz="7200" b="1" dirty="0" smtClean="0"/>
              <a:t>     </a:t>
            </a:r>
            <a:r>
              <a:rPr lang="tr-TR" sz="7200" b="1" dirty="0" smtClean="0">
                <a:solidFill>
                  <a:srgbClr val="FF0000"/>
                </a:solidFill>
              </a:rPr>
              <a:t>Büyüdünüz…</a:t>
            </a:r>
            <a:endParaRPr lang="tr-TR" sz="7200" b="1" dirty="0">
              <a:solidFill>
                <a:srgbClr val="FF0000"/>
              </a:solidFill>
            </a:endParaRPr>
          </a:p>
        </p:txBody>
      </p:sp>
      <p:sp>
        <p:nvSpPr>
          <p:cNvPr id="3" name="Alt Başlık 2"/>
          <p:cNvSpPr>
            <a:spLocks noGrp="1"/>
          </p:cNvSpPr>
          <p:nvPr>
            <p:ph type="subTitle" idx="1"/>
          </p:nvPr>
        </p:nvSpPr>
        <p:spPr>
          <a:xfrm>
            <a:off x="5216577" y="1858780"/>
            <a:ext cx="6325849" cy="4680889"/>
          </a:xfrm>
        </p:spPr>
        <p:txBody>
          <a:bodyPr>
            <a:normAutofit/>
          </a:bodyPr>
          <a:lstStyle/>
          <a:p>
            <a:pPr algn="ctr"/>
            <a:r>
              <a:rPr lang="tr-TR" sz="4400" b="1" dirty="0" smtClean="0">
                <a:solidFill>
                  <a:schemeClr val="tx1"/>
                </a:solidFill>
              </a:rPr>
              <a:t>Büyüme; insan vücudunun boy kilo ve hacim yönünden artış göstermesidir. Bu artış zamana (yaşa) bağlı olarak meydana gelir.</a:t>
            </a:r>
            <a:endParaRPr lang="tr-TR" sz="4400" b="1" dirty="0">
              <a:solidFill>
                <a:schemeClr val="tx1"/>
              </a:solidFill>
            </a:endParaRPr>
          </a:p>
        </p:txBody>
      </p:sp>
      <p:pic>
        <p:nvPicPr>
          <p:cNvPr id="4" name="Resim 3"/>
          <p:cNvPicPr>
            <a:picLocks noChangeAspect="1"/>
          </p:cNvPicPr>
          <p:nvPr/>
        </p:nvPicPr>
        <p:blipFill>
          <a:blip r:embed="rId2" cstate="print"/>
          <a:stretch>
            <a:fillRect/>
          </a:stretch>
        </p:blipFill>
        <p:spPr>
          <a:xfrm>
            <a:off x="179883" y="1514007"/>
            <a:ext cx="4676930" cy="502566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5693232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824459" y="391887"/>
            <a:ext cx="9843541" cy="979714"/>
          </a:xfrm>
        </p:spPr>
        <p:txBody>
          <a:bodyPr>
            <a:noAutofit/>
          </a:bodyPr>
          <a:lstStyle/>
          <a:p>
            <a:r>
              <a:rPr lang="tr-TR" sz="7200" b="1" dirty="0" smtClean="0">
                <a:solidFill>
                  <a:srgbClr val="C00000"/>
                </a:solidFill>
              </a:rPr>
              <a:t>Geliştiniz…</a:t>
            </a:r>
            <a:endParaRPr lang="tr-TR" sz="7200" b="1" dirty="0">
              <a:solidFill>
                <a:srgbClr val="C00000"/>
              </a:solidFill>
            </a:endParaRPr>
          </a:p>
        </p:txBody>
      </p:sp>
      <p:sp>
        <p:nvSpPr>
          <p:cNvPr id="3" name="Alt Başlık 2"/>
          <p:cNvSpPr>
            <a:spLocks noGrp="1"/>
          </p:cNvSpPr>
          <p:nvPr>
            <p:ph type="subTitle" idx="1"/>
          </p:nvPr>
        </p:nvSpPr>
        <p:spPr>
          <a:xfrm>
            <a:off x="483326" y="1828801"/>
            <a:ext cx="6858000" cy="4428308"/>
          </a:xfrm>
        </p:spPr>
        <p:txBody>
          <a:bodyPr>
            <a:normAutofit/>
          </a:bodyPr>
          <a:lstStyle/>
          <a:p>
            <a:pPr algn="ctr"/>
            <a:r>
              <a:rPr lang="tr-TR" dirty="0" smtClean="0"/>
              <a:t>	</a:t>
            </a:r>
            <a:r>
              <a:rPr lang="tr-TR" sz="4400" b="1" dirty="0" smtClean="0">
                <a:solidFill>
                  <a:schemeClr val="tx1"/>
                </a:solidFill>
              </a:rPr>
              <a:t>Gelişim; Bireyin doğumdan ölüme kadar olan süreçte ortaya çıkan sistemli ve birbirini izleyen değişimleri ifade eder.</a:t>
            </a:r>
            <a:endParaRPr lang="tr-TR" sz="4400" b="1" dirty="0">
              <a:solidFill>
                <a:schemeClr val="tx1"/>
              </a:solidFill>
            </a:endParaRPr>
          </a:p>
        </p:txBody>
      </p:sp>
      <p:pic>
        <p:nvPicPr>
          <p:cNvPr id="4" name="Resim 3"/>
          <p:cNvPicPr>
            <a:picLocks noChangeAspect="1"/>
          </p:cNvPicPr>
          <p:nvPr/>
        </p:nvPicPr>
        <p:blipFill>
          <a:blip r:embed="rId2" cstate="print"/>
          <a:stretch>
            <a:fillRect/>
          </a:stretch>
        </p:blipFill>
        <p:spPr>
          <a:xfrm>
            <a:off x="7674964" y="1431563"/>
            <a:ext cx="4201100" cy="475487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9402267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603504" y="404949"/>
            <a:ext cx="10782300" cy="1959428"/>
          </a:xfrm>
        </p:spPr>
        <p:txBody>
          <a:bodyPr>
            <a:normAutofit fontScale="90000"/>
          </a:bodyPr>
          <a:lstStyle/>
          <a:p>
            <a:pPr algn="ctr"/>
            <a:r>
              <a:rPr lang="tr-TR" sz="7200" b="1" dirty="0" smtClean="0">
                <a:solidFill>
                  <a:srgbClr val="FF0000"/>
                </a:solidFill>
              </a:rPr>
              <a:t>Ve Değişimlere UYUM Sağladınız</a:t>
            </a:r>
            <a:endParaRPr lang="tr-TR" sz="7200" b="1" dirty="0">
              <a:solidFill>
                <a:srgbClr val="FF0000"/>
              </a:solidFill>
            </a:endParaRPr>
          </a:p>
        </p:txBody>
      </p:sp>
      <p:sp>
        <p:nvSpPr>
          <p:cNvPr id="3" name="Alt Başlık 2"/>
          <p:cNvSpPr>
            <a:spLocks noGrp="1"/>
          </p:cNvSpPr>
          <p:nvPr>
            <p:ph type="subTitle" idx="1"/>
          </p:nvPr>
        </p:nvSpPr>
        <p:spPr>
          <a:xfrm>
            <a:off x="314793" y="2398426"/>
            <a:ext cx="6460761" cy="4241122"/>
          </a:xfrm>
        </p:spPr>
        <p:txBody>
          <a:bodyPr>
            <a:noAutofit/>
          </a:bodyPr>
          <a:lstStyle/>
          <a:p>
            <a:pPr algn="ctr"/>
            <a:r>
              <a:rPr lang="tr-TR" sz="3600" dirty="0" smtClean="0"/>
              <a:t>	</a:t>
            </a:r>
            <a:r>
              <a:rPr lang="tr-TR" sz="4000" b="1" dirty="0" smtClean="0">
                <a:solidFill>
                  <a:schemeClr val="tx1"/>
                </a:solidFill>
              </a:rPr>
              <a:t>Doğduğumuz andan itibaren çevreye uyum sağlamaya, kendimizi güvende hissetmeye çalışırız.</a:t>
            </a:r>
            <a:endParaRPr lang="tr-TR" sz="4000" b="1" dirty="0">
              <a:solidFill>
                <a:schemeClr val="tx1"/>
              </a:solidFill>
            </a:endParaRPr>
          </a:p>
        </p:txBody>
      </p:sp>
      <p:pic>
        <p:nvPicPr>
          <p:cNvPr id="4" name="Resim 3"/>
          <p:cNvPicPr>
            <a:picLocks noChangeAspect="1"/>
          </p:cNvPicPr>
          <p:nvPr/>
        </p:nvPicPr>
        <p:blipFill>
          <a:blip r:embed="rId2" cstate="print"/>
          <a:stretch>
            <a:fillRect/>
          </a:stretch>
        </p:blipFill>
        <p:spPr>
          <a:xfrm>
            <a:off x="7249887" y="2704011"/>
            <a:ext cx="4135918" cy="372291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5003276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391887"/>
            <a:ext cx="9144000" cy="979714"/>
          </a:xfrm>
        </p:spPr>
        <p:txBody>
          <a:bodyPr>
            <a:noAutofit/>
          </a:bodyPr>
          <a:lstStyle/>
          <a:p>
            <a:r>
              <a:rPr lang="tr-TR" sz="6600" b="1" dirty="0" smtClean="0">
                <a:solidFill>
                  <a:srgbClr val="FF0000"/>
                </a:solidFill>
              </a:rPr>
              <a:t>TEHLİKE</a:t>
            </a:r>
            <a:r>
              <a:rPr lang="tr-TR" sz="6600" b="1" dirty="0" smtClean="0"/>
              <a:t>- </a:t>
            </a:r>
            <a:r>
              <a:rPr lang="tr-TR" sz="6600" b="1" dirty="0" smtClean="0">
                <a:solidFill>
                  <a:srgbClr val="0070C0"/>
                </a:solidFill>
              </a:rPr>
              <a:t>GÜVEN</a:t>
            </a:r>
            <a:endParaRPr lang="tr-TR" sz="6600" b="1" dirty="0">
              <a:solidFill>
                <a:srgbClr val="0070C0"/>
              </a:solidFill>
            </a:endParaRPr>
          </a:p>
        </p:txBody>
      </p:sp>
      <p:sp>
        <p:nvSpPr>
          <p:cNvPr id="5" name="4 Alt Başlık"/>
          <p:cNvSpPr>
            <a:spLocks noGrp="1"/>
          </p:cNvSpPr>
          <p:nvPr>
            <p:ph type="subTitle" idx="1"/>
          </p:nvPr>
        </p:nvSpPr>
        <p:spPr>
          <a:xfrm>
            <a:off x="-179882" y="1289155"/>
            <a:ext cx="12371881" cy="4563642"/>
          </a:xfrm>
        </p:spPr>
        <p:txBody>
          <a:bodyPr>
            <a:normAutofit/>
          </a:bodyPr>
          <a:lstStyle/>
          <a:p>
            <a:pPr>
              <a:buFont typeface="Arial" pitchFamily="34" charset="0"/>
              <a:buChar char="•"/>
            </a:pPr>
            <a:r>
              <a:rPr lang="tr-TR" sz="4400" dirty="0" smtClean="0">
                <a:solidFill>
                  <a:schemeClr val="tx1"/>
                </a:solidFill>
              </a:rPr>
              <a:t>Kendinizi tehlikede hissettiğiniz bir an yaşadınız mı?</a:t>
            </a:r>
          </a:p>
          <a:p>
            <a:pPr>
              <a:buFont typeface="Arial" pitchFamily="34" charset="0"/>
              <a:buChar char="•"/>
            </a:pPr>
            <a:r>
              <a:rPr lang="tr-TR" sz="4400" dirty="0" smtClean="0">
                <a:solidFill>
                  <a:schemeClr val="tx1"/>
                </a:solidFill>
              </a:rPr>
              <a:t>Kendinizi güvende hissettiğiniz bir an yaşadınız mı?</a:t>
            </a:r>
          </a:p>
          <a:p>
            <a:pPr>
              <a:buFont typeface="Arial" pitchFamily="34" charset="0"/>
              <a:buChar char="•"/>
            </a:pPr>
            <a:endParaRPr lang="tr-TR" sz="4400" dirty="0"/>
          </a:p>
        </p:txBody>
      </p:sp>
      <p:pic>
        <p:nvPicPr>
          <p:cNvPr id="1026" name="Picture 2" descr="C:\Documents and Settings\Administrator\Desktop\0x0-2.jpg"/>
          <p:cNvPicPr>
            <a:picLocks noChangeAspect="1" noChangeArrowheads="1"/>
          </p:cNvPicPr>
          <p:nvPr/>
        </p:nvPicPr>
        <p:blipFill>
          <a:blip r:embed="rId2" cstate="print"/>
          <a:srcRect/>
          <a:stretch>
            <a:fillRect/>
          </a:stretch>
        </p:blipFill>
        <p:spPr bwMode="auto">
          <a:xfrm>
            <a:off x="0" y="3072984"/>
            <a:ext cx="5381469" cy="3785016"/>
          </a:xfrm>
          <a:prstGeom prst="rect">
            <a:avLst/>
          </a:prstGeom>
          <a:noFill/>
        </p:spPr>
      </p:pic>
      <p:pic>
        <p:nvPicPr>
          <p:cNvPr id="1027" name="Picture 3" descr="C:\Documents and Settings\Administrator\Desktop\0-0aaa-1a-aaaaaaaaaaaaaaaaaaaaaaaaaaaaaaaaaaaaaaaaaaaaaaaaaaaaaaaaaaguven.jpg"/>
          <p:cNvPicPr>
            <a:picLocks noChangeAspect="1" noChangeArrowheads="1"/>
          </p:cNvPicPr>
          <p:nvPr/>
        </p:nvPicPr>
        <p:blipFill>
          <a:blip r:embed="rId3" cstate="print"/>
          <a:srcRect/>
          <a:stretch>
            <a:fillRect/>
          </a:stretch>
        </p:blipFill>
        <p:spPr bwMode="auto">
          <a:xfrm>
            <a:off x="6475751" y="3147934"/>
            <a:ext cx="5486400" cy="3710066"/>
          </a:xfrm>
          <a:prstGeom prst="rect">
            <a:avLst/>
          </a:prstGeom>
          <a:noFill/>
        </p:spPr>
      </p:pic>
    </p:spTree>
    <p:extLst>
      <p:ext uri="{BB962C8B-B14F-4D97-AF65-F5344CB8AC3E}">
        <p14:creationId xmlns:p14="http://schemas.microsoft.com/office/powerpoint/2010/main" val="29402267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400800" y="0"/>
            <a:ext cx="5791200" cy="6858000"/>
          </a:xfrm>
        </p:spPr>
      </p:pic>
      <p:sp>
        <p:nvSpPr>
          <p:cNvPr id="7" name="Metin kutusu 6"/>
          <p:cNvSpPr txBox="1"/>
          <p:nvPr/>
        </p:nvSpPr>
        <p:spPr>
          <a:xfrm>
            <a:off x="149628" y="881149"/>
            <a:ext cx="6251171" cy="5632311"/>
          </a:xfrm>
          <a:prstGeom prst="rect">
            <a:avLst/>
          </a:prstGeom>
          <a:noFill/>
        </p:spPr>
        <p:txBody>
          <a:bodyPr wrap="square" rtlCol="0">
            <a:spAutoFit/>
          </a:bodyPr>
          <a:lstStyle/>
          <a:p>
            <a:pPr algn="ctr"/>
            <a:r>
              <a:rPr lang="tr-TR" dirty="0" smtClean="0"/>
              <a:t>	</a:t>
            </a:r>
            <a:r>
              <a:rPr lang="tr-TR" sz="3600" b="1" dirty="0" smtClean="0">
                <a:solidFill>
                  <a:schemeClr val="bg1"/>
                </a:solidFill>
              </a:rPr>
              <a:t>Biz </a:t>
            </a:r>
            <a:r>
              <a:rPr lang="tr-TR" sz="3600" b="1" dirty="0">
                <a:solidFill>
                  <a:schemeClr val="bg1"/>
                </a:solidFill>
              </a:rPr>
              <a:t>insanların hayatta kalmak ve </a:t>
            </a:r>
            <a:r>
              <a:rPr lang="tr-TR" sz="3600" b="1" dirty="0" smtClean="0">
                <a:solidFill>
                  <a:schemeClr val="bg1"/>
                </a:solidFill>
              </a:rPr>
              <a:t>çevreye </a:t>
            </a:r>
            <a:r>
              <a:rPr lang="tr-TR" sz="3600" b="1" dirty="0">
                <a:solidFill>
                  <a:schemeClr val="bg1"/>
                </a:solidFill>
              </a:rPr>
              <a:t>uyum </a:t>
            </a:r>
            <a:r>
              <a:rPr lang="tr-TR" sz="3600" b="1" dirty="0" smtClean="0">
                <a:solidFill>
                  <a:schemeClr val="bg1"/>
                </a:solidFill>
              </a:rPr>
              <a:t>sağlayabilmek için bazı </a:t>
            </a:r>
            <a:r>
              <a:rPr lang="tr-TR" sz="3600" b="1" dirty="0">
                <a:solidFill>
                  <a:schemeClr val="bg1"/>
                </a:solidFill>
              </a:rPr>
              <a:t>ihtiyaçları </a:t>
            </a:r>
            <a:r>
              <a:rPr lang="tr-TR" sz="3600" b="1" dirty="0" smtClean="0">
                <a:solidFill>
                  <a:schemeClr val="bg1"/>
                </a:solidFill>
              </a:rPr>
              <a:t>vardır. Bu </a:t>
            </a:r>
            <a:r>
              <a:rPr lang="tr-TR" sz="3600" b="1" dirty="0">
                <a:solidFill>
                  <a:schemeClr val="bg1"/>
                </a:solidFill>
              </a:rPr>
              <a:t>ihtiyaçların karşılanması </a:t>
            </a:r>
            <a:r>
              <a:rPr lang="tr-TR" sz="3600" b="1" dirty="0" smtClean="0">
                <a:solidFill>
                  <a:schemeClr val="bg1"/>
                </a:solidFill>
              </a:rPr>
              <a:t>önemlidir. Fotoğrafta </a:t>
            </a:r>
            <a:r>
              <a:rPr lang="tr-TR" sz="3600" b="1" dirty="0">
                <a:solidFill>
                  <a:schemeClr val="bg1"/>
                </a:solidFill>
              </a:rPr>
              <a:t>gördüğünüz gibi bu ihtiyaçların en önemlilerinden biri ‘’GÜVENLİK İHTİYACI’’DIR.</a:t>
            </a:r>
          </a:p>
        </p:txBody>
      </p:sp>
    </p:spTree>
    <p:extLst>
      <p:ext uri="{BB962C8B-B14F-4D97-AF65-F5344CB8AC3E}">
        <p14:creationId xmlns:p14="http://schemas.microsoft.com/office/powerpoint/2010/main" val="27206824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653259" y="374754"/>
            <a:ext cx="9538741" cy="5876144"/>
          </a:xfrm>
          <a:ln/>
        </p:spPr>
        <p:style>
          <a:lnRef idx="1">
            <a:schemeClr val="dk1"/>
          </a:lnRef>
          <a:fillRef idx="2">
            <a:schemeClr val="dk1"/>
          </a:fillRef>
          <a:effectRef idx="1">
            <a:schemeClr val="dk1"/>
          </a:effectRef>
          <a:fontRef idx="minor">
            <a:schemeClr val="dk1"/>
          </a:fontRef>
        </p:style>
        <p:txBody>
          <a:bodyPr>
            <a:normAutofit fontScale="90000"/>
          </a:bodyPr>
          <a:lstStyle/>
          <a:p>
            <a:pPr algn="ctr">
              <a:lnSpc>
                <a:spcPct val="100000"/>
              </a:lnSpc>
            </a:pPr>
            <a:r>
              <a:rPr lang="tr-TR" sz="4800" b="1" spc="0" dirty="0" smtClean="0">
                <a:ln w="0"/>
                <a:solidFill>
                  <a:srgbClr val="FF0000"/>
                </a:solidFill>
                <a:effectLst>
                  <a:outerShdw blurRad="38100" dist="25400" dir="5400000" algn="ctr" rotWithShape="0">
                    <a:srgbClr val="6E747A">
                      <a:alpha val="43000"/>
                    </a:srgbClr>
                  </a:outerShdw>
                </a:effectLst>
              </a:rPr>
              <a:t>Güvenliğimizle ilgili bazı sorunları </a:t>
            </a:r>
            <a:br>
              <a:rPr lang="tr-TR" sz="4800" b="1" spc="0" dirty="0" smtClean="0">
                <a:ln w="0"/>
                <a:solidFill>
                  <a:srgbClr val="FF0000"/>
                </a:solidFill>
                <a:effectLst>
                  <a:outerShdw blurRad="38100" dist="25400" dir="5400000" algn="ctr" rotWithShape="0">
                    <a:srgbClr val="6E747A">
                      <a:alpha val="43000"/>
                    </a:srgbClr>
                  </a:outerShdw>
                </a:effectLst>
              </a:rPr>
            </a:br>
            <a:r>
              <a:rPr lang="tr-TR" sz="4800" b="1" spc="0" dirty="0" smtClean="0">
                <a:ln w="0"/>
                <a:solidFill>
                  <a:srgbClr val="FF0000"/>
                </a:solidFill>
                <a:effectLst>
                  <a:outerShdw blurRad="38100" dist="25400" dir="5400000" algn="ctr" rotWithShape="0">
                    <a:srgbClr val="6E747A">
                      <a:alpha val="43000"/>
                    </a:srgbClr>
                  </a:outerShdw>
                </a:effectLst>
              </a:rPr>
              <a:t>yaşamamak için;</a:t>
            </a:r>
            <a:r>
              <a:rPr lang="tr-TR" sz="4400" b="1" spc="0" dirty="0" smtClean="0">
                <a:ln w="0"/>
                <a:solidFill>
                  <a:schemeClr val="accent1"/>
                </a:solidFill>
                <a:effectLst>
                  <a:outerShdw blurRad="38100" dist="25400" dir="5400000" algn="ctr" rotWithShape="0">
                    <a:srgbClr val="6E747A">
                      <a:alpha val="43000"/>
                    </a:srgbClr>
                  </a:outerShdw>
                </a:effectLst>
              </a:rPr>
              <a:t/>
            </a:r>
            <a:br>
              <a:rPr lang="tr-TR" sz="4400" b="1" spc="0" dirty="0" smtClean="0">
                <a:ln w="0"/>
                <a:solidFill>
                  <a:schemeClr val="accent1"/>
                </a:solidFill>
                <a:effectLst>
                  <a:outerShdw blurRad="38100" dist="25400" dir="5400000" algn="ctr" rotWithShape="0">
                    <a:srgbClr val="6E747A">
                      <a:alpha val="43000"/>
                    </a:srgbClr>
                  </a:outerShdw>
                </a:effectLst>
              </a:rPr>
            </a:br>
            <a:r>
              <a:rPr lang="tr-TR" sz="4400" b="1" dirty="0" smtClean="0"/>
              <a:t>• Kendimizi korumayı öğrenmeliyiz</a:t>
            </a:r>
            <a:br>
              <a:rPr lang="tr-TR" sz="4400" b="1" dirty="0" smtClean="0"/>
            </a:br>
            <a:r>
              <a:rPr lang="tr-TR" sz="4400" b="1" dirty="0" smtClean="0"/>
              <a:t>• Güvenliğimiz için önlemler almalıyız</a:t>
            </a:r>
            <a:br>
              <a:rPr lang="tr-TR" sz="4400" b="1" dirty="0" smtClean="0"/>
            </a:br>
            <a:r>
              <a:rPr lang="tr-TR" sz="4400" b="1" dirty="0" smtClean="0"/>
              <a:t>• Riskli davranışlardan kaçınmalıyız</a:t>
            </a:r>
            <a:br>
              <a:rPr lang="tr-TR" sz="4400" b="1" dirty="0" smtClean="0"/>
            </a:br>
            <a:r>
              <a:rPr lang="tr-TR" sz="4400" b="1" dirty="0" smtClean="0"/>
              <a:t>• Güvendiğimiz yetişkinlerle konuşmalıyız</a:t>
            </a:r>
            <a:br>
              <a:rPr lang="tr-TR" sz="4400" b="1" dirty="0" smtClean="0"/>
            </a:br>
            <a:r>
              <a:rPr lang="tr-TR" sz="4400" b="1" dirty="0" smtClean="0"/>
              <a:t>• Bilgi sahibi olmalıyız</a:t>
            </a:r>
            <a:br>
              <a:rPr lang="tr-TR" sz="4400" b="1" dirty="0" smtClean="0"/>
            </a:br>
            <a:r>
              <a:rPr lang="tr-TR" sz="4400" b="1" dirty="0" smtClean="0"/>
              <a:t>• “Hayır, istemiyorum!” demeyi öğrenmeliyiz.</a:t>
            </a:r>
            <a:endParaRPr lang="tr-TR" sz="4400" b="1" dirty="0"/>
          </a:p>
        </p:txBody>
      </p:sp>
      <p:pic>
        <p:nvPicPr>
          <p:cNvPr id="3" name="2 Resim" descr="guven-verme.jpg"/>
          <p:cNvPicPr>
            <a:picLocks noChangeAspect="1"/>
          </p:cNvPicPr>
          <p:nvPr/>
        </p:nvPicPr>
        <p:blipFill>
          <a:blip r:embed="rId2" cstate="print"/>
          <a:stretch>
            <a:fillRect/>
          </a:stretch>
        </p:blipFill>
        <p:spPr>
          <a:xfrm>
            <a:off x="-1" y="0"/>
            <a:ext cx="2803162" cy="6595672"/>
          </a:xfrm>
          <a:prstGeom prst="rect">
            <a:avLst/>
          </a:prstGeom>
        </p:spPr>
      </p:pic>
    </p:spTree>
    <p:extLst>
      <p:ext uri="{BB962C8B-B14F-4D97-AF65-F5344CB8AC3E}">
        <p14:creationId xmlns:p14="http://schemas.microsoft.com/office/powerpoint/2010/main" val="12962758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48537" y="269823"/>
            <a:ext cx="2158583" cy="238343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5024" y="2437206"/>
            <a:ext cx="1860220" cy="33915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68458" y="4060853"/>
            <a:ext cx="1857031" cy="2306696"/>
          </a:xfrm>
          <a:prstGeom prst="rect">
            <a:avLst/>
          </a:prstGeom>
          <a:ln w="88900" cap="sq" cmpd="thickThin">
            <a:solidFill>
              <a:srgbClr val="000000"/>
            </a:solidFill>
            <a:prstDash val="solid"/>
            <a:miter lim="800000"/>
          </a:ln>
          <a:effectLst>
            <a:innerShdw blurRad="76200">
              <a:srgbClr val="000000"/>
            </a:innerShdw>
          </a:effectLst>
        </p:spPr>
      </p:pic>
      <p:sp>
        <p:nvSpPr>
          <p:cNvPr id="6" name="5 Dikdörtgen"/>
          <p:cNvSpPr/>
          <p:nvPr/>
        </p:nvSpPr>
        <p:spPr>
          <a:xfrm>
            <a:off x="1" y="1"/>
            <a:ext cx="7420130" cy="6247864"/>
          </a:xfrm>
          <a:prstGeom prst="rect">
            <a:avLst/>
          </a:prstGeom>
        </p:spPr>
        <p:txBody>
          <a:bodyPr wrap="square">
            <a:spAutoFit/>
          </a:bodyPr>
          <a:lstStyle/>
          <a:p>
            <a:pPr algn="ctr"/>
            <a:r>
              <a:rPr lang="tr-TR" sz="4000" b="1" u="sng" dirty="0" smtClean="0">
                <a:solidFill>
                  <a:srgbClr val="FF0000"/>
                </a:solidFill>
              </a:rPr>
              <a:t>Güvenliğimizi sağlamayı</a:t>
            </a:r>
            <a:br>
              <a:rPr lang="tr-TR" sz="4000" b="1" u="sng" dirty="0" smtClean="0">
                <a:solidFill>
                  <a:srgbClr val="FF0000"/>
                </a:solidFill>
              </a:rPr>
            </a:br>
            <a:r>
              <a:rPr lang="tr-TR" sz="4000" b="1" u="sng" dirty="0" smtClean="0">
                <a:solidFill>
                  <a:srgbClr val="FF0000"/>
                </a:solidFill>
              </a:rPr>
              <a:t>öğrenelim:</a:t>
            </a:r>
            <a:r>
              <a:rPr lang="tr-TR" sz="4000" b="1" u="sng" dirty="0" smtClean="0"/>
              <a:t/>
            </a:r>
            <a:br>
              <a:rPr lang="tr-TR" sz="4000" b="1" u="sng" dirty="0" smtClean="0"/>
            </a:br>
            <a:r>
              <a:rPr lang="tr-TR" sz="4000" dirty="0" smtClean="0"/>
              <a:t>	</a:t>
            </a:r>
            <a:r>
              <a:rPr lang="tr-TR" sz="4000" b="1" dirty="0" smtClean="0"/>
              <a:t>Çocuklar olarak güvende olma hakkımız var ve kimse bunu elimizden alamaz.</a:t>
            </a:r>
            <a:br>
              <a:rPr lang="tr-TR" sz="4000" b="1" dirty="0" smtClean="0"/>
            </a:br>
            <a:r>
              <a:rPr lang="tr-TR" sz="4000" b="1" dirty="0" smtClean="0"/>
              <a:t>Güvenliğimizi korumak için gerekirse </a:t>
            </a:r>
            <a:r>
              <a:rPr lang="tr-TR" sz="4000" b="1" dirty="0" smtClean="0">
                <a:solidFill>
                  <a:srgbClr val="FF0000"/>
                </a:solidFill>
              </a:rPr>
              <a:t>bize zarar veren kişiden kaçmak, yüksek sesle bağırmak ve onu tekmelemek gibi bazı kural dışı  </a:t>
            </a:r>
            <a:r>
              <a:rPr lang="tr-TR" sz="4000" b="1" dirty="0" smtClean="0"/>
              <a:t>davranışlarda bulunabiliriz..</a:t>
            </a:r>
            <a:endParaRPr lang="tr-TR" sz="4000" dirty="0"/>
          </a:p>
        </p:txBody>
      </p:sp>
    </p:spTree>
    <p:extLst>
      <p:ext uri="{BB962C8B-B14F-4D97-AF65-F5344CB8AC3E}">
        <p14:creationId xmlns:p14="http://schemas.microsoft.com/office/powerpoint/2010/main" val="1328097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546</TotalTime>
  <Words>723</Words>
  <Application>Microsoft Office PowerPoint</Application>
  <PresentationFormat>Özel</PresentationFormat>
  <Paragraphs>98</Paragraphs>
  <Slides>26</Slides>
  <Notes>0</Notes>
  <HiddenSlides>0</HiddenSlides>
  <MMClips>0</MMClips>
  <ScaleCrop>false</ScaleCrop>
  <HeadingPairs>
    <vt:vector size="4" baseType="variant">
      <vt:variant>
        <vt:lpstr>Tema</vt:lpstr>
      </vt:variant>
      <vt:variant>
        <vt:i4>1</vt:i4>
      </vt:variant>
      <vt:variant>
        <vt:lpstr>Slayt Başlıkları</vt:lpstr>
      </vt:variant>
      <vt:variant>
        <vt:i4>26</vt:i4>
      </vt:variant>
    </vt:vector>
  </HeadingPairs>
  <TitlesOfParts>
    <vt:vector size="27" baseType="lpstr">
      <vt:lpstr>Ofis Teması</vt:lpstr>
      <vt:lpstr>KİŞİSEL SINIRLARIMIZ </vt:lpstr>
      <vt:lpstr>Bir zamanlar çocuktunuz..</vt:lpstr>
      <vt:lpstr>     Büyüdünüz…</vt:lpstr>
      <vt:lpstr>Geliştiniz…</vt:lpstr>
      <vt:lpstr>Ve Değişimlere UYUM Sağladınız</vt:lpstr>
      <vt:lpstr>TEHLİKE- GÜVEN</vt:lpstr>
      <vt:lpstr>PowerPoint Sunusu</vt:lpstr>
      <vt:lpstr>Güvenliğimizle ilgili bazı sorunları  yaşamamak için; • Kendimizi korumayı öğrenmeliyiz • Güvenliğimiz için önlemler almalıyız • Riskli davranışlardan kaçınmalıyız • Güvendiğimiz yetişkinlerle konuşmalıyız • Bilgi sahibi olmalıyız • “Hayır, istemiyorum!” demeyi öğrenmeliyiz.</vt:lpstr>
      <vt:lpstr>PowerPoint Sunusu</vt:lpstr>
      <vt:lpstr>PowerPoint Sunusu</vt:lpstr>
      <vt:lpstr>Güvenli yaşamak için…</vt:lpstr>
      <vt:lpstr>Bedenimizi koruyalım;</vt:lpstr>
      <vt:lpstr>Bedenin sana aittir, onu koru..</vt:lpstr>
      <vt:lpstr>İYİ DOKUNMA-KÖTÜ DOKUNMA</vt:lpstr>
      <vt:lpstr>İYİ DOKUNMA</vt:lpstr>
      <vt:lpstr>KÖTÜ DOKUNMA</vt:lpstr>
      <vt:lpstr>KÖTÜ DOKUNMA</vt:lpstr>
      <vt:lpstr>Böyle bir durum ne olursa olsun sizin suçunuz olamaz. Size söylenenleri bilmediğiniz bir nedenle yapsanız dahi BU SİZİ ASLA SUÇ ORTAĞI YAPMAZ. Çünkü SİZ ÇOCUKSUNUZ VE BÖYLE DURUMLARDA ASLA SUÇLU OLAMAZSINIZ.</vt:lpstr>
      <vt:lpstr>PowerPoint Sunusu</vt:lpstr>
      <vt:lpstr>PowerPoint Sunusu</vt:lpstr>
      <vt:lpstr>‘HAYIR’ Diyebilme Yöntemleri</vt:lpstr>
      <vt:lpstr>Gerekirse yardım istemek..</vt:lpstr>
      <vt:lpstr>Her zaman sır saklanmaz..</vt:lpstr>
      <vt:lpstr>Hangi sırlar saklanmaz ?</vt:lpstr>
      <vt:lpstr>PowerPoint Sunusu</vt:lpstr>
      <vt:lpstr>PowerPoint Sunusu</vt:lpstr>
    </vt:vector>
  </TitlesOfParts>
  <Company>Silentall Unattended Installer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ronaldinho424</dc:creator>
  <cp:lastModifiedBy>Nihat</cp:lastModifiedBy>
  <cp:revision>103</cp:revision>
  <dcterms:created xsi:type="dcterms:W3CDTF">2017-11-20T06:15:43Z</dcterms:created>
  <dcterms:modified xsi:type="dcterms:W3CDTF">2019-09-09T12:25:40Z</dcterms:modified>
</cp:coreProperties>
</file>