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0693400" cy="7556500"/>
  <p:notesSz cx="10693400" cy="7556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9" y="1447800"/>
            <a:ext cx="3022600" cy="4673600"/>
          </a:xfrm>
          <a:custGeom>
            <a:avLst/>
            <a:gdLst/>
            <a:ahLst/>
            <a:cxnLst/>
            <a:rect l="l" t="t" r="r" b="b"/>
            <a:pathLst>
              <a:path w="3022600" h="4673600">
                <a:moveTo>
                  <a:pt x="0" y="0"/>
                </a:moveTo>
                <a:lnTo>
                  <a:pt x="0" y="4673600"/>
                </a:lnTo>
                <a:lnTo>
                  <a:pt x="3022600" y="4673600"/>
                </a:lnTo>
                <a:lnTo>
                  <a:pt x="302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6089" y="3251200"/>
            <a:ext cx="9141221" cy="944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00010" y="3975100"/>
            <a:ext cx="8693378" cy="10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1A60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0484" y="1676400"/>
            <a:ext cx="4721860" cy="3952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48084" y="1564639"/>
            <a:ext cx="4786630" cy="416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‹#›</a:t>
            </a:fld>
            <a:endParaRPr spc="-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89" y="1447800"/>
            <a:ext cx="3022600" cy="4673600"/>
          </a:xfrm>
          <a:custGeom>
            <a:avLst/>
            <a:gdLst/>
            <a:ahLst/>
            <a:cxnLst/>
            <a:rect l="l" t="t" r="r" b="b"/>
            <a:pathLst>
              <a:path w="3022600" h="4673600">
                <a:moveTo>
                  <a:pt x="0" y="0"/>
                </a:moveTo>
                <a:lnTo>
                  <a:pt x="0" y="4673600"/>
                </a:lnTo>
                <a:lnTo>
                  <a:pt x="3022600" y="4673600"/>
                </a:lnTo>
                <a:lnTo>
                  <a:pt x="302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8570" y="1511300"/>
            <a:ext cx="8876258" cy="637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7684" y="2654300"/>
            <a:ext cx="5763259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A60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15384" y="6436611"/>
            <a:ext cx="20955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3FBAD2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‹#›</a:t>
            </a:fld>
            <a:endParaRPr spc="-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12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.png"/><Relationship Id="rId7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3.png"/><Relationship Id="rId9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13.png"/><Relationship Id="rId7" Type="http://schemas.openxmlformats.org/officeDocument/2006/relationships/image" Target="../media/image8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14.png"/><Relationship Id="rId9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2.png"/><Relationship Id="rId7" Type="http://schemas.openxmlformats.org/officeDocument/2006/relationships/image" Target="../media/image93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.png"/><Relationship Id="rId9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f.hhs.gov/programs" TargetMode="External"/><Relationship Id="rId3" Type="http://schemas.openxmlformats.org/officeDocument/2006/relationships/image" Target="../media/image118.png"/><Relationship Id="rId7" Type="http://schemas.openxmlformats.org/officeDocument/2006/relationships/hyperlink" Target="http://www.cocukhaklari.gov.tr/condocs/mevzua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cukhaklari.gov.tr/tr/content/s" TargetMode="External"/><Relationship Id="rId5" Type="http://schemas.openxmlformats.org/officeDocument/2006/relationships/hyperlink" Target="http://www.cocukhaklari.gov.tr/condocs/kanun_belgeleri/4058.pdf" TargetMode="External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1447800"/>
            <a:ext cx="8026400" cy="4686300"/>
          </a:xfrm>
          <a:custGeom>
            <a:avLst/>
            <a:gdLst/>
            <a:ahLst/>
            <a:cxnLst/>
            <a:rect l="l" t="t" r="r" b="b"/>
            <a:pathLst>
              <a:path w="8026400" h="4686300">
                <a:moveTo>
                  <a:pt x="0" y="0"/>
                </a:moveTo>
                <a:lnTo>
                  <a:pt x="0" y="4686300"/>
                </a:lnTo>
                <a:lnTo>
                  <a:pt x="8026400" y="4686300"/>
                </a:lnTo>
                <a:lnTo>
                  <a:pt x="802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0700" y="1447800"/>
            <a:ext cx="25527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0700" y="16256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0700" y="18288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0700" y="20320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0700" y="22352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0700" y="24384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0700" y="26416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0700" y="28448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0700" y="30480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0700" y="32512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0700" y="34544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0700" y="36576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0700" y="38608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0700" y="40640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0700" y="42672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40700" y="44704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0700" y="46736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0700" y="48768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0700" y="50800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0700" y="52832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0700" y="54864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40700" y="5689600"/>
            <a:ext cx="25527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0700" y="5892800"/>
            <a:ext cx="2552700" cy="24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9" y="1879600"/>
            <a:ext cx="6819900" cy="459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54884" y="3314700"/>
            <a:ext cx="609600" cy="266700"/>
          </a:xfrm>
          <a:custGeom>
            <a:avLst/>
            <a:gdLst/>
            <a:ahLst/>
            <a:cxnLst/>
            <a:rect l="l" t="t" r="r" b="b"/>
            <a:pathLst>
              <a:path w="609600" h="266700">
                <a:moveTo>
                  <a:pt x="609600" y="266700"/>
                </a:moveTo>
                <a:lnTo>
                  <a:pt x="609600" y="50800"/>
                </a:lnTo>
                <a:lnTo>
                  <a:pt x="571500" y="50800"/>
                </a:lnTo>
                <a:lnTo>
                  <a:pt x="571500" y="266700"/>
                </a:lnTo>
                <a:lnTo>
                  <a:pt x="609600" y="266700"/>
                </a:lnTo>
                <a:close/>
              </a:path>
              <a:path w="609600" h="266700">
                <a:moveTo>
                  <a:pt x="546100" y="266700"/>
                </a:moveTo>
                <a:lnTo>
                  <a:pt x="546100" y="228600"/>
                </a:lnTo>
                <a:lnTo>
                  <a:pt x="444500" y="228600"/>
                </a:lnTo>
                <a:lnTo>
                  <a:pt x="444500" y="50800"/>
                </a:lnTo>
                <a:lnTo>
                  <a:pt x="406400" y="50800"/>
                </a:lnTo>
                <a:lnTo>
                  <a:pt x="406400" y="266700"/>
                </a:lnTo>
                <a:lnTo>
                  <a:pt x="546100" y="266700"/>
                </a:lnTo>
                <a:close/>
              </a:path>
              <a:path w="609600" h="266700">
                <a:moveTo>
                  <a:pt x="368300" y="88900"/>
                </a:moveTo>
                <a:lnTo>
                  <a:pt x="368300" y="50800"/>
                </a:lnTo>
                <a:lnTo>
                  <a:pt x="228600" y="50800"/>
                </a:lnTo>
                <a:lnTo>
                  <a:pt x="228600" y="266700"/>
                </a:lnTo>
                <a:lnTo>
                  <a:pt x="266700" y="266700"/>
                </a:lnTo>
                <a:lnTo>
                  <a:pt x="266700" y="88900"/>
                </a:lnTo>
                <a:lnTo>
                  <a:pt x="368300" y="88900"/>
                </a:lnTo>
                <a:close/>
              </a:path>
              <a:path w="609600" h="266700">
                <a:moveTo>
                  <a:pt x="342900" y="177800"/>
                </a:moveTo>
                <a:lnTo>
                  <a:pt x="342900" y="139700"/>
                </a:lnTo>
                <a:lnTo>
                  <a:pt x="266700" y="139700"/>
                </a:lnTo>
                <a:lnTo>
                  <a:pt x="266700" y="177800"/>
                </a:lnTo>
                <a:lnTo>
                  <a:pt x="342900" y="177800"/>
                </a:lnTo>
                <a:close/>
              </a:path>
              <a:path w="609600" h="266700">
                <a:moveTo>
                  <a:pt x="368300" y="266700"/>
                </a:moveTo>
                <a:lnTo>
                  <a:pt x="368300" y="228600"/>
                </a:lnTo>
                <a:lnTo>
                  <a:pt x="266700" y="228600"/>
                </a:lnTo>
                <a:lnTo>
                  <a:pt x="266700" y="266700"/>
                </a:lnTo>
                <a:lnTo>
                  <a:pt x="368300" y="266700"/>
                </a:lnTo>
                <a:close/>
              </a:path>
              <a:path w="609600" h="266700">
                <a:moveTo>
                  <a:pt x="203200" y="50800"/>
                </a:moveTo>
                <a:lnTo>
                  <a:pt x="165100" y="50800"/>
                </a:lnTo>
                <a:lnTo>
                  <a:pt x="114300" y="165100"/>
                </a:lnTo>
                <a:lnTo>
                  <a:pt x="114300" y="190500"/>
                </a:lnTo>
                <a:lnTo>
                  <a:pt x="112315" y="192682"/>
                </a:lnTo>
                <a:lnTo>
                  <a:pt x="107950" y="198437"/>
                </a:lnTo>
                <a:lnTo>
                  <a:pt x="103584" y="206573"/>
                </a:lnTo>
                <a:lnTo>
                  <a:pt x="101600" y="215900"/>
                </a:lnTo>
                <a:lnTo>
                  <a:pt x="101401" y="208359"/>
                </a:lnTo>
                <a:lnTo>
                  <a:pt x="100012" y="203200"/>
                </a:lnTo>
                <a:lnTo>
                  <a:pt x="96242" y="198040"/>
                </a:lnTo>
                <a:lnTo>
                  <a:pt x="88900" y="190500"/>
                </a:lnTo>
                <a:lnTo>
                  <a:pt x="88701" y="182959"/>
                </a:lnTo>
                <a:lnTo>
                  <a:pt x="87312" y="177800"/>
                </a:lnTo>
                <a:lnTo>
                  <a:pt x="83542" y="172640"/>
                </a:lnTo>
                <a:lnTo>
                  <a:pt x="76200" y="165100"/>
                </a:lnTo>
                <a:lnTo>
                  <a:pt x="38100" y="50800"/>
                </a:lnTo>
                <a:lnTo>
                  <a:pt x="0" y="50800"/>
                </a:lnTo>
                <a:lnTo>
                  <a:pt x="88900" y="266700"/>
                </a:lnTo>
                <a:lnTo>
                  <a:pt x="114300" y="266700"/>
                </a:lnTo>
                <a:lnTo>
                  <a:pt x="203200" y="50800"/>
                </a:lnTo>
                <a:close/>
              </a:path>
              <a:path w="609600" h="266700">
                <a:moveTo>
                  <a:pt x="609600" y="38100"/>
                </a:moveTo>
                <a:lnTo>
                  <a:pt x="609600" y="0"/>
                </a:lnTo>
                <a:lnTo>
                  <a:pt x="571500" y="0"/>
                </a:lnTo>
                <a:lnTo>
                  <a:pt x="571500" y="38100"/>
                </a:lnTo>
                <a:lnTo>
                  <a:pt x="6096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26384" y="3365500"/>
            <a:ext cx="38100" cy="215900"/>
          </a:xfrm>
          <a:custGeom>
            <a:avLst/>
            <a:gdLst/>
            <a:ahLst/>
            <a:cxnLst/>
            <a:rect l="l" t="t" r="r" b="b"/>
            <a:pathLst>
              <a:path w="38100" h="215900">
                <a:moveTo>
                  <a:pt x="0" y="0"/>
                </a:moveTo>
                <a:lnTo>
                  <a:pt x="0" y="215900"/>
                </a:lnTo>
                <a:lnTo>
                  <a:pt x="38100" y="2159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61284" y="33655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0" y="0"/>
                </a:moveTo>
                <a:lnTo>
                  <a:pt x="38100" y="0"/>
                </a:lnTo>
                <a:lnTo>
                  <a:pt x="38100" y="177800"/>
                </a:lnTo>
                <a:lnTo>
                  <a:pt x="139700" y="177800"/>
                </a:lnTo>
                <a:lnTo>
                  <a:pt x="1397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48528" y="3359144"/>
            <a:ext cx="381011" cy="228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26384" y="33147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7484" y="3644900"/>
            <a:ext cx="2235200" cy="266700"/>
          </a:xfrm>
          <a:custGeom>
            <a:avLst/>
            <a:gdLst/>
            <a:ahLst/>
            <a:cxnLst/>
            <a:rect l="l" t="t" r="r" b="b"/>
            <a:pathLst>
              <a:path w="2235200" h="266700">
                <a:moveTo>
                  <a:pt x="152400" y="228600"/>
                </a:moveTo>
                <a:lnTo>
                  <a:pt x="152400" y="177800"/>
                </a:lnTo>
                <a:lnTo>
                  <a:pt x="139700" y="165100"/>
                </a:lnTo>
                <a:lnTo>
                  <a:pt x="127000" y="165100"/>
                </a:lnTo>
                <a:lnTo>
                  <a:pt x="127000" y="63500"/>
                </a:lnTo>
                <a:lnTo>
                  <a:pt x="114300" y="63500"/>
                </a:lnTo>
                <a:lnTo>
                  <a:pt x="104775" y="61515"/>
                </a:lnTo>
                <a:lnTo>
                  <a:pt x="85725" y="52784"/>
                </a:lnTo>
                <a:lnTo>
                  <a:pt x="76200" y="50800"/>
                </a:lnTo>
                <a:lnTo>
                  <a:pt x="0" y="50800"/>
                </a:lnTo>
                <a:lnTo>
                  <a:pt x="0" y="266700"/>
                </a:lnTo>
                <a:lnTo>
                  <a:pt x="38100" y="266700"/>
                </a:lnTo>
                <a:lnTo>
                  <a:pt x="38100" y="88900"/>
                </a:lnTo>
                <a:lnTo>
                  <a:pt x="101600" y="88900"/>
                </a:lnTo>
                <a:lnTo>
                  <a:pt x="101600" y="101600"/>
                </a:lnTo>
                <a:lnTo>
                  <a:pt x="114300" y="101600"/>
                </a:lnTo>
                <a:lnTo>
                  <a:pt x="114300" y="254000"/>
                </a:lnTo>
                <a:lnTo>
                  <a:pt x="127000" y="254000"/>
                </a:lnTo>
                <a:lnTo>
                  <a:pt x="152400" y="228600"/>
                </a:lnTo>
                <a:close/>
              </a:path>
              <a:path w="2235200" h="266700">
                <a:moveTo>
                  <a:pt x="114300" y="177800"/>
                </a:moveTo>
                <a:lnTo>
                  <a:pt x="114300" y="127000"/>
                </a:lnTo>
                <a:lnTo>
                  <a:pt x="101600" y="127000"/>
                </a:lnTo>
                <a:lnTo>
                  <a:pt x="101600" y="139700"/>
                </a:lnTo>
                <a:lnTo>
                  <a:pt x="38100" y="139700"/>
                </a:lnTo>
                <a:lnTo>
                  <a:pt x="38100" y="177800"/>
                </a:lnTo>
                <a:lnTo>
                  <a:pt x="114300" y="177800"/>
                </a:lnTo>
                <a:close/>
              </a:path>
              <a:path w="2235200" h="266700">
                <a:moveTo>
                  <a:pt x="114300" y="254000"/>
                </a:moveTo>
                <a:lnTo>
                  <a:pt x="114300" y="215900"/>
                </a:lnTo>
                <a:lnTo>
                  <a:pt x="101600" y="228600"/>
                </a:lnTo>
                <a:lnTo>
                  <a:pt x="38100" y="228600"/>
                </a:lnTo>
                <a:lnTo>
                  <a:pt x="38100" y="266700"/>
                </a:lnTo>
                <a:lnTo>
                  <a:pt x="101600" y="266700"/>
                </a:lnTo>
                <a:lnTo>
                  <a:pt x="101600" y="254000"/>
                </a:lnTo>
                <a:lnTo>
                  <a:pt x="114300" y="254000"/>
                </a:lnTo>
                <a:close/>
              </a:path>
              <a:path w="2235200" h="266700">
                <a:moveTo>
                  <a:pt x="152400" y="114300"/>
                </a:moveTo>
                <a:lnTo>
                  <a:pt x="152400" y="101600"/>
                </a:lnTo>
                <a:lnTo>
                  <a:pt x="145057" y="94059"/>
                </a:lnTo>
                <a:lnTo>
                  <a:pt x="141287" y="88900"/>
                </a:lnTo>
                <a:lnTo>
                  <a:pt x="139898" y="83740"/>
                </a:lnTo>
                <a:lnTo>
                  <a:pt x="139700" y="76200"/>
                </a:lnTo>
                <a:lnTo>
                  <a:pt x="127000" y="76200"/>
                </a:lnTo>
                <a:lnTo>
                  <a:pt x="127000" y="152400"/>
                </a:lnTo>
                <a:lnTo>
                  <a:pt x="139700" y="139700"/>
                </a:lnTo>
                <a:lnTo>
                  <a:pt x="147042" y="132159"/>
                </a:lnTo>
                <a:lnTo>
                  <a:pt x="150812" y="127000"/>
                </a:lnTo>
                <a:lnTo>
                  <a:pt x="152201" y="121840"/>
                </a:lnTo>
                <a:lnTo>
                  <a:pt x="152400" y="114300"/>
                </a:lnTo>
                <a:close/>
              </a:path>
              <a:path w="2235200" h="266700">
                <a:moveTo>
                  <a:pt x="1778000" y="114300"/>
                </a:moveTo>
                <a:lnTo>
                  <a:pt x="1777801" y="104973"/>
                </a:lnTo>
                <a:lnTo>
                  <a:pt x="1776412" y="96837"/>
                </a:lnTo>
                <a:lnTo>
                  <a:pt x="1772642" y="91082"/>
                </a:lnTo>
                <a:lnTo>
                  <a:pt x="1765300" y="88900"/>
                </a:lnTo>
                <a:lnTo>
                  <a:pt x="1763117" y="79573"/>
                </a:lnTo>
                <a:lnTo>
                  <a:pt x="1757362" y="71437"/>
                </a:lnTo>
                <a:lnTo>
                  <a:pt x="1749226" y="65682"/>
                </a:lnTo>
                <a:lnTo>
                  <a:pt x="1739900" y="63500"/>
                </a:lnTo>
                <a:lnTo>
                  <a:pt x="1714500" y="63500"/>
                </a:lnTo>
                <a:lnTo>
                  <a:pt x="1706959" y="56157"/>
                </a:lnTo>
                <a:lnTo>
                  <a:pt x="1701800" y="52387"/>
                </a:lnTo>
                <a:lnTo>
                  <a:pt x="1696640" y="50998"/>
                </a:lnTo>
                <a:lnTo>
                  <a:pt x="1689100" y="50800"/>
                </a:lnTo>
                <a:lnTo>
                  <a:pt x="1625600" y="50800"/>
                </a:lnTo>
                <a:lnTo>
                  <a:pt x="1625600" y="266700"/>
                </a:lnTo>
                <a:lnTo>
                  <a:pt x="1663700" y="266700"/>
                </a:lnTo>
                <a:lnTo>
                  <a:pt x="1663700" y="88900"/>
                </a:lnTo>
                <a:lnTo>
                  <a:pt x="1727200" y="88900"/>
                </a:lnTo>
                <a:lnTo>
                  <a:pt x="1727200" y="101600"/>
                </a:lnTo>
                <a:lnTo>
                  <a:pt x="1739900" y="101600"/>
                </a:lnTo>
                <a:lnTo>
                  <a:pt x="1739900" y="173698"/>
                </a:lnTo>
                <a:lnTo>
                  <a:pt x="1772642" y="142875"/>
                </a:lnTo>
                <a:lnTo>
                  <a:pt x="1777801" y="123825"/>
                </a:lnTo>
                <a:lnTo>
                  <a:pt x="1778000" y="114300"/>
                </a:lnTo>
                <a:close/>
              </a:path>
              <a:path w="2235200" h="266700">
                <a:moveTo>
                  <a:pt x="1739900" y="173698"/>
                </a:moveTo>
                <a:lnTo>
                  <a:pt x="1739900" y="139700"/>
                </a:lnTo>
                <a:lnTo>
                  <a:pt x="1732359" y="139898"/>
                </a:lnTo>
                <a:lnTo>
                  <a:pt x="1727200" y="141287"/>
                </a:lnTo>
                <a:lnTo>
                  <a:pt x="1722040" y="145057"/>
                </a:lnTo>
                <a:lnTo>
                  <a:pt x="1714500" y="152400"/>
                </a:lnTo>
                <a:lnTo>
                  <a:pt x="1663700" y="152400"/>
                </a:lnTo>
                <a:lnTo>
                  <a:pt x="1663700" y="177800"/>
                </a:lnTo>
                <a:lnTo>
                  <a:pt x="1689100" y="177800"/>
                </a:lnTo>
                <a:lnTo>
                  <a:pt x="1727200" y="244475"/>
                </a:lnTo>
                <a:lnTo>
                  <a:pt x="1727200" y="177800"/>
                </a:lnTo>
                <a:lnTo>
                  <a:pt x="1736725" y="175617"/>
                </a:lnTo>
                <a:lnTo>
                  <a:pt x="1739900" y="173698"/>
                </a:lnTo>
                <a:close/>
              </a:path>
              <a:path w="2235200" h="266700">
                <a:moveTo>
                  <a:pt x="1790700" y="266700"/>
                </a:moveTo>
                <a:lnTo>
                  <a:pt x="1727200" y="177800"/>
                </a:lnTo>
                <a:lnTo>
                  <a:pt x="1727200" y="244475"/>
                </a:lnTo>
                <a:lnTo>
                  <a:pt x="1739900" y="266700"/>
                </a:lnTo>
                <a:lnTo>
                  <a:pt x="1790700" y="266700"/>
                </a:lnTo>
                <a:close/>
              </a:path>
              <a:path w="2235200" h="266700">
                <a:moveTo>
                  <a:pt x="1498600" y="190500"/>
                </a:moveTo>
                <a:lnTo>
                  <a:pt x="1498600" y="127000"/>
                </a:lnTo>
                <a:lnTo>
                  <a:pt x="1491257" y="119459"/>
                </a:lnTo>
                <a:lnTo>
                  <a:pt x="1487487" y="114300"/>
                </a:lnTo>
                <a:lnTo>
                  <a:pt x="1486098" y="109140"/>
                </a:lnTo>
                <a:lnTo>
                  <a:pt x="1485900" y="101600"/>
                </a:lnTo>
                <a:lnTo>
                  <a:pt x="1460500" y="76200"/>
                </a:lnTo>
                <a:lnTo>
                  <a:pt x="1452959" y="76001"/>
                </a:lnTo>
                <a:lnTo>
                  <a:pt x="1447800" y="74612"/>
                </a:lnTo>
                <a:lnTo>
                  <a:pt x="1442640" y="70842"/>
                </a:lnTo>
                <a:lnTo>
                  <a:pt x="1435100" y="63500"/>
                </a:lnTo>
                <a:lnTo>
                  <a:pt x="1409700" y="63500"/>
                </a:lnTo>
                <a:lnTo>
                  <a:pt x="1402159" y="61515"/>
                </a:lnTo>
                <a:lnTo>
                  <a:pt x="1391840" y="52784"/>
                </a:lnTo>
                <a:lnTo>
                  <a:pt x="1384300" y="50800"/>
                </a:lnTo>
                <a:lnTo>
                  <a:pt x="1320800" y="50800"/>
                </a:lnTo>
                <a:lnTo>
                  <a:pt x="1320800" y="266700"/>
                </a:lnTo>
                <a:lnTo>
                  <a:pt x="1358900" y="266700"/>
                </a:lnTo>
                <a:lnTo>
                  <a:pt x="1358900" y="88900"/>
                </a:lnTo>
                <a:lnTo>
                  <a:pt x="1422400" y="88900"/>
                </a:lnTo>
                <a:lnTo>
                  <a:pt x="1422400" y="101600"/>
                </a:lnTo>
                <a:lnTo>
                  <a:pt x="1435100" y="101600"/>
                </a:lnTo>
                <a:lnTo>
                  <a:pt x="1447800" y="114300"/>
                </a:lnTo>
                <a:lnTo>
                  <a:pt x="1449784" y="121840"/>
                </a:lnTo>
                <a:lnTo>
                  <a:pt x="1458515" y="132159"/>
                </a:lnTo>
                <a:lnTo>
                  <a:pt x="1460500" y="139700"/>
                </a:lnTo>
                <a:lnTo>
                  <a:pt x="1460500" y="241300"/>
                </a:lnTo>
                <a:lnTo>
                  <a:pt x="1485900" y="215900"/>
                </a:lnTo>
                <a:lnTo>
                  <a:pt x="1486098" y="208359"/>
                </a:lnTo>
                <a:lnTo>
                  <a:pt x="1487487" y="203200"/>
                </a:lnTo>
                <a:lnTo>
                  <a:pt x="1491257" y="198040"/>
                </a:lnTo>
                <a:lnTo>
                  <a:pt x="1498600" y="190500"/>
                </a:lnTo>
                <a:close/>
              </a:path>
              <a:path w="2235200" h="266700">
                <a:moveTo>
                  <a:pt x="1460500" y="241300"/>
                </a:moveTo>
                <a:lnTo>
                  <a:pt x="1460500" y="152400"/>
                </a:lnTo>
                <a:lnTo>
                  <a:pt x="1460301" y="169267"/>
                </a:lnTo>
                <a:lnTo>
                  <a:pt x="1458912" y="182562"/>
                </a:lnTo>
                <a:lnTo>
                  <a:pt x="1455142" y="193476"/>
                </a:lnTo>
                <a:lnTo>
                  <a:pt x="1447800" y="203200"/>
                </a:lnTo>
                <a:lnTo>
                  <a:pt x="1422400" y="228600"/>
                </a:lnTo>
                <a:lnTo>
                  <a:pt x="1358900" y="228600"/>
                </a:lnTo>
                <a:lnTo>
                  <a:pt x="1358900" y="266700"/>
                </a:lnTo>
                <a:lnTo>
                  <a:pt x="1409700" y="266700"/>
                </a:lnTo>
                <a:lnTo>
                  <a:pt x="1417240" y="259357"/>
                </a:lnTo>
                <a:lnTo>
                  <a:pt x="1422400" y="255587"/>
                </a:lnTo>
                <a:lnTo>
                  <a:pt x="1427559" y="254198"/>
                </a:lnTo>
                <a:lnTo>
                  <a:pt x="1442640" y="253801"/>
                </a:lnTo>
                <a:lnTo>
                  <a:pt x="1447800" y="252412"/>
                </a:lnTo>
                <a:lnTo>
                  <a:pt x="1452959" y="248642"/>
                </a:lnTo>
                <a:lnTo>
                  <a:pt x="1460500" y="241300"/>
                </a:lnTo>
                <a:close/>
              </a:path>
              <a:path w="2235200" h="266700">
                <a:moveTo>
                  <a:pt x="2235200" y="88900"/>
                </a:moveTo>
                <a:lnTo>
                  <a:pt x="2235200" y="50800"/>
                </a:lnTo>
                <a:lnTo>
                  <a:pt x="2095500" y="50800"/>
                </a:lnTo>
                <a:lnTo>
                  <a:pt x="2095500" y="266700"/>
                </a:lnTo>
                <a:lnTo>
                  <a:pt x="2133600" y="266700"/>
                </a:lnTo>
                <a:lnTo>
                  <a:pt x="2133600" y="88900"/>
                </a:lnTo>
                <a:lnTo>
                  <a:pt x="2235200" y="88900"/>
                </a:lnTo>
                <a:close/>
              </a:path>
              <a:path w="2235200" h="266700">
                <a:moveTo>
                  <a:pt x="2209800" y="177800"/>
                </a:moveTo>
                <a:lnTo>
                  <a:pt x="2209800" y="139700"/>
                </a:lnTo>
                <a:lnTo>
                  <a:pt x="2133600" y="139700"/>
                </a:lnTo>
                <a:lnTo>
                  <a:pt x="2133600" y="177800"/>
                </a:lnTo>
                <a:lnTo>
                  <a:pt x="2209800" y="177800"/>
                </a:lnTo>
                <a:close/>
              </a:path>
              <a:path w="2235200" h="266700">
                <a:moveTo>
                  <a:pt x="2235200" y="266700"/>
                </a:moveTo>
                <a:lnTo>
                  <a:pt x="2235200" y="228600"/>
                </a:lnTo>
                <a:lnTo>
                  <a:pt x="2133600" y="228600"/>
                </a:lnTo>
                <a:lnTo>
                  <a:pt x="2133600" y="266700"/>
                </a:lnTo>
                <a:lnTo>
                  <a:pt x="2235200" y="266700"/>
                </a:lnTo>
                <a:close/>
              </a:path>
              <a:path w="2235200" h="266700">
                <a:moveTo>
                  <a:pt x="2044700" y="266700"/>
                </a:moveTo>
                <a:lnTo>
                  <a:pt x="2044700" y="50800"/>
                </a:lnTo>
                <a:lnTo>
                  <a:pt x="1981200" y="50800"/>
                </a:lnTo>
                <a:lnTo>
                  <a:pt x="1955800" y="152400"/>
                </a:lnTo>
                <a:lnTo>
                  <a:pt x="1948259" y="169267"/>
                </a:lnTo>
                <a:lnTo>
                  <a:pt x="1943100" y="182562"/>
                </a:lnTo>
                <a:lnTo>
                  <a:pt x="1937940" y="193476"/>
                </a:lnTo>
                <a:lnTo>
                  <a:pt x="1930400" y="203200"/>
                </a:lnTo>
                <a:lnTo>
                  <a:pt x="1928415" y="191690"/>
                </a:lnTo>
                <a:lnTo>
                  <a:pt x="1919684" y="163909"/>
                </a:lnTo>
                <a:lnTo>
                  <a:pt x="1917700" y="152400"/>
                </a:lnTo>
                <a:lnTo>
                  <a:pt x="1879600" y="50800"/>
                </a:lnTo>
                <a:lnTo>
                  <a:pt x="1828800" y="50800"/>
                </a:lnTo>
                <a:lnTo>
                  <a:pt x="1828800" y="266700"/>
                </a:lnTo>
                <a:lnTo>
                  <a:pt x="1866900" y="266700"/>
                </a:lnTo>
                <a:lnTo>
                  <a:pt x="1866900" y="127000"/>
                </a:lnTo>
                <a:lnTo>
                  <a:pt x="1874242" y="129182"/>
                </a:lnTo>
                <a:lnTo>
                  <a:pt x="1878012" y="134937"/>
                </a:lnTo>
                <a:lnTo>
                  <a:pt x="1879401" y="143073"/>
                </a:lnTo>
                <a:lnTo>
                  <a:pt x="1879600" y="152400"/>
                </a:lnTo>
                <a:lnTo>
                  <a:pt x="1917700" y="266700"/>
                </a:lnTo>
                <a:lnTo>
                  <a:pt x="1943100" y="266700"/>
                </a:lnTo>
                <a:lnTo>
                  <a:pt x="1993900" y="152400"/>
                </a:lnTo>
                <a:lnTo>
                  <a:pt x="1993900" y="127000"/>
                </a:lnTo>
                <a:lnTo>
                  <a:pt x="1995884" y="119459"/>
                </a:lnTo>
                <a:lnTo>
                  <a:pt x="2004615" y="109140"/>
                </a:lnTo>
                <a:lnTo>
                  <a:pt x="2006600" y="101600"/>
                </a:lnTo>
                <a:lnTo>
                  <a:pt x="2006600" y="266700"/>
                </a:lnTo>
                <a:lnTo>
                  <a:pt x="2044700" y="266700"/>
                </a:lnTo>
                <a:close/>
              </a:path>
              <a:path w="2235200" h="266700">
                <a:moveTo>
                  <a:pt x="1574800" y="266700"/>
                </a:moveTo>
                <a:lnTo>
                  <a:pt x="1574800" y="50800"/>
                </a:lnTo>
                <a:lnTo>
                  <a:pt x="1536700" y="50800"/>
                </a:lnTo>
                <a:lnTo>
                  <a:pt x="1536700" y="266700"/>
                </a:lnTo>
                <a:lnTo>
                  <a:pt x="1574800" y="266700"/>
                </a:lnTo>
                <a:close/>
              </a:path>
              <a:path w="2235200" h="266700">
                <a:moveTo>
                  <a:pt x="1270000" y="266700"/>
                </a:moveTo>
                <a:lnTo>
                  <a:pt x="1270000" y="50800"/>
                </a:lnTo>
                <a:lnTo>
                  <a:pt x="1231900" y="50800"/>
                </a:lnTo>
                <a:lnTo>
                  <a:pt x="1231900" y="203200"/>
                </a:lnTo>
                <a:lnTo>
                  <a:pt x="1229518" y="193476"/>
                </a:lnTo>
                <a:lnTo>
                  <a:pt x="1222375" y="182562"/>
                </a:lnTo>
                <a:lnTo>
                  <a:pt x="1210468" y="169267"/>
                </a:lnTo>
                <a:lnTo>
                  <a:pt x="1193800" y="152400"/>
                </a:lnTo>
                <a:lnTo>
                  <a:pt x="1130300" y="50800"/>
                </a:lnTo>
                <a:lnTo>
                  <a:pt x="1092200" y="50800"/>
                </a:lnTo>
                <a:lnTo>
                  <a:pt x="1092200" y="266700"/>
                </a:lnTo>
                <a:lnTo>
                  <a:pt x="1130300" y="266700"/>
                </a:lnTo>
                <a:lnTo>
                  <a:pt x="1130300" y="114300"/>
                </a:lnTo>
                <a:lnTo>
                  <a:pt x="1139825" y="125809"/>
                </a:lnTo>
                <a:lnTo>
                  <a:pt x="1158875" y="153590"/>
                </a:lnTo>
                <a:lnTo>
                  <a:pt x="1168400" y="165100"/>
                </a:lnTo>
                <a:lnTo>
                  <a:pt x="1231900" y="266700"/>
                </a:lnTo>
                <a:lnTo>
                  <a:pt x="1270000" y="266700"/>
                </a:lnTo>
                <a:close/>
              </a:path>
              <a:path w="2235200" h="266700">
                <a:moveTo>
                  <a:pt x="1054100" y="88900"/>
                </a:moveTo>
                <a:lnTo>
                  <a:pt x="1054100" y="50800"/>
                </a:lnTo>
                <a:lnTo>
                  <a:pt x="914400" y="50800"/>
                </a:lnTo>
                <a:lnTo>
                  <a:pt x="914400" y="266700"/>
                </a:lnTo>
                <a:lnTo>
                  <a:pt x="952500" y="266700"/>
                </a:lnTo>
                <a:lnTo>
                  <a:pt x="952500" y="88900"/>
                </a:lnTo>
                <a:lnTo>
                  <a:pt x="1054100" y="88900"/>
                </a:lnTo>
                <a:close/>
              </a:path>
              <a:path w="2235200" h="266700">
                <a:moveTo>
                  <a:pt x="1028700" y="177800"/>
                </a:moveTo>
                <a:lnTo>
                  <a:pt x="1028700" y="139700"/>
                </a:lnTo>
                <a:lnTo>
                  <a:pt x="952500" y="139700"/>
                </a:lnTo>
                <a:lnTo>
                  <a:pt x="952500" y="177800"/>
                </a:lnTo>
                <a:lnTo>
                  <a:pt x="1028700" y="177800"/>
                </a:lnTo>
                <a:close/>
              </a:path>
              <a:path w="2235200" h="266700">
                <a:moveTo>
                  <a:pt x="1054100" y="266700"/>
                </a:moveTo>
                <a:lnTo>
                  <a:pt x="1054100" y="228600"/>
                </a:lnTo>
                <a:lnTo>
                  <a:pt x="952500" y="228600"/>
                </a:lnTo>
                <a:lnTo>
                  <a:pt x="952500" y="266700"/>
                </a:lnTo>
                <a:lnTo>
                  <a:pt x="1054100" y="266700"/>
                </a:lnTo>
                <a:close/>
              </a:path>
              <a:path w="2235200" h="266700">
                <a:moveTo>
                  <a:pt x="889000" y="266700"/>
                </a:moveTo>
                <a:lnTo>
                  <a:pt x="889000" y="228600"/>
                </a:lnTo>
                <a:lnTo>
                  <a:pt x="787400" y="228600"/>
                </a:lnTo>
                <a:lnTo>
                  <a:pt x="787400" y="50800"/>
                </a:lnTo>
                <a:lnTo>
                  <a:pt x="749300" y="50800"/>
                </a:lnTo>
                <a:lnTo>
                  <a:pt x="749300" y="266700"/>
                </a:lnTo>
                <a:lnTo>
                  <a:pt x="889000" y="266700"/>
                </a:lnTo>
                <a:close/>
              </a:path>
              <a:path w="2235200" h="266700">
                <a:moveTo>
                  <a:pt x="698500" y="266700"/>
                </a:moveTo>
                <a:lnTo>
                  <a:pt x="698500" y="50800"/>
                </a:lnTo>
                <a:lnTo>
                  <a:pt x="660400" y="50800"/>
                </a:lnTo>
                <a:lnTo>
                  <a:pt x="660400" y="266700"/>
                </a:lnTo>
                <a:lnTo>
                  <a:pt x="698500" y="266700"/>
                </a:lnTo>
                <a:close/>
              </a:path>
              <a:path w="2235200" h="266700">
                <a:moveTo>
                  <a:pt x="431800" y="266700"/>
                </a:moveTo>
                <a:lnTo>
                  <a:pt x="431800" y="228600"/>
                </a:lnTo>
                <a:lnTo>
                  <a:pt x="330200" y="228600"/>
                </a:lnTo>
                <a:lnTo>
                  <a:pt x="330200" y="50800"/>
                </a:lnTo>
                <a:lnTo>
                  <a:pt x="292100" y="50800"/>
                </a:lnTo>
                <a:lnTo>
                  <a:pt x="292100" y="266700"/>
                </a:lnTo>
                <a:lnTo>
                  <a:pt x="431800" y="266700"/>
                </a:lnTo>
                <a:close/>
              </a:path>
              <a:path w="2235200" h="266700">
                <a:moveTo>
                  <a:pt x="596900" y="88900"/>
                </a:moveTo>
                <a:lnTo>
                  <a:pt x="596900" y="63500"/>
                </a:lnTo>
                <a:lnTo>
                  <a:pt x="584200" y="50800"/>
                </a:lnTo>
                <a:lnTo>
                  <a:pt x="520700" y="50800"/>
                </a:lnTo>
                <a:lnTo>
                  <a:pt x="511175" y="58142"/>
                </a:lnTo>
                <a:lnTo>
                  <a:pt x="501650" y="61912"/>
                </a:lnTo>
                <a:lnTo>
                  <a:pt x="492125" y="63301"/>
                </a:lnTo>
                <a:lnTo>
                  <a:pt x="482600" y="63500"/>
                </a:lnTo>
                <a:lnTo>
                  <a:pt x="480615" y="71040"/>
                </a:lnTo>
                <a:lnTo>
                  <a:pt x="471884" y="81359"/>
                </a:lnTo>
                <a:lnTo>
                  <a:pt x="469900" y="88900"/>
                </a:lnTo>
                <a:lnTo>
                  <a:pt x="462359" y="90884"/>
                </a:lnTo>
                <a:lnTo>
                  <a:pt x="452040" y="99615"/>
                </a:lnTo>
                <a:lnTo>
                  <a:pt x="444500" y="101600"/>
                </a:lnTo>
                <a:lnTo>
                  <a:pt x="444301" y="111125"/>
                </a:lnTo>
                <a:lnTo>
                  <a:pt x="442912" y="120650"/>
                </a:lnTo>
                <a:lnTo>
                  <a:pt x="439142" y="130175"/>
                </a:lnTo>
                <a:lnTo>
                  <a:pt x="431800" y="139700"/>
                </a:lnTo>
                <a:lnTo>
                  <a:pt x="431800" y="165100"/>
                </a:lnTo>
                <a:lnTo>
                  <a:pt x="431998" y="174625"/>
                </a:lnTo>
                <a:lnTo>
                  <a:pt x="433387" y="184150"/>
                </a:lnTo>
                <a:lnTo>
                  <a:pt x="437157" y="193675"/>
                </a:lnTo>
                <a:lnTo>
                  <a:pt x="444500" y="203200"/>
                </a:lnTo>
                <a:lnTo>
                  <a:pt x="446484" y="212725"/>
                </a:lnTo>
                <a:lnTo>
                  <a:pt x="455215" y="231775"/>
                </a:lnTo>
                <a:lnTo>
                  <a:pt x="457200" y="241300"/>
                </a:lnTo>
                <a:lnTo>
                  <a:pt x="466725" y="243284"/>
                </a:lnTo>
                <a:lnTo>
                  <a:pt x="469900" y="244739"/>
                </a:lnTo>
                <a:lnTo>
                  <a:pt x="469900" y="165100"/>
                </a:lnTo>
                <a:lnTo>
                  <a:pt x="470098" y="155575"/>
                </a:lnTo>
                <a:lnTo>
                  <a:pt x="471487" y="146050"/>
                </a:lnTo>
                <a:lnTo>
                  <a:pt x="475257" y="136525"/>
                </a:lnTo>
                <a:lnTo>
                  <a:pt x="482600" y="127000"/>
                </a:lnTo>
                <a:lnTo>
                  <a:pt x="484584" y="119459"/>
                </a:lnTo>
                <a:lnTo>
                  <a:pt x="493315" y="109140"/>
                </a:lnTo>
                <a:lnTo>
                  <a:pt x="495300" y="101600"/>
                </a:lnTo>
                <a:lnTo>
                  <a:pt x="502840" y="99615"/>
                </a:lnTo>
                <a:lnTo>
                  <a:pt x="513159" y="90884"/>
                </a:lnTo>
                <a:lnTo>
                  <a:pt x="520700" y="88900"/>
                </a:lnTo>
                <a:lnTo>
                  <a:pt x="596900" y="88900"/>
                </a:lnTo>
                <a:close/>
              </a:path>
              <a:path w="2235200" h="266700">
                <a:moveTo>
                  <a:pt x="571500" y="266700"/>
                </a:moveTo>
                <a:lnTo>
                  <a:pt x="571500" y="228600"/>
                </a:lnTo>
                <a:lnTo>
                  <a:pt x="558800" y="228600"/>
                </a:lnTo>
                <a:lnTo>
                  <a:pt x="546100" y="241300"/>
                </a:lnTo>
                <a:lnTo>
                  <a:pt x="529232" y="239117"/>
                </a:lnTo>
                <a:lnTo>
                  <a:pt x="495300" y="215900"/>
                </a:lnTo>
                <a:lnTo>
                  <a:pt x="472082" y="181967"/>
                </a:lnTo>
                <a:lnTo>
                  <a:pt x="469900" y="165100"/>
                </a:lnTo>
                <a:lnTo>
                  <a:pt x="469900" y="244739"/>
                </a:lnTo>
                <a:lnTo>
                  <a:pt x="485775" y="252015"/>
                </a:lnTo>
                <a:lnTo>
                  <a:pt x="495300" y="254000"/>
                </a:lnTo>
                <a:lnTo>
                  <a:pt x="505023" y="261342"/>
                </a:lnTo>
                <a:lnTo>
                  <a:pt x="515937" y="265112"/>
                </a:lnTo>
                <a:lnTo>
                  <a:pt x="529232" y="266501"/>
                </a:lnTo>
                <a:lnTo>
                  <a:pt x="546100" y="266700"/>
                </a:lnTo>
                <a:lnTo>
                  <a:pt x="571500" y="266700"/>
                </a:lnTo>
                <a:close/>
              </a:path>
              <a:path w="2235200" h="266700">
                <a:moveTo>
                  <a:pt x="609600" y="254000"/>
                </a:moveTo>
                <a:lnTo>
                  <a:pt x="609600" y="152400"/>
                </a:lnTo>
                <a:lnTo>
                  <a:pt x="520700" y="152400"/>
                </a:lnTo>
                <a:lnTo>
                  <a:pt x="520700" y="177800"/>
                </a:lnTo>
                <a:lnTo>
                  <a:pt x="571500" y="177800"/>
                </a:lnTo>
                <a:lnTo>
                  <a:pt x="571500" y="266700"/>
                </a:lnTo>
                <a:lnTo>
                  <a:pt x="596900" y="266700"/>
                </a:lnTo>
                <a:lnTo>
                  <a:pt x="609600" y="254000"/>
                </a:lnTo>
                <a:close/>
              </a:path>
              <a:path w="2235200" h="266700">
                <a:moveTo>
                  <a:pt x="241300" y="266700"/>
                </a:moveTo>
                <a:lnTo>
                  <a:pt x="241300" y="50800"/>
                </a:lnTo>
                <a:lnTo>
                  <a:pt x="203200" y="50800"/>
                </a:lnTo>
                <a:lnTo>
                  <a:pt x="203200" y="266700"/>
                </a:lnTo>
                <a:lnTo>
                  <a:pt x="241300" y="266700"/>
                </a:lnTo>
                <a:close/>
              </a:path>
              <a:path w="2235200" h="266700">
                <a:moveTo>
                  <a:pt x="1574800" y="38100"/>
                </a:moveTo>
                <a:lnTo>
                  <a:pt x="1574800" y="0"/>
                </a:lnTo>
                <a:lnTo>
                  <a:pt x="1536700" y="0"/>
                </a:lnTo>
                <a:lnTo>
                  <a:pt x="1536700" y="38100"/>
                </a:lnTo>
                <a:lnTo>
                  <a:pt x="1574800" y="38100"/>
                </a:lnTo>
                <a:close/>
              </a:path>
              <a:path w="2235200" h="266700">
                <a:moveTo>
                  <a:pt x="698500" y="38100"/>
                </a:moveTo>
                <a:lnTo>
                  <a:pt x="698500" y="0"/>
                </a:lnTo>
                <a:lnTo>
                  <a:pt x="660400" y="0"/>
                </a:lnTo>
                <a:lnTo>
                  <a:pt x="660400" y="38100"/>
                </a:lnTo>
                <a:lnTo>
                  <a:pt x="698500" y="38100"/>
                </a:lnTo>
                <a:close/>
              </a:path>
              <a:path w="2235200" h="266700">
                <a:moveTo>
                  <a:pt x="241300" y="38100"/>
                </a:moveTo>
                <a:lnTo>
                  <a:pt x="241300" y="0"/>
                </a:lnTo>
                <a:lnTo>
                  <a:pt x="203200" y="0"/>
                </a:lnTo>
                <a:lnTo>
                  <a:pt x="203200" y="38100"/>
                </a:lnTo>
                <a:lnTo>
                  <a:pt x="241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05584" y="3822700"/>
            <a:ext cx="76200" cy="5080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0" y="0"/>
                </a:moveTo>
                <a:lnTo>
                  <a:pt x="0" y="50800"/>
                </a:lnTo>
                <a:lnTo>
                  <a:pt x="25400" y="50800"/>
                </a:lnTo>
                <a:lnTo>
                  <a:pt x="38100" y="50800"/>
                </a:lnTo>
                <a:lnTo>
                  <a:pt x="50800" y="50800"/>
                </a:lnTo>
                <a:lnTo>
                  <a:pt x="63500" y="50800"/>
                </a:lnTo>
                <a:lnTo>
                  <a:pt x="76200" y="38100"/>
                </a:lnTo>
                <a:lnTo>
                  <a:pt x="76200" y="25400"/>
                </a:lnTo>
                <a:lnTo>
                  <a:pt x="76200" y="12700"/>
                </a:lnTo>
                <a:lnTo>
                  <a:pt x="76200" y="0"/>
                </a:lnTo>
                <a:lnTo>
                  <a:pt x="63500" y="0"/>
                </a:lnTo>
                <a:lnTo>
                  <a:pt x="50800" y="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31184" y="3733800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0" y="0"/>
                </a:moveTo>
                <a:lnTo>
                  <a:pt x="0" y="63500"/>
                </a:lnTo>
                <a:lnTo>
                  <a:pt x="12700" y="63500"/>
                </a:lnTo>
                <a:lnTo>
                  <a:pt x="22026" y="63500"/>
                </a:lnTo>
                <a:lnTo>
                  <a:pt x="30162" y="63500"/>
                </a:lnTo>
                <a:lnTo>
                  <a:pt x="35917" y="63500"/>
                </a:lnTo>
                <a:lnTo>
                  <a:pt x="38100" y="63500"/>
                </a:lnTo>
                <a:lnTo>
                  <a:pt x="50800" y="63500"/>
                </a:lnTo>
                <a:lnTo>
                  <a:pt x="58340" y="56157"/>
                </a:lnTo>
                <a:lnTo>
                  <a:pt x="63500" y="52387"/>
                </a:lnTo>
                <a:lnTo>
                  <a:pt x="68659" y="50998"/>
                </a:lnTo>
                <a:lnTo>
                  <a:pt x="76200" y="50800"/>
                </a:lnTo>
                <a:lnTo>
                  <a:pt x="76200" y="43259"/>
                </a:lnTo>
                <a:lnTo>
                  <a:pt x="76200" y="38100"/>
                </a:lnTo>
                <a:lnTo>
                  <a:pt x="76200" y="32940"/>
                </a:lnTo>
                <a:lnTo>
                  <a:pt x="76200" y="25400"/>
                </a:lnTo>
                <a:lnTo>
                  <a:pt x="76200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50800" y="0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26384" y="3733800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0"/>
                </a:moveTo>
                <a:lnTo>
                  <a:pt x="0" y="139700"/>
                </a:lnTo>
                <a:lnTo>
                  <a:pt x="12700" y="139700"/>
                </a:lnTo>
                <a:lnTo>
                  <a:pt x="29567" y="139700"/>
                </a:lnTo>
                <a:lnTo>
                  <a:pt x="42862" y="139700"/>
                </a:lnTo>
                <a:lnTo>
                  <a:pt x="53776" y="139700"/>
                </a:lnTo>
                <a:lnTo>
                  <a:pt x="63500" y="139700"/>
                </a:lnTo>
                <a:lnTo>
                  <a:pt x="72826" y="130373"/>
                </a:lnTo>
                <a:lnTo>
                  <a:pt x="80962" y="122237"/>
                </a:lnTo>
                <a:lnTo>
                  <a:pt x="86717" y="116482"/>
                </a:lnTo>
                <a:lnTo>
                  <a:pt x="88900" y="114300"/>
                </a:lnTo>
                <a:lnTo>
                  <a:pt x="96242" y="104576"/>
                </a:lnTo>
                <a:lnTo>
                  <a:pt x="100012" y="93662"/>
                </a:lnTo>
                <a:lnTo>
                  <a:pt x="101401" y="80367"/>
                </a:lnTo>
                <a:lnTo>
                  <a:pt x="101600" y="63500"/>
                </a:lnTo>
                <a:lnTo>
                  <a:pt x="101600" y="50800"/>
                </a:lnTo>
                <a:lnTo>
                  <a:pt x="99615" y="43259"/>
                </a:lnTo>
                <a:lnTo>
                  <a:pt x="95250" y="38100"/>
                </a:lnTo>
                <a:lnTo>
                  <a:pt x="90884" y="32940"/>
                </a:lnTo>
                <a:lnTo>
                  <a:pt x="88900" y="25400"/>
                </a:lnTo>
                <a:lnTo>
                  <a:pt x="76200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55959" y="0"/>
                </a:lnTo>
                <a:lnTo>
                  <a:pt x="127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05584" y="3733800"/>
            <a:ext cx="76200" cy="5080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0" y="0"/>
                </a:moveTo>
                <a:lnTo>
                  <a:pt x="0" y="50800"/>
                </a:lnTo>
                <a:lnTo>
                  <a:pt x="38100" y="50800"/>
                </a:lnTo>
                <a:lnTo>
                  <a:pt x="50800" y="50800"/>
                </a:lnTo>
                <a:lnTo>
                  <a:pt x="63500" y="50800"/>
                </a:lnTo>
                <a:lnTo>
                  <a:pt x="63500" y="38100"/>
                </a:lnTo>
                <a:lnTo>
                  <a:pt x="76200" y="38100"/>
                </a:lnTo>
                <a:lnTo>
                  <a:pt x="76200" y="25400"/>
                </a:lnTo>
                <a:lnTo>
                  <a:pt x="76200" y="12700"/>
                </a:lnTo>
                <a:lnTo>
                  <a:pt x="63500" y="12700"/>
                </a:lnTo>
                <a:lnTo>
                  <a:pt x="63500" y="0"/>
                </a:lnTo>
                <a:lnTo>
                  <a:pt x="50800" y="0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62984" y="3695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0" y="0"/>
                </a:moveTo>
                <a:lnTo>
                  <a:pt x="139700" y="0"/>
                </a:lnTo>
                <a:lnTo>
                  <a:pt x="139700" y="38100"/>
                </a:lnTo>
                <a:lnTo>
                  <a:pt x="38100" y="38100"/>
                </a:lnTo>
                <a:lnTo>
                  <a:pt x="38100" y="88900"/>
                </a:lnTo>
                <a:lnTo>
                  <a:pt x="114300" y="88900"/>
                </a:lnTo>
                <a:lnTo>
                  <a:pt x="114300" y="127000"/>
                </a:lnTo>
                <a:lnTo>
                  <a:pt x="38100" y="127000"/>
                </a:lnTo>
                <a:lnTo>
                  <a:pt x="38100" y="177800"/>
                </a:lnTo>
                <a:lnTo>
                  <a:pt x="139700" y="177800"/>
                </a:lnTo>
                <a:lnTo>
                  <a:pt x="1397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89928" y="3689344"/>
            <a:ext cx="228611" cy="228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93084" y="3695700"/>
            <a:ext cx="165100" cy="215900"/>
          </a:xfrm>
          <a:custGeom>
            <a:avLst/>
            <a:gdLst/>
            <a:ahLst/>
            <a:cxnLst/>
            <a:rect l="l" t="t" r="r" b="b"/>
            <a:pathLst>
              <a:path w="165100" h="215900">
                <a:moveTo>
                  <a:pt x="0" y="0"/>
                </a:moveTo>
                <a:lnTo>
                  <a:pt x="63500" y="0"/>
                </a:lnTo>
                <a:lnTo>
                  <a:pt x="71040" y="198"/>
                </a:lnTo>
                <a:lnTo>
                  <a:pt x="76200" y="1587"/>
                </a:lnTo>
                <a:lnTo>
                  <a:pt x="81359" y="5357"/>
                </a:lnTo>
                <a:lnTo>
                  <a:pt x="88900" y="12700"/>
                </a:lnTo>
                <a:lnTo>
                  <a:pt x="98226" y="12700"/>
                </a:lnTo>
                <a:lnTo>
                  <a:pt x="106362" y="12700"/>
                </a:lnTo>
                <a:lnTo>
                  <a:pt x="112117" y="12700"/>
                </a:lnTo>
                <a:lnTo>
                  <a:pt x="114300" y="12700"/>
                </a:lnTo>
                <a:lnTo>
                  <a:pt x="123626" y="14882"/>
                </a:lnTo>
                <a:lnTo>
                  <a:pt x="131762" y="20637"/>
                </a:lnTo>
                <a:lnTo>
                  <a:pt x="137517" y="28773"/>
                </a:lnTo>
                <a:lnTo>
                  <a:pt x="139700" y="38100"/>
                </a:lnTo>
                <a:lnTo>
                  <a:pt x="147042" y="40282"/>
                </a:lnTo>
                <a:lnTo>
                  <a:pt x="150812" y="46037"/>
                </a:lnTo>
                <a:lnTo>
                  <a:pt x="152201" y="54173"/>
                </a:lnTo>
                <a:lnTo>
                  <a:pt x="152400" y="63500"/>
                </a:lnTo>
                <a:lnTo>
                  <a:pt x="152201" y="73025"/>
                </a:lnTo>
                <a:lnTo>
                  <a:pt x="130175" y="110926"/>
                </a:lnTo>
                <a:lnTo>
                  <a:pt x="101600" y="127000"/>
                </a:lnTo>
                <a:lnTo>
                  <a:pt x="165100" y="215900"/>
                </a:lnTo>
                <a:lnTo>
                  <a:pt x="114300" y="215900"/>
                </a:lnTo>
                <a:lnTo>
                  <a:pt x="63500" y="127000"/>
                </a:lnTo>
                <a:lnTo>
                  <a:pt x="38100" y="127000"/>
                </a:lnTo>
                <a:lnTo>
                  <a:pt x="381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04184" y="3695700"/>
            <a:ext cx="38100" cy="215900"/>
          </a:xfrm>
          <a:custGeom>
            <a:avLst/>
            <a:gdLst/>
            <a:ahLst/>
            <a:cxnLst/>
            <a:rect l="l" t="t" r="r" b="b"/>
            <a:pathLst>
              <a:path w="38100" h="215900">
                <a:moveTo>
                  <a:pt x="0" y="0"/>
                </a:moveTo>
                <a:lnTo>
                  <a:pt x="0" y="215900"/>
                </a:lnTo>
                <a:lnTo>
                  <a:pt x="38100" y="2159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88284" y="3695700"/>
            <a:ext cx="177800" cy="215900"/>
          </a:xfrm>
          <a:custGeom>
            <a:avLst/>
            <a:gdLst/>
            <a:ahLst/>
            <a:cxnLst/>
            <a:rect l="l" t="t" r="r" b="b"/>
            <a:pathLst>
              <a:path w="177800" h="215900">
                <a:moveTo>
                  <a:pt x="0" y="0"/>
                </a:moveTo>
                <a:lnTo>
                  <a:pt x="50800" y="0"/>
                </a:lnTo>
                <a:lnTo>
                  <a:pt x="63500" y="0"/>
                </a:lnTo>
                <a:lnTo>
                  <a:pt x="71040" y="1984"/>
                </a:lnTo>
                <a:lnTo>
                  <a:pt x="76200" y="6350"/>
                </a:lnTo>
                <a:lnTo>
                  <a:pt x="81359" y="10715"/>
                </a:lnTo>
                <a:lnTo>
                  <a:pt x="88900" y="12700"/>
                </a:lnTo>
                <a:lnTo>
                  <a:pt x="101600" y="12700"/>
                </a:lnTo>
                <a:lnTo>
                  <a:pt x="114300" y="12700"/>
                </a:lnTo>
                <a:lnTo>
                  <a:pt x="121840" y="20042"/>
                </a:lnTo>
                <a:lnTo>
                  <a:pt x="127000" y="23812"/>
                </a:lnTo>
                <a:lnTo>
                  <a:pt x="132159" y="25201"/>
                </a:lnTo>
                <a:lnTo>
                  <a:pt x="139700" y="25400"/>
                </a:lnTo>
                <a:lnTo>
                  <a:pt x="147240" y="32940"/>
                </a:lnTo>
                <a:lnTo>
                  <a:pt x="152400" y="38100"/>
                </a:lnTo>
                <a:lnTo>
                  <a:pt x="157559" y="43259"/>
                </a:lnTo>
                <a:lnTo>
                  <a:pt x="165100" y="50800"/>
                </a:lnTo>
                <a:lnTo>
                  <a:pt x="165298" y="58340"/>
                </a:lnTo>
                <a:lnTo>
                  <a:pt x="166687" y="63500"/>
                </a:lnTo>
                <a:lnTo>
                  <a:pt x="170457" y="68659"/>
                </a:lnTo>
                <a:lnTo>
                  <a:pt x="177800" y="76200"/>
                </a:lnTo>
                <a:lnTo>
                  <a:pt x="177800" y="85725"/>
                </a:lnTo>
                <a:lnTo>
                  <a:pt x="177800" y="139700"/>
                </a:lnTo>
                <a:lnTo>
                  <a:pt x="170457" y="147240"/>
                </a:lnTo>
                <a:lnTo>
                  <a:pt x="166687" y="152400"/>
                </a:lnTo>
                <a:lnTo>
                  <a:pt x="165298" y="157559"/>
                </a:lnTo>
                <a:lnTo>
                  <a:pt x="165100" y="165100"/>
                </a:lnTo>
                <a:lnTo>
                  <a:pt x="157559" y="172640"/>
                </a:lnTo>
                <a:lnTo>
                  <a:pt x="152400" y="177800"/>
                </a:lnTo>
                <a:lnTo>
                  <a:pt x="147240" y="182959"/>
                </a:lnTo>
                <a:lnTo>
                  <a:pt x="139700" y="190500"/>
                </a:lnTo>
                <a:lnTo>
                  <a:pt x="132159" y="197842"/>
                </a:lnTo>
                <a:lnTo>
                  <a:pt x="127000" y="201612"/>
                </a:lnTo>
                <a:lnTo>
                  <a:pt x="121840" y="203001"/>
                </a:lnTo>
                <a:lnTo>
                  <a:pt x="114300" y="203200"/>
                </a:lnTo>
                <a:lnTo>
                  <a:pt x="106759" y="203398"/>
                </a:lnTo>
                <a:lnTo>
                  <a:pt x="101600" y="204787"/>
                </a:lnTo>
                <a:lnTo>
                  <a:pt x="96440" y="208557"/>
                </a:lnTo>
                <a:lnTo>
                  <a:pt x="88900" y="215900"/>
                </a:lnTo>
                <a:lnTo>
                  <a:pt x="79375" y="215900"/>
                </a:lnTo>
                <a:lnTo>
                  <a:pt x="69850" y="215900"/>
                </a:lnTo>
                <a:lnTo>
                  <a:pt x="60325" y="215900"/>
                </a:lnTo>
                <a:lnTo>
                  <a:pt x="508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53328" y="3689344"/>
            <a:ext cx="190511" cy="228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81884" y="3695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0" y="0"/>
                </a:moveTo>
                <a:lnTo>
                  <a:pt x="139700" y="0"/>
                </a:lnTo>
                <a:lnTo>
                  <a:pt x="139700" y="38100"/>
                </a:lnTo>
                <a:lnTo>
                  <a:pt x="38100" y="38100"/>
                </a:lnTo>
                <a:lnTo>
                  <a:pt x="38100" y="88900"/>
                </a:lnTo>
                <a:lnTo>
                  <a:pt x="114300" y="88900"/>
                </a:lnTo>
                <a:lnTo>
                  <a:pt x="114300" y="127000"/>
                </a:lnTo>
                <a:lnTo>
                  <a:pt x="38100" y="127000"/>
                </a:lnTo>
                <a:lnTo>
                  <a:pt x="38100" y="177800"/>
                </a:lnTo>
                <a:lnTo>
                  <a:pt x="139700" y="177800"/>
                </a:lnTo>
                <a:lnTo>
                  <a:pt x="1397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16784" y="3695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0" y="0"/>
                </a:moveTo>
                <a:lnTo>
                  <a:pt x="38100" y="0"/>
                </a:lnTo>
                <a:lnTo>
                  <a:pt x="38100" y="177800"/>
                </a:lnTo>
                <a:lnTo>
                  <a:pt x="139700" y="177800"/>
                </a:lnTo>
                <a:lnTo>
                  <a:pt x="1397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27884" y="3695700"/>
            <a:ext cx="38100" cy="215900"/>
          </a:xfrm>
          <a:custGeom>
            <a:avLst/>
            <a:gdLst/>
            <a:ahLst/>
            <a:cxnLst/>
            <a:rect l="l" t="t" r="r" b="b"/>
            <a:pathLst>
              <a:path w="38100" h="215900">
                <a:moveTo>
                  <a:pt x="0" y="0"/>
                </a:moveTo>
                <a:lnTo>
                  <a:pt x="0" y="215900"/>
                </a:lnTo>
                <a:lnTo>
                  <a:pt x="38100" y="2159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59584" y="3695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0" y="0"/>
                </a:moveTo>
                <a:lnTo>
                  <a:pt x="38100" y="0"/>
                </a:lnTo>
                <a:lnTo>
                  <a:pt x="38100" y="177800"/>
                </a:lnTo>
                <a:lnTo>
                  <a:pt x="139700" y="177800"/>
                </a:lnTo>
                <a:lnTo>
                  <a:pt x="1397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70684" y="3695700"/>
            <a:ext cx="38100" cy="215900"/>
          </a:xfrm>
          <a:custGeom>
            <a:avLst/>
            <a:gdLst/>
            <a:ahLst/>
            <a:cxnLst/>
            <a:rect l="l" t="t" r="r" b="b"/>
            <a:pathLst>
              <a:path w="38100" h="215900">
                <a:moveTo>
                  <a:pt x="0" y="0"/>
                </a:moveTo>
                <a:lnTo>
                  <a:pt x="0" y="215900"/>
                </a:lnTo>
                <a:lnTo>
                  <a:pt x="38100" y="2159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67484" y="3695700"/>
            <a:ext cx="152400" cy="215900"/>
          </a:xfrm>
          <a:custGeom>
            <a:avLst/>
            <a:gdLst/>
            <a:ahLst/>
            <a:cxnLst/>
            <a:rect l="l" t="t" r="r" b="b"/>
            <a:pathLst>
              <a:path w="152400" h="215900">
                <a:moveTo>
                  <a:pt x="0" y="0"/>
                </a:moveTo>
                <a:lnTo>
                  <a:pt x="76200" y="0"/>
                </a:lnTo>
                <a:lnTo>
                  <a:pt x="85725" y="1984"/>
                </a:lnTo>
                <a:lnTo>
                  <a:pt x="95250" y="6350"/>
                </a:lnTo>
                <a:lnTo>
                  <a:pt x="104775" y="10715"/>
                </a:lnTo>
                <a:lnTo>
                  <a:pt x="114300" y="12700"/>
                </a:lnTo>
                <a:lnTo>
                  <a:pt x="127000" y="12700"/>
                </a:lnTo>
                <a:lnTo>
                  <a:pt x="127000" y="25400"/>
                </a:lnTo>
                <a:lnTo>
                  <a:pt x="139700" y="25400"/>
                </a:lnTo>
                <a:lnTo>
                  <a:pt x="139898" y="32940"/>
                </a:lnTo>
                <a:lnTo>
                  <a:pt x="141287" y="38100"/>
                </a:lnTo>
                <a:lnTo>
                  <a:pt x="145057" y="43259"/>
                </a:lnTo>
                <a:lnTo>
                  <a:pt x="152400" y="50800"/>
                </a:lnTo>
                <a:lnTo>
                  <a:pt x="152400" y="63500"/>
                </a:lnTo>
                <a:lnTo>
                  <a:pt x="127000" y="101600"/>
                </a:lnTo>
                <a:lnTo>
                  <a:pt x="127000" y="114300"/>
                </a:lnTo>
                <a:lnTo>
                  <a:pt x="139700" y="114300"/>
                </a:lnTo>
                <a:lnTo>
                  <a:pt x="152400" y="127000"/>
                </a:lnTo>
                <a:lnTo>
                  <a:pt x="152400" y="139700"/>
                </a:lnTo>
                <a:lnTo>
                  <a:pt x="152400" y="152400"/>
                </a:lnTo>
                <a:lnTo>
                  <a:pt x="152400" y="165100"/>
                </a:lnTo>
                <a:lnTo>
                  <a:pt x="152400" y="177800"/>
                </a:lnTo>
                <a:lnTo>
                  <a:pt x="144859" y="185340"/>
                </a:lnTo>
                <a:lnTo>
                  <a:pt x="139700" y="190500"/>
                </a:lnTo>
                <a:lnTo>
                  <a:pt x="134540" y="195659"/>
                </a:lnTo>
                <a:lnTo>
                  <a:pt x="127000" y="203200"/>
                </a:lnTo>
                <a:lnTo>
                  <a:pt x="119459" y="203200"/>
                </a:lnTo>
                <a:lnTo>
                  <a:pt x="114300" y="203200"/>
                </a:lnTo>
                <a:lnTo>
                  <a:pt x="109140" y="203200"/>
                </a:lnTo>
                <a:lnTo>
                  <a:pt x="101600" y="203200"/>
                </a:lnTo>
                <a:lnTo>
                  <a:pt x="101600" y="215900"/>
                </a:lnTo>
                <a:lnTo>
                  <a:pt x="101600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99284" y="3695700"/>
            <a:ext cx="177800" cy="215900"/>
          </a:xfrm>
          <a:custGeom>
            <a:avLst/>
            <a:gdLst/>
            <a:ahLst/>
            <a:cxnLst/>
            <a:rect l="l" t="t" r="r" b="b"/>
            <a:pathLst>
              <a:path w="177800" h="215900">
                <a:moveTo>
                  <a:pt x="114300" y="0"/>
                </a:moveTo>
                <a:lnTo>
                  <a:pt x="123825" y="0"/>
                </a:lnTo>
                <a:lnTo>
                  <a:pt x="133350" y="0"/>
                </a:lnTo>
                <a:lnTo>
                  <a:pt x="142875" y="0"/>
                </a:lnTo>
                <a:lnTo>
                  <a:pt x="152400" y="0"/>
                </a:lnTo>
                <a:lnTo>
                  <a:pt x="165100" y="12700"/>
                </a:lnTo>
                <a:lnTo>
                  <a:pt x="165100" y="38100"/>
                </a:lnTo>
                <a:lnTo>
                  <a:pt x="152400" y="38100"/>
                </a:lnTo>
                <a:lnTo>
                  <a:pt x="152400" y="38100"/>
                </a:lnTo>
                <a:lnTo>
                  <a:pt x="88900" y="38100"/>
                </a:lnTo>
                <a:lnTo>
                  <a:pt x="81359" y="40084"/>
                </a:lnTo>
                <a:lnTo>
                  <a:pt x="76200" y="44450"/>
                </a:lnTo>
                <a:lnTo>
                  <a:pt x="71040" y="48815"/>
                </a:lnTo>
                <a:lnTo>
                  <a:pt x="63500" y="50800"/>
                </a:lnTo>
                <a:lnTo>
                  <a:pt x="61515" y="58340"/>
                </a:lnTo>
                <a:lnTo>
                  <a:pt x="57150" y="63500"/>
                </a:lnTo>
                <a:lnTo>
                  <a:pt x="52784" y="68659"/>
                </a:lnTo>
                <a:lnTo>
                  <a:pt x="50800" y="76200"/>
                </a:lnTo>
                <a:lnTo>
                  <a:pt x="43457" y="85725"/>
                </a:lnTo>
                <a:lnTo>
                  <a:pt x="39687" y="95250"/>
                </a:lnTo>
                <a:lnTo>
                  <a:pt x="38298" y="104775"/>
                </a:lnTo>
                <a:lnTo>
                  <a:pt x="38100" y="114300"/>
                </a:lnTo>
                <a:lnTo>
                  <a:pt x="40282" y="131167"/>
                </a:lnTo>
                <a:lnTo>
                  <a:pt x="63500" y="165100"/>
                </a:lnTo>
                <a:lnTo>
                  <a:pt x="97432" y="188317"/>
                </a:lnTo>
                <a:lnTo>
                  <a:pt x="114300" y="190500"/>
                </a:lnTo>
                <a:lnTo>
                  <a:pt x="127000" y="177800"/>
                </a:lnTo>
                <a:lnTo>
                  <a:pt x="139700" y="177800"/>
                </a:lnTo>
                <a:lnTo>
                  <a:pt x="139700" y="127000"/>
                </a:lnTo>
                <a:lnTo>
                  <a:pt x="88900" y="127000"/>
                </a:lnTo>
                <a:lnTo>
                  <a:pt x="88900" y="101600"/>
                </a:lnTo>
                <a:lnTo>
                  <a:pt x="177800" y="101600"/>
                </a:lnTo>
                <a:lnTo>
                  <a:pt x="177800" y="203200"/>
                </a:lnTo>
                <a:lnTo>
                  <a:pt x="165100" y="215900"/>
                </a:lnTo>
                <a:lnTo>
                  <a:pt x="152400" y="215900"/>
                </a:lnTo>
                <a:lnTo>
                  <a:pt x="144859" y="215900"/>
                </a:lnTo>
                <a:lnTo>
                  <a:pt x="139700" y="215900"/>
                </a:lnTo>
                <a:lnTo>
                  <a:pt x="134540" y="215900"/>
                </a:lnTo>
                <a:lnTo>
                  <a:pt x="127000" y="215900"/>
                </a:lnTo>
                <a:lnTo>
                  <a:pt x="114300" y="215900"/>
                </a:lnTo>
                <a:lnTo>
                  <a:pt x="97432" y="215701"/>
                </a:lnTo>
                <a:lnTo>
                  <a:pt x="84137" y="214312"/>
                </a:lnTo>
                <a:lnTo>
                  <a:pt x="73223" y="210542"/>
                </a:lnTo>
                <a:lnTo>
                  <a:pt x="63500" y="203200"/>
                </a:lnTo>
                <a:lnTo>
                  <a:pt x="53975" y="201215"/>
                </a:lnTo>
                <a:lnTo>
                  <a:pt x="44450" y="196850"/>
                </a:lnTo>
                <a:lnTo>
                  <a:pt x="34925" y="192484"/>
                </a:lnTo>
                <a:lnTo>
                  <a:pt x="25400" y="190500"/>
                </a:lnTo>
                <a:lnTo>
                  <a:pt x="23415" y="180975"/>
                </a:lnTo>
                <a:lnTo>
                  <a:pt x="19050" y="171450"/>
                </a:lnTo>
                <a:lnTo>
                  <a:pt x="14684" y="161925"/>
                </a:lnTo>
                <a:lnTo>
                  <a:pt x="12700" y="152400"/>
                </a:lnTo>
                <a:lnTo>
                  <a:pt x="5357" y="142875"/>
                </a:lnTo>
                <a:lnTo>
                  <a:pt x="1587" y="133350"/>
                </a:lnTo>
                <a:lnTo>
                  <a:pt x="198" y="123825"/>
                </a:lnTo>
                <a:lnTo>
                  <a:pt x="0" y="114300"/>
                </a:lnTo>
                <a:lnTo>
                  <a:pt x="0" y="104973"/>
                </a:lnTo>
                <a:lnTo>
                  <a:pt x="0" y="96837"/>
                </a:lnTo>
                <a:lnTo>
                  <a:pt x="0" y="91082"/>
                </a:lnTo>
                <a:lnTo>
                  <a:pt x="0" y="88900"/>
                </a:lnTo>
                <a:lnTo>
                  <a:pt x="7342" y="79375"/>
                </a:lnTo>
                <a:lnTo>
                  <a:pt x="11112" y="69850"/>
                </a:lnTo>
                <a:lnTo>
                  <a:pt x="12501" y="60325"/>
                </a:lnTo>
                <a:lnTo>
                  <a:pt x="12700" y="50800"/>
                </a:lnTo>
                <a:lnTo>
                  <a:pt x="20240" y="48815"/>
                </a:lnTo>
                <a:lnTo>
                  <a:pt x="25400" y="44450"/>
                </a:lnTo>
                <a:lnTo>
                  <a:pt x="30559" y="40084"/>
                </a:lnTo>
                <a:lnTo>
                  <a:pt x="38100" y="38100"/>
                </a:lnTo>
                <a:lnTo>
                  <a:pt x="40084" y="30559"/>
                </a:lnTo>
                <a:lnTo>
                  <a:pt x="44450" y="25400"/>
                </a:lnTo>
                <a:lnTo>
                  <a:pt x="48815" y="20240"/>
                </a:lnTo>
                <a:lnTo>
                  <a:pt x="50800" y="12700"/>
                </a:lnTo>
                <a:lnTo>
                  <a:pt x="60325" y="12501"/>
                </a:lnTo>
                <a:lnTo>
                  <a:pt x="69850" y="11112"/>
                </a:lnTo>
                <a:lnTo>
                  <a:pt x="79375" y="7342"/>
                </a:lnTo>
                <a:lnTo>
                  <a:pt x="88900" y="0"/>
                </a:lnTo>
                <a:lnTo>
                  <a:pt x="96440" y="0"/>
                </a:lnTo>
                <a:lnTo>
                  <a:pt x="101600" y="0"/>
                </a:lnTo>
                <a:lnTo>
                  <a:pt x="106759" y="0"/>
                </a:lnTo>
                <a:lnTo>
                  <a:pt x="11430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04184" y="36449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27884" y="36449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70684" y="364490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ln w="12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77589" y="952500"/>
            <a:ext cx="46050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ÇOCUK </a:t>
            </a:r>
            <a:r>
              <a:rPr spc="-90" dirty="0"/>
              <a:t>İHMAL </a:t>
            </a:r>
            <a:r>
              <a:rPr spc="-175" dirty="0"/>
              <a:t>VE </a:t>
            </a:r>
            <a:r>
              <a:rPr spc="-120" dirty="0"/>
              <a:t>İSTİSMARINI</a:t>
            </a:r>
            <a:r>
              <a:rPr spc="-335" dirty="0"/>
              <a:t> </a:t>
            </a:r>
            <a:r>
              <a:rPr spc="-125" dirty="0"/>
              <a:t>ÖNLEME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55784" y="2857500"/>
            <a:ext cx="4520565" cy="2463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700"/>
              </a:spcBef>
              <a:buClr>
                <a:srgbClr val="3FBAD2"/>
              </a:buClr>
              <a:buSzPct val="97142"/>
              <a:buChar char="•"/>
              <a:tabLst>
                <a:tab pos="177800" algn="l"/>
              </a:tabLst>
            </a:pPr>
            <a:r>
              <a:rPr sz="3500" spc="-155" dirty="0">
                <a:latin typeface="Arial"/>
                <a:cs typeface="Arial"/>
              </a:rPr>
              <a:t>FİZİKSEL</a:t>
            </a:r>
            <a:r>
              <a:rPr sz="3500" spc="-260" dirty="0">
                <a:latin typeface="Arial"/>
                <a:cs typeface="Arial"/>
              </a:rPr>
              <a:t> </a:t>
            </a:r>
            <a:r>
              <a:rPr sz="3500" spc="-150" dirty="0">
                <a:latin typeface="Arial"/>
                <a:cs typeface="Arial"/>
              </a:rPr>
              <a:t>İSTİSMAR</a:t>
            </a:r>
            <a:endParaRPr sz="3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600"/>
              </a:spcBef>
              <a:buClr>
                <a:srgbClr val="3FBAD2"/>
              </a:buClr>
              <a:buSzPct val="97142"/>
              <a:buChar char="•"/>
              <a:tabLst>
                <a:tab pos="177800" algn="l"/>
              </a:tabLst>
            </a:pPr>
            <a:r>
              <a:rPr sz="3500" spc="-215" dirty="0">
                <a:latin typeface="Arial"/>
                <a:cs typeface="Arial"/>
              </a:rPr>
              <a:t>CİNSEL</a:t>
            </a:r>
            <a:r>
              <a:rPr sz="3500" spc="-165" dirty="0">
                <a:latin typeface="Arial"/>
                <a:cs typeface="Arial"/>
              </a:rPr>
              <a:t> </a:t>
            </a:r>
            <a:r>
              <a:rPr sz="3500" spc="-150" dirty="0">
                <a:latin typeface="Arial"/>
                <a:cs typeface="Arial"/>
              </a:rPr>
              <a:t>İSTİSMAR</a:t>
            </a:r>
            <a:endParaRPr sz="3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600"/>
              </a:spcBef>
              <a:buClr>
                <a:srgbClr val="3FBAD2"/>
              </a:buClr>
              <a:buSzPct val="97142"/>
              <a:buChar char="•"/>
              <a:tabLst>
                <a:tab pos="177800" algn="l"/>
              </a:tabLst>
            </a:pPr>
            <a:r>
              <a:rPr sz="3500" spc="-155" dirty="0">
                <a:latin typeface="Arial"/>
                <a:cs typeface="Arial"/>
              </a:rPr>
              <a:t>DUYGUSAL</a:t>
            </a:r>
            <a:r>
              <a:rPr sz="3500" spc="-375" dirty="0">
                <a:latin typeface="Arial"/>
                <a:cs typeface="Arial"/>
              </a:rPr>
              <a:t> </a:t>
            </a:r>
            <a:r>
              <a:rPr sz="3500" spc="-150" dirty="0">
                <a:latin typeface="Arial"/>
                <a:cs typeface="Arial"/>
              </a:rPr>
              <a:t>İSTİSMAR</a:t>
            </a:r>
            <a:endParaRPr sz="3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600"/>
              </a:spcBef>
              <a:buClr>
                <a:srgbClr val="3FBAD2"/>
              </a:buClr>
              <a:buSzPct val="97142"/>
              <a:buChar char="•"/>
              <a:tabLst>
                <a:tab pos="177800" algn="l"/>
              </a:tabLst>
            </a:pPr>
            <a:r>
              <a:rPr sz="3500" spc="-50" dirty="0">
                <a:latin typeface="Arial"/>
                <a:cs typeface="Arial"/>
              </a:rPr>
              <a:t>İHMAL</a:t>
            </a:r>
            <a:endParaRPr sz="35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773284" y="1536700"/>
            <a:ext cx="5888990" cy="736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355600">
              <a:lnSpc>
                <a:spcPts val="2600"/>
              </a:lnSpc>
              <a:spcBef>
                <a:spcPts val="520"/>
              </a:spcBef>
            </a:pPr>
            <a:r>
              <a:rPr sz="2500" spc="-145" dirty="0"/>
              <a:t>DÜNYA </a:t>
            </a:r>
            <a:r>
              <a:rPr sz="2500" spc="-215" dirty="0"/>
              <a:t>SAĞLIK </a:t>
            </a:r>
            <a:r>
              <a:rPr sz="2500" spc="-220" dirty="0"/>
              <a:t>ÖRGÜTÜ </a:t>
            </a:r>
            <a:r>
              <a:rPr sz="2500" spc="-190" dirty="0"/>
              <a:t>TARAFINDAN  </a:t>
            </a:r>
            <a:r>
              <a:rPr sz="2500" spc="-100" dirty="0"/>
              <a:t>4TİP </a:t>
            </a:r>
            <a:r>
              <a:rPr sz="2500" spc="-229" dirty="0"/>
              <a:t>KÖTÜ </a:t>
            </a:r>
            <a:r>
              <a:rPr sz="2500" spc="-185" dirty="0"/>
              <a:t>MUAMELE</a:t>
            </a:r>
            <a:r>
              <a:rPr sz="2500" spc="-565" dirty="0"/>
              <a:t> </a:t>
            </a:r>
            <a:r>
              <a:rPr sz="2500" spc="-170" dirty="0"/>
              <a:t>TANIMLANMAKTADIR</a:t>
            </a:r>
            <a:endParaRPr sz="2500"/>
          </a:p>
        </p:txBody>
      </p:sp>
      <p:sp>
        <p:nvSpPr>
          <p:cNvPr id="27" name="object 27"/>
          <p:cNvSpPr/>
          <p:nvPr/>
        </p:nvSpPr>
        <p:spPr>
          <a:xfrm>
            <a:off x="64889" y="1498600"/>
            <a:ext cx="2921000" cy="529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11284" y="2146300"/>
            <a:ext cx="5435600" cy="2984500"/>
          </a:xfrm>
          <a:custGeom>
            <a:avLst/>
            <a:gdLst/>
            <a:ahLst/>
            <a:cxnLst/>
            <a:rect l="l" t="t" r="r" b="b"/>
            <a:pathLst>
              <a:path w="5435600" h="2984500">
                <a:moveTo>
                  <a:pt x="0" y="0"/>
                </a:moveTo>
                <a:lnTo>
                  <a:pt x="0" y="2984500"/>
                </a:lnTo>
                <a:lnTo>
                  <a:pt x="5435600" y="2984499"/>
                </a:lnTo>
                <a:lnTo>
                  <a:pt x="543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87484" y="2133600"/>
            <a:ext cx="5109210" cy="29184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95300" marR="5080" indent="-482600">
              <a:lnSpc>
                <a:spcPts val="3100"/>
              </a:lnSpc>
              <a:spcBef>
                <a:spcPts val="520"/>
              </a:spcBef>
              <a:buClr>
                <a:srgbClr val="3FBAD2"/>
              </a:buClr>
              <a:buChar char="•"/>
              <a:tabLst>
                <a:tab pos="494665" algn="l"/>
                <a:tab pos="495300" algn="l"/>
              </a:tabLst>
            </a:pPr>
            <a:r>
              <a:rPr sz="2900" spc="-90" dirty="0">
                <a:latin typeface="Arial"/>
                <a:cs typeface="Arial"/>
              </a:rPr>
              <a:t>Çocuğun</a:t>
            </a:r>
            <a:r>
              <a:rPr sz="2900" spc="-325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kaza</a:t>
            </a:r>
            <a:r>
              <a:rPr sz="2900" spc="-305" dirty="0">
                <a:latin typeface="Arial"/>
                <a:cs typeface="Arial"/>
              </a:rPr>
              <a:t> </a:t>
            </a:r>
            <a:r>
              <a:rPr sz="2900" spc="-114" dirty="0">
                <a:latin typeface="Arial"/>
                <a:cs typeface="Arial"/>
              </a:rPr>
              <a:t>dışı</a:t>
            </a:r>
            <a:r>
              <a:rPr sz="2900" spc="-240" dirty="0">
                <a:latin typeface="Arial"/>
                <a:cs typeface="Arial"/>
              </a:rPr>
              <a:t> </a:t>
            </a:r>
            <a:r>
              <a:rPr sz="2900" spc="-85" dirty="0">
                <a:latin typeface="Arial"/>
                <a:cs typeface="Arial"/>
              </a:rPr>
              <a:t>sebeple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spc="25" dirty="0">
                <a:latin typeface="Arial"/>
                <a:cs typeface="Arial"/>
              </a:rPr>
              <a:t>bir  </a:t>
            </a:r>
            <a:r>
              <a:rPr sz="2900" spc="15" dirty="0">
                <a:latin typeface="Arial"/>
                <a:cs typeface="Arial"/>
              </a:rPr>
              <a:t>yetişkin </a:t>
            </a:r>
            <a:r>
              <a:rPr sz="2900" dirty="0">
                <a:latin typeface="Arial"/>
                <a:cs typeface="Arial"/>
              </a:rPr>
              <a:t>tarafından  </a:t>
            </a:r>
            <a:r>
              <a:rPr sz="2900" spc="-55" dirty="0">
                <a:latin typeface="Arial"/>
                <a:cs typeface="Arial"/>
              </a:rPr>
              <a:t>yaralanması </a:t>
            </a:r>
            <a:r>
              <a:rPr sz="2900" spc="-95" dirty="0">
                <a:latin typeface="Arial"/>
                <a:cs typeface="Arial"/>
              </a:rPr>
              <a:t>ve  </a:t>
            </a:r>
            <a:r>
              <a:rPr sz="2900" spc="-50" dirty="0">
                <a:latin typeface="Arial"/>
                <a:cs typeface="Arial"/>
              </a:rPr>
              <a:t>örselenmesidir.</a:t>
            </a:r>
            <a:endParaRPr sz="2900">
              <a:latin typeface="Arial"/>
              <a:cs typeface="Arial"/>
            </a:endParaRPr>
          </a:p>
          <a:p>
            <a:pPr marL="495300" marR="513715" indent="-482600">
              <a:lnSpc>
                <a:spcPct val="90500"/>
              </a:lnSpc>
              <a:spcBef>
                <a:spcPts val="509"/>
              </a:spcBef>
              <a:buClr>
                <a:srgbClr val="3FBAD2"/>
              </a:buClr>
              <a:buChar char="•"/>
              <a:tabLst>
                <a:tab pos="494665" algn="l"/>
                <a:tab pos="495300" algn="l"/>
              </a:tabLst>
            </a:pPr>
            <a:r>
              <a:rPr sz="2900" spc="-175" dirty="0">
                <a:latin typeface="Arial"/>
                <a:cs typeface="Arial"/>
              </a:rPr>
              <a:t>En </a:t>
            </a:r>
            <a:r>
              <a:rPr sz="2900" spc="-25" dirty="0">
                <a:latin typeface="Arial"/>
                <a:cs typeface="Arial"/>
              </a:rPr>
              <a:t>yaygın </a:t>
            </a:r>
            <a:r>
              <a:rPr sz="2900" spc="-30" dirty="0">
                <a:latin typeface="Arial"/>
                <a:cs typeface="Arial"/>
              </a:rPr>
              <a:t>rastlanılan </a:t>
            </a:r>
            <a:r>
              <a:rPr sz="2900" spc="-95" dirty="0">
                <a:latin typeface="Arial"/>
                <a:cs typeface="Arial"/>
              </a:rPr>
              <a:t>ve  </a:t>
            </a:r>
            <a:r>
              <a:rPr sz="2900" spc="-25" dirty="0">
                <a:latin typeface="Arial"/>
                <a:cs typeface="Arial"/>
              </a:rPr>
              <a:t>belirlenmesi </a:t>
            </a:r>
            <a:r>
              <a:rPr sz="2900" spc="-65" dirty="0">
                <a:latin typeface="Arial"/>
                <a:cs typeface="Arial"/>
              </a:rPr>
              <a:t>en </a:t>
            </a:r>
            <a:r>
              <a:rPr sz="2900" spc="-20" dirty="0">
                <a:latin typeface="Arial"/>
                <a:cs typeface="Arial"/>
              </a:rPr>
              <a:t>kolay</a:t>
            </a:r>
            <a:r>
              <a:rPr sz="2900" spc="-60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olan  </a:t>
            </a:r>
            <a:r>
              <a:rPr sz="2900" spc="-15" dirty="0">
                <a:latin typeface="Arial"/>
                <a:cs typeface="Arial"/>
              </a:rPr>
              <a:t>istismar</a:t>
            </a:r>
            <a:r>
              <a:rPr sz="2900" spc="-225" dirty="0">
                <a:latin typeface="Arial"/>
                <a:cs typeface="Arial"/>
              </a:rPr>
              <a:t> </a:t>
            </a:r>
            <a:r>
              <a:rPr sz="2900" spc="35" dirty="0">
                <a:latin typeface="Arial"/>
                <a:cs typeface="Arial"/>
              </a:rPr>
              <a:t>tipidir.</a:t>
            </a:r>
            <a:endParaRPr sz="2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72184" y="2705100"/>
            <a:ext cx="2844800" cy="341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5889" y="2844800"/>
            <a:ext cx="2127250" cy="11531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01600">
              <a:lnSpc>
                <a:spcPts val="4200"/>
              </a:lnSpc>
              <a:spcBef>
                <a:spcPts val="640"/>
              </a:spcBef>
            </a:pPr>
            <a:r>
              <a:rPr sz="3900" spc="-254" dirty="0">
                <a:solidFill>
                  <a:srgbClr val="FFFFFF"/>
                </a:solidFill>
                <a:latin typeface="Arial"/>
                <a:cs typeface="Arial"/>
              </a:rPr>
              <a:t>FİZİKSEL  </a:t>
            </a:r>
            <a:r>
              <a:rPr sz="3900" spc="-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900" spc="-40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900" spc="-2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900" spc="-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900" spc="-40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900" spc="-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9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900" spc="-3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3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04184" y="6413500"/>
            <a:ext cx="2343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0" dirty="0">
                <a:latin typeface="Arial"/>
                <a:cs typeface="Arial"/>
              </a:rPr>
              <a:t>1</a:t>
            </a:r>
            <a:r>
              <a:rPr sz="1700" spc="-105" dirty="0">
                <a:latin typeface="Arial"/>
                <a:cs typeface="Arial"/>
              </a:rPr>
              <a:t>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9389" y="2133600"/>
            <a:ext cx="2009139" cy="944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65100" marR="5080" indent="-152400">
              <a:lnSpc>
                <a:spcPts val="3400"/>
              </a:lnSpc>
              <a:spcBef>
                <a:spcPts val="580"/>
              </a:spcBef>
            </a:pP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39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İSTİSMAR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14484" y="2006600"/>
            <a:ext cx="6717030" cy="17576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 marR="5080" indent="-165100">
              <a:lnSpc>
                <a:spcPts val="2600"/>
              </a:lnSpc>
              <a:spcBef>
                <a:spcPts val="7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700" spc="-75" dirty="0">
                <a:latin typeface="Arial"/>
                <a:cs typeface="Arial"/>
              </a:rPr>
              <a:t>Çocuğun </a:t>
            </a:r>
            <a:r>
              <a:rPr sz="2700" spc="-30" dirty="0">
                <a:latin typeface="Arial"/>
                <a:cs typeface="Arial"/>
              </a:rPr>
              <a:t>duygusal </a:t>
            </a:r>
            <a:r>
              <a:rPr sz="2700" spc="5" dirty="0">
                <a:latin typeface="Arial"/>
                <a:cs typeface="Arial"/>
              </a:rPr>
              <a:t>ihtiyaçlarını </a:t>
            </a:r>
            <a:r>
              <a:rPr sz="2700" spc="-45" dirty="0">
                <a:latin typeface="Arial"/>
                <a:cs typeface="Arial"/>
              </a:rPr>
              <a:t>karşılayan  </a:t>
            </a:r>
            <a:r>
              <a:rPr sz="2700" spc="-50" dirty="0">
                <a:latin typeface="Arial"/>
                <a:cs typeface="Arial"/>
              </a:rPr>
              <a:t>ebeveyn ve/veya </a:t>
            </a:r>
            <a:r>
              <a:rPr sz="2700" spc="-15" dirty="0">
                <a:latin typeface="Arial"/>
                <a:cs typeface="Arial"/>
              </a:rPr>
              <a:t>bakım </a:t>
            </a:r>
            <a:r>
              <a:rPr sz="2700" spc="-30" dirty="0">
                <a:latin typeface="Arial"/>
                <a:cs typeface="Arial"/>
              </a:rPr>
              <a:t>verenler </a:t>
            </a:r>
            <a:r>
              <a:rPr sz="2700" dirty="0">
                <a:latin typeface="Arial"/>
                <a:cs typeface="Arial"/>
              </a:rPr>
              <a:t>tarafından  </a:t>
            </a:r>
            <a:r>
              <a:rPr sz="2700" spc="-75" dirty="0">
                <a:latin typeface="Arial"/>
                <a:cs typeface="Arial"/>
              </a:rPr>
              <a:t>çocuğa </a:t>
            </a:r>
            <a:r>
              <a:rPr sz="2700" spc="-25" dirty="0">
                <a:latin typeface="Arial"/>
                <a:cs typeface="Arial"/>
              </a:rPr>
              <a:t>sürekli </a:t>
            </a:r>
            <a:r>
              <a:rPr sz="2700" spc="5" dirty="0">
                <a:latin typeface="Arial"/>
                <a:cs typeface="Arial"/>
              </a:rPr>
              <a:t>olarak, </a:t>
            </a:r>
            <a:r>
              <a:rPr sz="2700" spc="-15" dirty="0">
                <a:latin typeface="Arial"/>
                <a:cs typeface="Arial"/>
              </a:rPr>
              <a:t>tekrarlayıcı </a:t>
            </a:r>
            <a:r>
              <a:rPr sz="2700" spc="-90" dirty="0">
                <a:latin typeface="Arial"/>
                <a:cs typeface="Arial"/>
              </a:rPr>
              <a:t>ve  </a:t>
            </a:r>
            <a:r>
              <a:rPr sz="2700" spc="-40" dirty="0">
                <a:latin typeface="Arial"/>
                <a:cs typeface="Arial"/>
              </a:rPr>
              <a:t>uygunsuz</a:t>
            </a:r>
            <a:r>
              <a:rPr sz="2700" spc="-220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bir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biçimde</a:t>
            </a:r>
            <a:r>
              <a:rPr sz="2700" spc="-235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karşılık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verme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ve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tepki  </a:t>
            </a:r>
            <a:r>
              <a:rPr sz="2700" spc="-15" dirty="0">
                <a:latin typeface="Arial"/>
                <a:cs typeface="Arial"/>
              </a:rPr>
              <a:t>göstermedir.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14484" y="4254500"/>
            <a:ext cx="5842635" cy="7670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 marR="5080" indent="-165100">
              <a:lnSpc>
                <a:spcPts val="2600"/>
              </a:lnSpc>
              <a:spcBef>
                <a:spcPts val="7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700" spc="-75" dirty="0">
                <a:latin typeface="Arial"/>
                <a:cs typeface="Arial"/>
              </a:rPr>
              <a:t>Çocuğun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35" dirty="0">
                <a:latin typeface="Arial"/>
                <a:cs typeface="Arial"/>
              </a:rPr>
              <a:t>kişiliğini</a:t>
            </a:r>
            <a:r>
              <a:rPr sz="2700" spc="-33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zedeleyici,</a:t>
            </a:r>
            <a:r>
              <a:rPr sz="2700" spc="-32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duygusal  </a:t>
            </a:r>
            <a:r>
              <a:rPr sz="2700" spc="15" dirty="0">
                <a:latin typeface="Arial"/>
                <a:cs typeface="Arial"/>
              </a:rPr>
              <a:t>gelişimini </a:t>
            </a:r>
            <a:r>
              <a:rPr sz="2700" spc="-5" dirty="0">
                <a:latin typeface="Arial"/>
                <a:cs typeface="Arial"/>
              </a:rPr>
              <a:t>engelleyici</a:t>
            </a:r>
            <a:r>
              <a:rPr sz="2700" spc="-58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eylemlerdir.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89" y="3162300"/>
            <a:ext cx="3035300" cy="295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70" dirty="0"/>
              <a:pPr marL="38100">
                <a:lnSpc>
                  <a:spcPts val="1140"/>
                </a:lnSpc>
              </a:pPr>
              <a:t>12</a:t>
            </a:fld>
            <a:endParaRPr spc="-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61789" y="1625600"/>
            <a:ext cx="1660525" cy="12090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indent="190500">
              <a:lnSpc>
                <a:spcPts val="4400"/>
              </a:lnSpc>
              <a:spcBef>
                <a:spcPts val="680"/>
              </a:spcBef>
            </a:pPr>
            <a:r>
              <a:rPr sz="4100" spc="-280" dirty="0">
                <a:solidFill>
                  <a:srgbClr val="FFFFFF"/>
                </a:solidFill>
              </a:rPr>
              <a:t>Cinsel  </a:t>
            </a:r>
            <a:r>
              <a:rPr sz="4100" spc="-245" dirty="0">
                <a:solidFill>
                  <a:srgbClr val="FFFFFF"/>
                </a:solidFill>
              </a:rPr>
              <a:t>İ</a:t>
            </a:r>
            <a:r>
              <a:rPr sz="4100" spc="-455" dirty="0">
                <a:solidFill>
                  <a:srgbClr val="FFFFFF"/>
                </a:solidFill>
              </a:rPr>
              <a:t>s</a:t>
            </a:r>
            <a:r>
              <a:rPr sz="4100" spc="155" dirty="0">
                <a:solidFill>
                  <a:srgbClr val="FFFFFF"/>
                </a:solidFill>
              </a:rPr>
              <a:t>t</a:t>
            </a:r>
            <a:r>
              <a:rPr sz="4100" spc="-15" dirty="0">
                <a:solidFill>
                  <a:srgbClr val="FFFFFF"/>
                </a:solidFill>
              </a:rPr>
              <a:t>i</a:t>
            </a:r>
            <a:r>
              <a:rPr sz="4100" spc="-455" dirty="0">
                <a:solidFill>
                  <a:srgbClr val="FFFFFF"/>
                </a:solidFill>
              </a:rPr>
              <a:t>s</a:t>
            </a:r>
            <a:r>
              <a:rPr sz="4100" spc="-120" dirty="0">
                <a:solidFill>
                  <a:srgbClr val="FFFFFF"/>
                </a:solidFill>
              </a:rPr>
              <a:t>m</a:t>
            </a:r>
            <a:r>
              <a:rPr sz="4100" spc="-385" dirty="0">
                <a:solidFill>
                  <a:srgbClr val="FFFFFF"/>
                </a:solidFill>
              </a:rPr>
              <a:t>a</a:t>
            </a:r>
            <a:r>
              <a:rPr sz="4100" spc="5" dirty="0">
                <a:solidFill>
                  <a:srgbClr val="FFFFFF"/>
                </a:solidFill>
              </a:rPr>
              <a:t>r</a:t>
            </a:r>
            <a:endParaRPr sz="4100"/>
          </a:p>
        </p:txBody>
      </p:sp>
      <p:sp>
        <p:nvSpPr>
          <p:cNvPr id="26" name="object 26"/>
          <p:cNvSpPr txBox="1"/>
          <p:nvPr/>
        </p:nvSpPr>
        <p:spPr>
          <a:xfrm>
            <a:off x="3468484" y="2082800"/>
            <a:ext cx="5844540" cy="1186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77800" marR="5080" indent="-165100" algn="just">
              <a:lnSpc>
                <a:spcPct val="91000"/>
              </a:lnSpc>
              <a:spcBef>
                <a:spcPts val="39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700" spc="10" dirty="0">
                <a:latin typeface="Arial"/>
                <a:cs typeface="Arial"/>
              </a:rPr>
              <a:t>Bir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25" dirty="0">
                <a:latin typeface="Arial"/>
                <a:cs typeface="Arial"/>
              </a:rPr>
              <a:t>yetişkinin</a:t>
            </a:r>
            <a:r>
              <a:rPr sz="2700" spc="-254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bir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çocuğa,</a:t>
            </a:r>
            <a:r>
              <a:rPr sz="2700" spc="-21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cinsel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15" dirty="0">
                <a:latin typeface="Arial"/>
                <a:cs typeface="Arial"/>
              </a:rPr>
              <a:t>doyum  </a:t>
            </a:r>
            <a:r>
              <a:rPr sz="2700" spc="-50" dirty="0">
                <a:latin typeface="Arial"/>
                <a:cs typeface="Arial"/>
              </a:rPr>
              <a:t>sağlamak </a:t>
            </a:r>
            <a:r>
              <a:rPr sz="2700" spc="-45" dirty="0">
                <a:latin typeface="Arial"/>
                <a:cs typeface="Arial"/>
              </a:rPr>
              <a:t>amacıyla </a:t>
            </a:r>
            <a:r>
              <a:rPr sz="2700" spc="-65" dirty="0">
                <a:latin typeface="Arial"/>
                <a:cs typeface="Arial"/>
              </a:rPr>
              <a:t>yaklaşması </a:t>
            </a:r>
            <a:r>
              <a:rPr sz="2700" spc="-90" dirty="0">
                <a:latin typeface="Arial"/>
                <a:cs typeface="Arial"/>
              </a:rPr>
              <a:t>ve </a:t>
            </a:r>
            <a:r>
              <a:rPr sz="2700" spc="-15" dirty="0">
                <a:latin typeface="Arial"/>
                <a:cs typeface="Arial"/>
              </a:rPr>
              <a:t>onu  </a:t>
            </a:r>
            <a:r>
              <a:rPr sz="2700" spc="-25" dirty="0">
                <a:latin typeface="Arial"/>
                <a:cs typeface="Arial"/>
              </a:rPr>
              <a:t>kullanmasıdır.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68484" y="3835400"/>
            <a:ext cx="5055235" cy="1186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77800" marR="5080" indent="-165100" algn="just">
              <a:lnSpc>
                <a:spcPct val="91000"/>
              </a:lnSpc>
              <a:spcBef>
                <a:spcPts val="39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700" spc="10" dirty="0">
                <a:latin typeface="Arial"/>
                <a:cs typeface="Arial"/>
              </a:rPr>
              <a:t>Bir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çocuğun</a:t>
            </a:r>
            <a:r>
              <a:rPr sz="2700" spc="-254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başka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bir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çocuğa</a:t>
            </a:r>
            <a:r>
              <a:rPr sz="2700" spc="-245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güç  </a:t>
            </a:r>
            <a:r>
              <a:rPr sz="2700" spc="-5" dirty="0">
                <a:latin typeface="Arial"/>
                <a:cs typeface="Arial"/>
              </a:rPr>
              <a:t>kullanarak</a:t>
            </a:r>
            <a:r>
              <a:rPr sz="2700" spc="-254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kendi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zevki</a:t>
            </a:r>
            <a:r>
              <a:rPr sz="2700" spc="-235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için</a:t>
            </a:r>
            <a:r>
              <a:rPr sz="2700" spc="-260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cinsel  </a:t>
            </a:r>
            <a:r>
              <a:rPr sz="2700" spc="35" dirty="0">
                <a:latin typeface="Arial"/>
                <a:cs typeface="Arial"/>
              </a:rPr>
              <a:t>aktivitede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bulunmasıdır.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6489" y="2921000"/>
            <a:ext cx="2641600" cy="387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70" dirty="0"/>
              <a:pPr marL="38100">
                <a:lnSpc>
                  <a:spcPts val="1140"/>
                </a:lnSpc>
              </a:pPr>
              <a:t>13</a:t>
            </a:fld>
            <a:endParaRPr spc="-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3489" y="2387600"/>
            <a:ext cx="2343150" cy="22402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80"/>
              </a:spcBef>
            </a:pP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Cinsel 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İstismarda 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Mutlaka</a:t>
            </a:r>
            <a:r>
              <a:rPr sz="3200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Vücut  </a:t>
            </a:r>
            <a:r>
              <a:rPr sz="3200" spc="-275" dirty="0">
                <a:solidFill>
                  <a:srgbClr val="FFFFFF"/>
                </a:solidFill>
                <a:latin typeface="Arial"/>
                <a:cs typeface="Arial"/>
              </a:rPr>
              <a:t>Teması</a:t>
            </a:r>
            <a:r>
              <a:rPr sz="3200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Gerekli  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Değildir</a:t>
            </a:r>
            <a:r>
              <a:rPr sz="3200" b="1" spc="-18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sz="32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14484" y="1938020"/>
            <a:ext cx="3703320" cy="31242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9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40" dirty="0">
                <a:latin typeface="Arial"/>
                <a:cs typeface="Arial"/>
              </a:rPr>
              <a:t>Teşhircilik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35" dirty="0">
                <a:latin typeface="Arial"/>
                <a:cs typeface="Arial"/>
              </a:rPr>
              <a:t>İzlenmesi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35" dirty="0">
                <a:latin typeface="Arial"/>
                <a:cs typeface="Arial"/>
              </a:rPr>
              <a:t>Vücudunu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göstermesi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için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zorlama</a:t>
            </a:r>
            <a:endParaRPr sz="1800">
              <a:latin typeface="Arial"/>
              <a:cs typeface="Arial"/>
            </a:endParaRPr>
          </a:p>
          <a:p>
            <a:pPr marL="177800" marR="5080" indent="-165100">
              <a:lnSpc>
                <a:spcPts val="1900"/>
              </a:lnSpc>
              <a:spcBef>
                <a:spcPts val="10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35" dirty="0">
                <a:latin typeface="Arial"/>
                <a:cs typeface="Arial"/>
              </a:rPr>
              <a:t>İstismarcının kendisine</a:t>
            </a:r>
            <a:r>
              <a:rPr sz="1800" spc="-40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dokunulması  için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zorlaması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8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45" dirty="0">
                <a:latin typeface="Arial"/>
                <a:cs typeface="Arial"/>
              </a:rPr>
              <a:t>Porno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izletme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60" dirty="0">
                <a:latin typeface="Arial"/>
                <a:cs typeface="Arial"/>
              </a:rPr>
              <a:t>Cinsel </a:t>
            </a:r>
            <a:r>
              <a:rPr sz="1800" spc="-10" dirty="0">
                <a:latin typeface="Arial"/>
                <a:cs typeface="Arial"/>
              </a:rPr>
              <a:t>içerikli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konuşmalar</a:t>
            </a:r>
            <a:endParaRPr sz="1800">
              <a:latin typeface="Arial"/>
              <a:cs typeface="Arial"/>
            </a:endParaRPr>
          </a:p>
          <a:p>
            <a:pPr marL="177800" marR="297180" indent="-165100">
              <a:lnSpc>
                <a:spcPts val="1800"/>
              </a:lnSpc>
              <a:spcBef>
                <a:spcPts val="12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50" dirty="0">
                <a:latin typeface="Arial"/>
                <a:cs typeface="Arial"/>
              </a:rPr>
              <a:t>Çıplak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kadın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ya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da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erkek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fotoğrafı  </a:t>
            </a:r>
            <a:r>
              <a:rPr sz="1800" spc="-15" dirty="0">
                <a:latin typeface="Arial"/>
                <a:cs typeface="Arial"/>
              </a:rPr>
              <a:t>gösterme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91184" y="1447800"/>
            <a:ext cx="2946400" cy="45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70" dirty="0"/>
              <a:pPr marL="38100">
                <a:lnSpc>
                  <a:spcPts val="1140"/>
                </a:lnSpc>
              </a:pPr>
              <a:t>14</a:t>
            </a:fld>
            <a:endParaRPr spc="-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01784" y="2235200"/>
            <a:ext cx="6579234" cy="26797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44500" marR="1065530" indent="-406400">
              <a:lnSpc>
                <a:spcPct val="101200"/>
              </a:lnSpc>
              <a:spcBef>
                <a:spcPts val="60"/>
              </a:spcBef>
              <a:buFont typeface="DejaVu Sans"/>
              <a:buChar char="❑"/>
              <a:tabLst>
                <a:tab pos="444500" algn="l"/>
              </a:tabLst>
            </a:pPr>
            <a:r>
              <a:rPr sz="2800" spc="-100" dirty="0">
                <a:latin typeface="Arial"/>
                <a:cs typeface="Arial"/>
              </a:rPr>
              <a:t>Cinsel </a:t>
            </a:r>
            <a:r>
              <a:rPr sz="2800" dirty="0">
                <a:latin typeface="Arial"/>
                <a:cs typeface="Arial"/>
              </a:rPr>
              <a:t>istismar </a:t>
            </a:r>
            <a:r>
              <a:rPr sz="2800" spc="-45" dirty="0">
                <a:latin typeface="Arial"/>
                <a:cs typeface="Arial"/>
              </a:rPr>
              <a:t>konusunda</a:t>
            </a:r>
            <a:r>
              <a:rPr sz="2800" spc="-59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hikaye  uyduran </a:t>
            </a:r>
            <a:r>
              <a:rPr sz="2800" spc="-75" dirty="0">
                <a:latin typeface="Arial"/>
                <a:cs typeface="Arial"/>
              </a:rPr>
              <a:t>çocuk </a:t>
            </a:r>
            <a:r>
              <a:rPr sz="2800" spc="-125" dirty="0">
                <a:latin typeface="Arial"/>
                <a:cs typeface="Arial"/>
              </a:rPr>
              <a:t>sayısı </a:t>
            </a:r>
            <a:r>
              <a:rPr sz="2800" spc="-40" dirty="0">
                <a:latin typeface="Arial"/>
                <a:cs typeface="Arial"/>
              </a:rPr>
              <a:t>çok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azdır.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❑"/>
            </a:pPr>
            <a:endParaRPr sz="2800">
              <a:latin typeface="Times New Roman"/>
              <a:cs typeface="Times New Roman"/>
            </a:endParaRPr>
          </a:p>
          <a:p>
            <a:pPr marL="419100" marR="5080" indent="-406400">
              <a:lnSpc>
                <a:spcPct val="98300"/>
              </a:lnSpc>
              <a:spcBef>
                <a:spcPts val="2070"/>
              </a:spcBef>
              <a:buFont typeface="DejaVu Sans"/>
              <a:buChar char="❑"/>
              <a:tabLst>
                <a:tab pos="419100" algn="l"/>
              </a:tabLst>
            </a:pPr>
            <a:r>
              <a:rPr sz="2500" spc="-80" dirty="0">
                <a:latin typeface="Arial"/>
                <a:cs typeface="Arial"/>
              </a:rPr>
              <a:t>Eğer</a:t>
            </a:r>
            <a:r>
              <a:rPr sz="2500" spc="-370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bir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çocuk</a:t>
            </a:r>
            <a:r>
              <a:rPr sz="2500" spc="-38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cinsel</a:t>
            </a:r>
            <a:r>
              <a:rPr sz="2500" spc="-32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olarak</a:t>
            </a:r>
            <a:r>
              <a:rPr sz="2500" spc="-3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istismar</a:t>
            </a:r>
            <a:r>
              <a:rPr sz="2500" spc="-3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edildiğine  </a:t>
            </a:r>
            <a:r>
              <a:rPr sz="2500" spc="5" dirty="0">
                <a:latin typeface="Arial"/>
                <a:cs typeface="Arial"/>
              </a:rPr>
              <a:t>ilişkin </a:t>
            </a:r>
            <a:r>
              <a:rPr sz="2500" spc="30" dirty="0">
                <a:latin typeface="Arial"/>
                <a:cs typeface="Arial"/>
              </a:rPr>
              <a:t>bilgi </a:t>
            </a:r>
            <a:r>
              <a:rPr sz="2500" spc="-20" dirty="0">
                <a:latin typeface="Arial"/>
                <a:cs typeface="Arial"/>
              </a:rPr>
              <a:t>veriyorsa </a:t>
            </a:r>
            <a:r>
              <a:rPr sz="2500" spc="20" dirty="0">
                <a:latin typeface="Arial"/>
                <a:cs typeface="Arial"/>
              </a:rPr>
              <a:t>temel </a:t>
            </a:r>
            <a:r>
              <a:rPr sz="2500" spc="-35" dirty="0">
                <a:latin typeface="Arial"/>
                <a:cs typeface="Arial"/>
              </a:rPr>
              <a:t>yaklaşım </a:t>
            </a:r>
            <a:r>
              <a:rPr sz="2500" spc="-65" dirty="0">
                <a:latin typeface="Arial"/>
                <a:cs typeface="Arial"/>
              </a:rPr>
              <a:t>çocuğa  </a:t>
            </a:r>
            <a:r>
              <a:rPr sz="2500" spc="-15" dirty="0">
                <a:latin typeface="Arial"/>
                <a:cs typeface="Arial"/>
              </a:rPr>
              <a:t>inanmak</a:t>
            </a:r>
            <a:r>
              <a:rPr sz="2500" spc="-39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olmalıdır.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70" dirty="0"/>
              <a:pPr marL="38100">
                <a:lnSpc>
                  <a:spcPts val="1140"/>
                </a:lnSpc>
              </a:pPr>
              <a:t>15</a:t>
            </a:fld>
            <a:endParaRPr spc="-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4889" y="2489200"/>
            <a:ext cx="2480945" cy="22402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80"/>
              </a:spcBef>
            </a:pPr>
            <a:r>
              <a:rPr sz="3200" spc="-320" dirty="0">
                <a:solidFill>
                  <a:srgbClr val="FFFFFF"/>
                </a:solidFill>
              </a:rPr>
              <a:t>CİNSEL  </a:t>
            </a:r>
            <a:r>
              <a:rPr sz="3200" spc="-295" dirty="0">
                <a:solidFill>
                  <a:srgbClr val="FFFFFF"/>
                </a:solidFill>
              </a:rPr>
              <a:t>İSTİSMAR  </a:t>
            </a:r>
            <a:r>
              <a:rPr sz="3200" spc="-540" dirty="0">
                <a:solidFill>
                  <a:srgbClr val="FFFFFF"/>
                </a:solidFill>
              </a:rPr>
              <a:t>V</a:t>
            </a:r>
            <a:r>
              <a:rPr sz="3200" spc="-240" dirty="0">
                <a:solidFill>
                  <a:srgbClr val="FFFFFF"/>
                </a:solidFill>
              </a:rPr>
              <a:t>A</a:t>
            </a:r>
            <a:r>
              <a:rPr sz="3200" spc="-340" dirty="0">
                <a:solidFill>
                  <a:srgbClr val="FFFFFF"/>
                </a:solidFill>
              </a:rPr>
              <a:t>K</a:t>
            </a:r>
            <a:r>
              <a:rPr sz="3200" spc="-240" dirty="0">
                <a:solidFill>
                  <a:srgbClr val="FFFFFF"/>
                </a:solidFill>
              </a:rPr>
              <a:t>A</a:t>
            </a:r>
            <a:r>
              <a:rPr sz="3200" spc="-180" dirty="0">
                <a:solidFill>
                  <a:srgbClr val="FFFFFF"/>
                </a:solidFill>
              </a:rPr>
              <a:t>L</a:t>
            </a:r>
            <a:r>
              <a:rPr sz="3200" spc="-240" dirty="0">
                <a:solidFill>
                  <a:srgbClr val="FFFFFF"/>
                </a:solidFill>
              </a:rPr>
              <a:t>A</a:t>
            </a:r>
            <a:r>
              <a:rPr sz="3200" spc="-515" dirty="0">
                <a:solidFill>
                  <a:srgbClr val="FFFFFF"/>
                </a:solidFill>
              </a:rPr>
              <a:t>R</a:t>
            </a:r>
            <a:r>
              <a:rPr sz="3200" spc="-190" dirty="0">
                <a:solidFill>
                  <a:srgbClr val="FFFFFF"/>
                </a:solidFill>
              </a:rPr>
              <a:t>I</a:t>
            </a:r>
            <a:r>
              <a:rPr sz="3200" spc="-215" dirty="0">
                <a:solidFill>
                  <a:srgbClr val="FFFFFF"/>
                </a:solidFill>
              </a:rPr>
              <a:t>N</a:t>
            </a:r>
            <a:r>
              <a:rPr sz="3200" spc="-315" dirty="0">
                <a:solidFill>
                  <a:srgbClr val="FFFFFF"/>
                </a:solidFill>
              </a:rPr>
              <a:t>D</a:t>
            </a:r>
            <a:r>
              <a:rPr sz="3200" spc="-65" dirty="0">
                <a:solidFill>
                  <a:srgbClr val="FFFFFF"/>
                </a:solidFill>
              </a:rPr>
              <a:t>A  </a:t>
            </a:r>
            <a:r>
              <a:rPr sz="3200" spc="-325" dirty="0">
                <a:solidFill>
                  <a:srgbClr val="FFFFFF"/>
                </a:solidFill>
              </a:rPr>
              <a:t>İSTATİSTİKLER  </a:t>
            </a:r>
            <a:r>
              <a:rPr sz="3200" spc="-295" dirty="0">
                <a:solidFill>
                  <a:srgbClr val="FFFFFF"/>
                </a:solidFill>
              </a:rPr>
              <a:t>NE</a:t>
            </a:r>
            <a:r>
              <a:rPr sz="3200" spc="-465" dirty="0">
                <a:solidFill>
                  <a:srgbClr val="FFFFFF"/>
                </a:solidFill>
              </a:rPr>
              <a:t> </a:t>
            </a:r>
            <a:r>
              <a:rPr sz="3200" spc="-390" dirty="0">
                <a:solidFill>
                  <a:srgbClr val="FFFFFF"/>
                </a:solidFill>
              </a:rPr>
              <a:t>SÖYLER?</a:t>
            </a:r>
            <a:endParaRPr sz="3200"/>
          </a:p>
        </p:txBody>
      </p:sp>
      <p:sp>
        <p:nvSpPr>
          <p:cNvPr id="26" name="object 26"/>
          <p:cNvSpPr/>
          <p:nvPr/>
        </p:nvSpPr>
        <p:spPr>
          <a:xfrm>
            <a:off x="3049384" y="1501405"/>
            <a:ext cx="7289800" cy="4556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70" dirty="0"/>
              <a:pPr marL="38100">
                <a:lnSpc>
                  <a:spcPts val="1140"/>
                </a:lnSpc>
              </a:pPr>
              <a:t>16</a:t>
            </a:fld>
            <a:endParaRPr spc="-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2019300"/>
            <a:ext cx="3022600" cy="4102100"/>
          </a:xfrm>
          <a:custGeom>
            <a:avLst/>
            <a:gdLst/>
            <a:ahLst/>
            <a:cxnLst/>
            <a:rect l="l" t="t" r="r" b="b"/>
            <a:pathLst>
              <a:path w="3022600" h="4102100">
                <a:moveTo>
                  <a:pt x="0" y="4102100"/>
                </a:moveTo>
                <a:lnTo>
                  <a:pt x="3022600" y="4102100"/>
                </a:lnTo>
                <a:lnTo>
                  <a:pt x="3022600" y="0"/>
                </a:lnTo>
                <a:lnTo>
                  <a:pt x="0" y="0"/>
                </a:lnTo>
                <a:lnTo>
                  <a:pt x="0" y="410210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9" y="774700"/>
            <a:ext cx="10692130" cy="1244600"/>
          </a:xfrm>
          <a:custGeom>
            <a:avLst/>
            <a:gdLst/>
            <a:ahLst/>
            <a:cxnLst/>
            <a:rect l="l" t="t" r="r" b="b"/>
            <a:pathLst>
              <a:path w="10692130" h="1244600">
                <a:moveTo>
                  <a:pt x="0" y="0"/>
                </a:moveTo>
                <a:lnTo>
                  <a:pt x="0" y="1244600"/>
                </a:lnTo>
                <a:lnTo>
                  <a:pt x="10692015" y="1244599"/>
                </a:lnTo>
                <a:lnTo>
                  <a:pt x="106920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9" y="774700"/>
            <a:ext cx="10692130" cy="1257300"/>
          </a:xfrm>
          <a:custGeom>
            <a:avLst/>
            <a:gdLst/>
            <a:ahLst/>
            <a:cxnLst/>
            <a:rect l="l" t="t" r="r" b="b"/>
            <a:pathLst>
              <a:path w="10692130" h="12573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10692130" h="1257300">
                <a:moveTo>
                  <a:pt x="10692010" y="12699"/>
                </a:moveTo>
                <a:lnTo>
                  <a:pt x="10692010" y="0"/>
                </a:lnTo>
                <a:lnTo>
                  <a:pt x="12700" y="0"/>
                </a:lnTo>
                <a:lnTo>
                  <a:pt x="0" y="12700"/>
                </a:lnTo>
                <a:lnTo>
                  <a:pt x="10692010" y="12699"/>
                </a:lnTo>
                <a:close/>
              </a:path>
              <a:path w="10692130" h="1257300">
                <a:moveTo>
                  <a:pt x="12700" y="12446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1244600"/>
                </a:lnTo>
                <a:lnTo>
                  <a:pt x="12700" y="1244600"/>
                </a:lnTo>
                <a:close/>
              </a:path>
              <a:path w="10692130" h="1257300">
                <a:moveTo>
                  <a:pt x="10692010" y="1257299"/>
                </a:moveTo>
                <a:lnTo>
                  <a:pt x="10692010" y="1244599"/>
                </a:lnTo>
                <a:lnTo>
                  <a:pt x="0" y="1244600"/>
                </a:lnTo>
                <a:lnTo>
                  <a:pt x="0" y="1257300"/>
                </a:lnTo>
                <a:lnTo>
                  <a:pt x="10692010" y="1257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3784" y="914400"/>
            <a:ext cx="10354310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ts val="3290"/>
              </a:lnSpc>
              <a:spcBef>
                <a:spcPts val="100"/>
              </a:spcBef>
            </a:pPr>
            <a:r>
              <a:rPr sz="2900" spc="-145" dirty="0"/>
              <a:t>TÜİK </a:t>
            </a:r>
            <a:r>
              <a:rPr sz="2900" spc="-130" dirty="0"/>
              <a:t>Verilerine </a:t>
            </a:r>
            <a:r>
              <a:rPr sz="2900" spc="-170" dirty="0"/>
              <a:t>Göre</a:t>
            </a:r>
            <a:r>
              <a:rPr sz="2900" spc="-560" dirty="0"/>
              <a:t> </a:t>
            </a:r>
            <a:r>
              <a:rPr sz="2900" spc="-145" dirty="0"/>
              <a:t>Türkiye’de</a:t>
            </a:r>
            <a:endParaRPr sz="2900"/>
          </a:p>
          <a:p>
            <a:pPr algn="ctr">
              <a:lnSpc>
                <a:spcPts val="3290"/>
              </a:lnSpc>
            </a:pPr>
            <a:r>
              <a:rPr sz="2900" spc="-190" dirty="0"/>
              <a:t>Cinsel </a:t>
            </a:r>
            <a:r>
              <a:rPr sz="2900" spc="-210" dirty="0"/>
              <a:t>Suç </a:t>
            </a:r>
            <a:r>
              <a:rPr sz="2900" spc="-120" dirty="0"/>
              <a:t>Mağdurlarının </a:t>
            </a:r>
            <a:r>
              <a:rPr sz="2900" spc="-125" dirty="0"/>
              <a:t>Cinsiyete, </a:t>
            </a:r>
            <a:r>
              <a:rPr sz="2900" spc="-285" dirty="0"/>
              <a:t>Yaşa </a:t>
            </a:r>
            <a:r>
              <a:rPr sz="2900" spc="-145" dirty="0"/>
              <a:t>ve </a:t>
            </a:r>
            <a:r>
              <a:rPr sz="2900" spc="-155" dirty="0"/>
              <a:t>Son </a:t>
            </a:r>
            <a:r>
              <a:rPr sz="2900" spc="-130" dirty="0"/>
              <a:t>ÜçYıla </a:t>
            </a:r>
            <a:r>
              <a:rPr sz="2900" spc="-170" dirty="0"/>
              <a:t>Göre</a:t>
            </a:r>
            <a:r>
              <a:rPr sz="2900" spc="-560" dirty="0"/>
              <a:t> </a:t>
            </a:r>
            <a:r>
              <a:rPr sz="2900" spc="-114" dirty="0"/>
              <a:t>Değişimi</a:t>
            </a:r>
            <a:endParaRPr sz="2900"/>
          </a:p>
        </p:txBody>
      </p:sp>
      <p:sp>
        <p:nvSpPr>
          <p:cNvPr id="29" name="object 29"/>
          <p:cNvSpPr/>
          <p:nvPr/>
        </p:nvSpPr>
        <p:spPr>
          <a:xfrm>
            <a:off x="1389" y="2032000"/>
            <a:ext cx="2146300" cy="698500"/>
          </a:xfrm>
          <a:custGeom>
            <a:avLst/>
            <a:gdLst/>
            <a:ahLst/>
            <a:cxnLst/>
            <a:rect l="l" t="t" r="r" b="b"/>
            <a:pathLst>
              <a:path w="2146300" h="698500">
                <a:moveTo>
                  <a:pt x="0" y="0"/>
                </a:moveTo>
                <a:lnTo>
                  <a:pt x="0" y="698500"/>
                </a:lnTo>
                <a:lnTo>
                  <a:pt x="2146300" y="698500"/>
                </a:lnTo>
                <a:lnTo>
                  <a:pt x="214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7684" y="2032000"/>
            <a:ext cx="2959100" cy="698500"/>
          </a:xfrm>
          <a:custGeom>
            <a:avLst/>
            <a:gdLst/>
            <a:ahLst/>
            <a:cxnLst/>
            <a:rect l="l" t="t" r="r" b="b"/>
            <a:pathLst>
              <a:path w="2959100" h="698500">
                <a:moveTo>
                  <a:pt x="0" y="0"/>
                </a:moveTo>
                <a:lnTo>
                  <a:pt x="0" y="698500"/>
                </a:lnTo>
                <a:lnTo>
                  <a:pt x="2959100" y="698499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6784" y="2032000"/>
            <a:ext cx="5586730" cy="355600"/>
          </a:xfrm>
          <a:custGeom>
            <a:avLst/>
            <a:gdLst/>
            <a:ahLst/>
            <a:cxnLst/>
            <a:rect l="l" t="t" r="r" b="b"/>
            <a:pathLst>
              <a:path w="5586730" h="355600">
                <a:moveTo>
                  <a:pt x="0" y="0"/>
                </a:moveTo>
                <a:lnTo>
                  <a:pt x="0" y="355600"/>
                </a:lnTo>
                <a:lnTo>
                  <a:pt x="5586615" y="355600"/>
                </a:lnTo>
                <a:lnTo>
                  <a:pt x="5586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6784" y="2387600"/>
            <a:ext cx="2082800" cy="342900"/>
          </a:xfrm>
          <a:custGeom>
            <a:avLst/>
            <a:gdLst/>
            <a:ahLst/>
            <a:cxnLst/>
            <a:rect l="l" t="t" r="r" b="b"/>
            <a:pathLst>
              <a:path w="2082800" h="342900">
                <a:moveTo>
                  <a:pt x="0" y="0"/>
                </a:moveTo>
                <a:lnTo>
                  <a:pt x="0" y="342899"/>
                </a:lnTo>
                <a:lnTo>
                  <a:pt x="2082799" y="342899"/>
                </a:lnTo>
                <a:lnTo>
                  <a:pt x="2082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89584" y="2387600"/>
            <a:ext cx="1841500" cy="342900"/>
          </a:xfrm>
          <a:custGeom>
            <a:avLst/>
            <a:gdLst/>
            <a:ahLst/>
            <a:cxnLst/>
            <a:rect l="l" t="t" r="r" b="b"/>
            <a:pathLst>
              <a:path w="1841500" h="342900">
                <a:moveTo>
                  <a:pt x="0" y="0"/>
                </a:moveTo>
                <a:lnTo>
                  <a:pt x="0" y="342900"/>
                </a:lnTo>
                <a:lnTo>
                  <a:pt x="1841500" y="342900"/>
                </a:lnTo>
                <a:lnTo>
                  <a:pt x="1841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1084" y="2387600"/>
            <a:ext cx="1662430" cy="342900"/>
          </a:xfrm>
          <a:custGeom>
            <a:avLst/>
            <a:gdLst/>
            <a:ahLst/>
            <a:cxnLst/>
            <a:rect l="l" t="t" r="r" b="b"/>
            <a:pathLst>
              <a:path w="1662429" h="342900">
                <a:moveTo>
                  <a:pt x="0" y="0"/>
                </a:moveTo>
                <a:lnTo>
                  <a:pt x="0" y="342900"/>
                </a:lnTo>
                <a:lnTo>
                  <a:pt x="1662315" y="342900"/>
                </a:lnTo>
                <a:lnTo>
                  <a:pt x="166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9" y="2730500"/>
            <a:ext cx="2146300" cy="1930400"/>
          </a:xfrm>
          <a:custGeom>
            <a:avLst/>
            <a:gdLst/>
            <a:ahLst/>
            <a:cxnLst/>
            <a:rect l="l" t="t" r="r" b="b"/>
            <a:pathLst>
              <a:path w="2146300" h="1930400">
                <a:moveTo>
                  <a:pt x="0" y="0"/>
                </a:moveTo>
                <a:lnTo>
                  <a:pt x="0" y="1930400"/>
                </a:lnTo>
                <a:lnTo>
                  <a:pt x="2146300" y="1930400"/>
                </a:lnTo>
                <a:lnTo>
                  <a:pt x="214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47684" y="2730500"/>
            <a:ext cx="2959100" cy="431800"/>
          </a:xfrm>
          <a:custGeom>
            <a:avLst/>
            <a:gdLst/>
            <a:ahLst/>
            <a:cxnLst/>
            <a:rect l="l" t="t" r="r" b="b"/>
            <a:pathLst>
              <a:path w="2959100" h="431800">
                <a:moveTo>
                  <a:pt x="0" y="0"/>
                </a:moveTo>
                <a:lnTo>
                  <a:pt x="0" y="431800"/>
                </a:lnTo>
                <a:lnTo>
                  <a:pt x="2959100" y="431799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47684" y="3162300"/>
            <a:ext cx="2959100" cy="419100"/>
          </a:xfrm>
          <a:custGeom>
            <a:avLst/>
            <a:gdLst/>
            <a:ahLst/>
            <a:cxnLst/>
            <a:rect l="l" t="t" r="r" b="b"/>
            <a:pathLst>
              <a:path w="2959100" h="419100">
                <a:moveTo>
                  <a:pt x="0" y="0"/>
                </a:moveTo>
                <a:lnTo>
                  <a:pt x="0" y="419100"/>
                </a:lnTo>
                <a:lnTo>
                  <a:pt x="2959100" y="4191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06784" y="3162300"/>
            <a:ext cx="2082800" cy="419100"/>
          </a:xfrm>
          <a:custGeom>
            <a:avLst/>
            <a:gdLst/>
            <a:ahLst/>
            <a:cxnLst/>
            <a:rect l="l" t="t" r="r" b="b"/>
            <a:pathLst>
              <a:path w="2082800" h="419100">
                <a:moveTo>
                  <a:pt x="0" y="0"/>
                </a:moveTo>
                <a:lnTo>
                  <a:pt x="0" y="419100"/>
                </a:lnTo>
                <a:lnTo>
                  <a:pt x="2082799" y="419099"/>
                </a:lnTo>
                <a:lnTo>
                  <a:pt x="2082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89584" y="3162300"/>
            <a:ext cx="1841500" cy="419100"/>
          </a:xfrm>
          <a:custGeom>
            <a:avLst/>
            <a:gdLst/>
            <a:ahLst/>
            <a:cxnLst/>
            <a:rect l="l" t="t" r="r" b="b"/>
            <a:pathLst>
              <a:path w="1841500" h="419100">
                <a:moveTo>
                  <a:pt x="0" y="0"/>
                </a:moveTo>
                <a:lnTo>
                  <a:pt x="0" y="419100"/>
                </a:lnTo>
                <a:lnTo>
                  <a:pt x="1841500" y="419100"/>
                </a:lnTo>
                <a:lnTo>
                  <a:pt x="1841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1084" y="3162300"/>
            <a:ext cx="1662430" cy="419100"/>
          </a:xfrm>
          <a:custGeom>
            <a:avLst/>
            <a:gdLst/>
            <a:ahLst/>
            <a:cxnLst/>
            <a:rect l="l" t="t" r="r" b="b"/>
            <a:pathLst>
              <a:path w="1662429" h="419100">
                <a:moveTo>
                  <a:pt x="0" y="0"/>
                </a:moveTo>
                <a:lnTo>
                  <a:pt x="0" y="419100"/>
                </a:lnTo>
                <a:lnTo>
                  <a:pt x="1662315" y="419100"/>
                </a:lnTo>
                <a:lnTo>
                  <a:pt x="166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47684" y="3581400"/>
            <a:ext cx="2959100" cy="431800"/>
          </a:xfrm>
          <a:custGeom>
            <a:avLst/>
            <a:gdLst/>
            <a:ahLst/>
            <a:cxnLst/>
            <a:rect l="l" t="t" r="r" b="b"/>
            <a:pathLst>
              <a:path w="2959100" h="431800">
                <a:moveTo>
                  <a:pt x="0" y="0"/>
                </a:moveTo>
                <a:lnTo>
                  <a:pt x="0" y="431800"/>
                </a:lnTo>
                <a:lnTo>
                  <a:pt x="2959100" y="4318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7684" y="4013200"/>
            <a:ext cx="2959100" cy="647700"/>
          </a:xfrm>
          <a:custGeom>
            <a:avLst/>
            <a:gdLst/>
            <a:ahLst/>
            <a:cxnLst/>
            <a:rect l="l" t="t" r="r" b="b"/>
            <a:pathLst>
              <a:path w="2959100" h="647700">
                <a:moveTo>
                  <a:pt x="0" y="0"/>
                </a:moveTo>
                <a:lnTo>
                  <a:pt x="0" y="647700"/>
                </a:lnTo>
                <a:lnTo>
                  <a:pt x="2959100" y="6477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6784" y="4013200"/>
            <a:ext cx="2082800" cy="647700"/>
          </a:xfrm>
          <a:custGeom>
            <a:avLst/>
            <a:gdLst/>
            <a:ahLst/>
            <a:cxnLst/>
            <a:rect l="l" t="t" r="r" b="b"/>
            <a:pathLst>
              <a:path w="2082800" h="647700">
                <a:moveTo>
                  <a:pt x="0" y="0"/>
                </a:moveTo>
                <a:lnTo>
                  <a:pt x="0" y="647700"/>
                </a:lnTo>
                <a:lnTo>
                  <a:pt x="2082799" y="647700"/>
                </a:lnTo>
                <a:lnTo>
                  <a:pt x="2082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89584" y="4013200"/>
            <a:ext cx="1841500" cy="647700"/>
          </a:xfrm>
          <a:custGeom>
            <a:avLst/>
            <a:gdLst/>
            <a:ahLst/>
            <a:cxnLst/>
            <a:rect l="l" t="t" r="r" b="b"/>
            <a:pathLst>
              <a:path w="1841500" h="647700">
                <a:moveTo>
                  <a:pt x="0" y="0"/>
                </a:moveTo>
                <a:lnTo>
                  <a:pt x="0" y="647700"/>
                </a:lnTo>
                <a:lnTo>
                  <a:pt x="1841500" y="647700"/>
                </a:lnTo>
                <a:lnTo>
                  <a:pt x="1841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31084" y="4013200"/>
            <a:ext cx="1662430" cy="647700"/>
          </a:xfrm>
          <a:custGeom>
            <a:avLst/>
            <a:gdLst/>
            <a:ahLst/>
            <a:cxnLst/>
            <a:rect l="l" t="t" r="r" b="b"/>
            <a:pathLst>
              <a:path w="1662429" h="647700">
                <a:moveTo>
                  <a:pt x="0" y="0"/>
                </a:moveTo>
                <a:lnTo>
                  <a:pt x="0" y="647700"/>
                </a:lnTo>
                <a:lnTo>
                  <a:pt x="1662315" y="647700"/>
                </a:lnTo>
                <a:lnTo>
                  <a:pt x="166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9" y="4660900"/>
            <a:ext cx="2146300" cy="2133600"/>
          </a:xfrm>
          <a:custGeom>
            <a:avLst/>
            <a:gdLst/>
            <a:ahLst/>
            <a:cxnLst/>
            <a:rect l="l" t="t" r="r" b="b"/>
            <a:pathLst>
              <a:path w="2146300" h="2133600">
                <a:moveTo>
                  <a:pt x="0" y="0"/>
                </a:moveTo>
                <a:lnTo>
                  <a:pt x="0" y="2133600"/>
                </a:lnTo>
                <a:lnTo>
                  <a:pt x="2146300" y="2133600"/>
                </a:lnTo>
                <a:lnTo>
                  <a:pt x="214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47684" y="4660900"/>
            <a:ext cx="2959100" cy="508000"/>
          </a:xfrm>
          <a:custGeom>
            <a:avLst/>
            <a:gdLst/>
            <a:ahLst/>
            <a:cxnLst/>
            <a:rect l="l" t="t" r="r" b="b"/>
            <a:pathLst>
              <a:path w="2959100" h="508000">
                <a:moveTo>
                  <a:pt x="0" y="0"/>
                </a:moveTo>
                <a:lnTo>
                  <a:pt x="0" y="508000"/>
                </a:lnTo>
                <a:lnTo>
                  <a:pt x="2959100" y="5080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7684" y="5168900"/>
            <a:ext cx="2959100" cy="558800"/>
          </a:xfrm>
          <a:custGeom>
            <a:avLst/>
            <a:gdLst/>
            <a:ahLst/>
            <a:cxnLst/>
            <a:rect l="l" t="t" r="r" b="b"/>
            <a:pathLst>
              <a:path w="2959100" h="558800">
                <a:moveTo>
                  <a:pt x="0" y="0"/>
                </a:moveTo>
                <a:lnTo>
                  <a:pt x="0" y="558800"/>
                </a:lnTo>
                <a:lnTo>
                  <a:pt x="2959100" y="5588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6784" y="5168900"/>
            <a:ext cx="2082800" cy="558800"/>
          </a:xfrm>
          <a:custGeom>
            <a:avLst/>
            <a:gdLst/>
            <a:ahLst/>
            <a:cxnLst/>
            <a:rect l="l" t="t" r="r" b="b"/>
            <a:pathLst>
              <a:path w="2082800" h="558800">
                <a:moveTo>
                  <a:pt x="0" y="0"/>
                </a:moveTo>
                <a:lnTo>
                  <a:pt x="0" y="558800"/>
                </a:lnTo>
                <a:lnTo>
                  <a:pt x="2082799" y="558800"/>
                </a:lnTo>
                <a:lnTo>
                  <a:pt x="2082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89584" y="5168900"/>
            <a:ext cx="1841500" cy="558800"/>
          </a:xfrm>
          <a:custGeom>
            <a:avLst/>
            <a:gdLst/>
            <a:ahLst/>
            <a:cxnLst/>
            <a:rect l="l" t="t" r="r" b="b"/>
            <a:pathLst>
              <a:path w="1841500" h="558800">
                <a:moveTo>
                  <a:pt x="0" y="0"/>
                </a:moveTo>
                <a:lnTo>
                  <a:pt x="0" y="558800"/>
                </a:lnTo>
                <a:lnTo>
                  <a:pt x="1841500" y="558800"/>
                </a:lnTo>
                <a:lnTo>
                  <a:pt x="1841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31084" y="5168900"/>
            <a:ext cx="1662430" cy="558800"/>
          </a:xfrm>
          <a:custGeom>
            <a:avLst/>
            <a:gdLst/>
            <a:ahLst/>
            <a:cxnLst/>
            <a:rect l="l" t="t" r="r" b="b"/>
            <a:pathLst>
              <a:path w="1662429" h="558800">
                <a:moveTo>
                  <a:pt x="0" y="0"/>
                </a:moveTo>
                <a:lnTo>
                  <a:pt x="0" y="558800"/>
                </a:lnTo>
                <a:lnTo>
                  <a:pt x="1662315" y="558800"/>
                </a:lnTo>
                <a:lnTo>
                  <a:pt x="166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47684" y="5727700"/>
            <a:ext cx="2959100" cy="558800"/>
          </a:xfrm>
          <a:custGeom>
            <a:avLst/>
            <a:gdLst/>
            <a:ahLst/>
            <a:cxnLst/>
            <a:rect l="l" t="t" r="r" b="b"/>
            <a:pathLst>
              <a:path w="2959100" h="558800">
                <a:moveTo>
                  <a:pt x="0" y="0"/>
                </a:moveTo>
                <a:lnTo>
                  <a:pt x="0" y="558800"/>
                </a:lnTo>
                <a:lnTo>
                  <a:pt x="2959100" y="5588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47684" y="6286500"/>
            <a:ext cx="2959100" cy="508000"/>
          </a:xfrm>
          <a:custGeom>
            <a:avLst/>
            <a:gdLst/>
            <a:ahLst/>
            <a:cxnLst/>
            <a:rect l="l" t="t" r="r" b="b"/>
            <a:pathLst>
              <a:path w="2959100" h="508000">
                <a:moveTo>
                  <a:pt x="0" y="0"/>
                </a:moveTo>
                <a:lnTo>
                  <a:pt x="0" y="508000"/>
                </a:lnTo>
                <a:lnTo>
                  <a:pt x="2959100" y="508000"/>
                </a:lnTo>
                <a:lnTo>
                  <a:pt x="2959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06784" y="6286500"/>
            <a:ext cx="2082800" cy="508000"/>
          </a:xfrm>
          <a:custGeom>
            <a:avLst/>
            <a:gdLst/>
            <a:ahLst/>
            <a:cxnLst/>
            <a:rect l="l" t="t" r="r" b="b"/>
            <a:pathLst>
              <a:path w="2082800" h="508000">
                <a:moveTo>
                  <a:pt x="0" y="0"/>
                </a:moveTo>
                <a:lnTo>
                  <a:pt x="0" y="508000"/>
                </a:lnTo>
                <a:lnTo>
                  <a:pt x="2082799" y="508000"/>
                </a:lnTo>
                <a:lnTo>
                  <a:pt x="2082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9584" y="6286500"/>
            <a:ext cx="1841500" cy="508000"/>
          </a:xfrm>
          <a:custGeom>
            <a:avLst/>
            <a:gdLst/>
            <a:ahLst/>
            <a:cxnLst/>
            <a:rect l="l" t="t" r="r" b="b"/>
            <a:pathLst>
              <a:path w="1841500" h="508000">
                <a:moveTo>
                  <a:pt x="0" y="0"/>
                </a:moveTo>
                <a:lnTo>
                  <a:pt x="0" y="508000"/>
                </a:lnTo>
                <a:lnTo>
                  <a:pt x="1841500" y="508000"/>
                </a:lnTo>
                <a:lnTo>
                  <a:pt x="1841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31084" y="6286500"/>
            <a:ext cx="1662430" cy="508000"/>
          </a:xfrm>
          <a:custGeom>
            <a:avLst/>
            <a:gdLst/>
            <a:ahLst/>
            <a:cxnLst/>
            <a:rect l="l" t="t" r="r" b="b"/>
            <a:pathLst>
              <a:path w="1662429" h="508000">
                <a:moveTo>
                  <a:pt x="0" y="0"/>
                </a:moveTo>
                <a:lnTo>
                  <a:pt x="0" y="508000"/>
                </a:lnTo>
                <a:lnTo>
                  <a:pt x="1662315" y="508000"/>
                </a:lnTo>
                <a:lnTo>
                  <a:pt x="1662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6784" y="2387600"/>
            <a:ext cx="5586730" cy="0"/>
          </a:xfrm>
          <a:custGeom>
            <a:avLst/>
            <a:gdLst/>
            <a:ahLst/>
            <a:cxnLst/>
            <a:rect l="l" t="t" r="r" b="b"/>
            <a:pathLst>
              <a:path w="5586730">
                <a:moveTo>
                  <a:pt x="0" y="0"/>
                </a:moveTo>
                <a:lnTo>
                  <a:pt x="55866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89" y="273050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10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47684" y="31623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7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47684" y="35814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7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47684" y="40132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7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89" y="466090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10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7684" y="51689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7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7684" y="57277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7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47684" y="6286500"/>
            <a:ext cx="8545830" cy="0"/>
          </a:xfrm>
          <a:custGeom>
            <a:avLst/>
            <a:gdLst/>
            <a:ahLst/>
            <a:cxnLst/>
            <a:rect l="l" t="t" r="r" b="b"/>
            <a:pathLst>
              <a:path w="8545830">
                <a:moveTo>
                  <a:pt x="0" y="0"/>
                </a:moveTo>
                <a:lnTo>
                  <a:pt x="8545715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79" y="2032000"/>
            <a:ext cx="0" cy="4762500"/>
          </a:xfrm>
          <a:custGeom>
            <a:avLst/>
            <a:gdLst/>
            <a:ahLst/>
            <a:cxnLst/>
            <a:rect l="l" t="t" r="r" b="b"/>
            <a:pathLst>
              <a:path h="4762500">
                <a:moveTo>
                  <a:pt x="0" y="0"/>
                </a:moveTo>
                <a:lnTo>
                  <a:pt x="0" y="4762500"/>
                </a:lnTo>
              </a:path>
            </a:pathLst>
          </a:custGeom>
          <a:ln w="6958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89" y="203200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10" y="0"/>
                </a:lnTo>
              </a:path>
            </a:pathLst>
          </a:custGeom>
          <a:ln w="11139">
            <a:solidFill>
              <a:srgbClr val="3FB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96689" y="2184400"/>
            <a:ext cx="1143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spc="-20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spc="-20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046584" y="6510428"/>
            <a:ext cx="173990" cy="2921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35"/>
              </a:spcBef>
            </a:pPr>
            <a:r>
              <a:rPr sz="2100" spc="-5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938884" y="6510428"/>
            <a:ext cx="326390" cy="2921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35"/>
              </a:spcBef>
            </a:pPr>
            <a:r>
              <a:rPr sz="2100" spc="25" dirty="0">
                <a:latin typeface="Arial"/>
                <a:cs typeface="Arial"/>
              </a:rPr>
              <a:t>1</a:t>
            </a:r>
            <a:r>
              <a:rPr sz="2100" spc="-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678784" y="6510428"/>
            <a:ext cx="326390" cy="2921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35"/>
              </a:spcBef>
            </a:pPr>
            <a:r>
              <a:rPr sz="2100" spc="25" dirty="0">
                <a:latin typeface="Arial"/>
                <a:cs typeface="Arial"/>
              </a:rPr>
              <a:t>3</a:t>
            </a:r>
            <a:r>
              <a:rPr sz="2100" spc="-5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236584" y="6547381"/>
            <a:ext cx="2743200" cy="2959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70" dirty="0">
                <a:latin typeface="Arial"/>
                <a:cs typeface="Arial"/>
              </a:rPr>
              <a:t>YAŞ </a:t>
            </a:r>
            <a:r>
              <a:rPr sz="1800" spc="-5" dirty="0">
                <a:latin typeface="Arial"/>
                <a:cs typeface="Arial"/>
              </a:rPr>
              <a:t>GRUBU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BİLİNMEYEN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41489" y="2209800"/>
            <a:ext cx="5340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Ş</a:t>
            </a:r>
            <a:endParaRPr sz="2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72189" y="2044700"/>
            <a:ext cx="417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b="1" spc="-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17984" y="24003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5" dirty="0">
                <a:latin typeface="Arial"/>
                <a:cs typeface="Arial"/>
              </a:rPr>
              <a:t>201</a:t>
            </a:r>
            <a:r>
              <a:rPr sz="2100" b="1" spc="-5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86485" y="24003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5" dirty="0">
                <a:latin typeface="Arial"/>
                <a:cs typeface="Arial"/>
              </a:rPr>
              <a:t>201</a:t>
            </a:r>
            <a:r>
              <a:rPr sz="2100" b="1" spc="-5" dirty="0"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526383" y="24003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5" dirty="0">
                <a:latin typeface="Arial"/>
                <a:cs typeface="Arial"/>
              </a:rPr>
              <a:t>201</a:t>
            </a:r>
            <a:r>
              <a:rPr sz="2100" b="1" spc="-5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17384" y="2921000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04684" y="3238500"/>
            <a:ext cx="16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04684" y="3512820"/>
            <a:ext cx="16446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2700">
              <a:lnSpc>
                <a:spcPct val="1157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K  </a:t>
            </a:r>
            <a:r>
              <a:rPr sz="1800" spc="-21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04684" y="4191000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85884" y="2870200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11 </a:t>
            </a:r>
            <a:r>
              <a:rPr sz="1800" spc="-70" dirty="0">
                <a:latin typeface="Arial"/>
                <a:cs typeface="Arial"/>
              </a:rPr>
              <a:t>YAŞ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ALTI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94184" y="28194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74</a:t>
            </a:r>
            <a:r>
              <a:rPr sz="2100" spc="-5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62685" y="28194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76</a:t>
            </a:r>
            <a:r>
              <a:rPr sz="2100" spc="-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539085" y="2819400"/>
            <a:ext cx="605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5" dirty="0">
                <a:latin typeface="Arial"/>
                <a:cs typeface="Arial"/>
              </a:rPr>
              <a:t>1</a:t>
            </a:r>
            <a:r>
              <a:rPr sz="2100" spc="25" dirty="0">
                <a:latin typeface="Arial"/>
                <a:cs typeface="Arial"/>
              </a:rPr>
              <a:t>12</a:t>
            </a:r>
            <a:r>
              <a:rPr sz="2100" spc="-5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19184" y="3289300"/>
            <a:ext cx="179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12-14 </a:t>
            </a:r>
            <a:r>
              <a:rPr sz="1800" spc="-70" dirty="0">
                <a:latin typeface="Arial"/>
                <a:cs typeface="Arial"/>
              </a:rPr>
              <a:t>YAŞ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ARASI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94184" y="32385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33</a:t>
            </a:r>
            <a:r>
              <a:rPr sz="2100" spc="-5" dirty="0"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862685" y="32385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37</a:t>
            </a:r>
            <a:r>
              <a:rPr sz="2100" spc="-5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602584" y="32385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56</a:t>
            </a:r>
            <a:r>
              <a:rPr sz="2100" spc="-5" dirty="0"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19184" y="3708400"/>
            <a:ext cx="179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15-17 </a:t>
            </a:r>
            <a:r>
              <a:rPr sz="1800" spc="-70" dirty="0">
                <a:latin typeface="Arial"/>
                <a:cs typeface="Arial"/>
              </a:rPr>
              <a:t>YAŞ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ARASI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94184" y="36703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29</a:t>
            </a:r>
            <a:r>
              <a:rPr sz="2100" spc="-5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862685" y="36703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34</a:t>
            </a:r>
            <a:r>
              <a:rPr sz="2100" spc="-5" dirty="0">
                <a:latin typeface="Arial"/>
                <a:cs typeface="Arial"/>
              </a:rPr>
              <a:t>6</a:t>
            </a:r>
            <a:endParaRPr sz="2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602584" y="3670300"/>
            <a:ext cx="478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51</a:t>
            </a:r>
            <a:r>
              <a:rPr sz="2100" spc="-5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36584" y="4368800"/>
            <a:ext cx="274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YAŞ </a:t>
            </a:r>
            <a:r>
              <a:rPr sz="1800" spc="-5" dirty="0">
                <a:latin typeface="Arial"/>
                <a:cs typeface="Arial"/>
              </a:rPr>
              <a:t>GRUBU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BİLİNMEYEN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46584" y="4330700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15083" y="4330700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754983" y="4330700"/>
            <a:ext cx="173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04684" y="4643120"/>
            <a:ext cx="17081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K  </a:t>
            </a:r>
            <a:r>
              <a:rPr sz="1800" spc="-6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04684" y="5321300"/>
            <a:ext cx="17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04684" y="5595620"/>
            <a:ext cx="18478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157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I  </a:t>
            </a:r>
            <a:r>
              <a:rPr sz="1800" spc="-5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85884" y="4876800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11 </a:t>
            </a:r>
            <a:r>
              <a:rPr sz="1800" spc="-70" dirty="0">
                <a:latin typeface="Arial"/>
                <a:cs typeface="Arial"/>
              </a:rPr>
              <a:t>YAŞ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ALTI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817984" y="48387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130</a:t>
            </a:r>
            <a:r>
              <a:rPr sz="2100" spc="-5" dirty="0"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86485" y="48387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147</a:t>
            </a:r>
            <a:r>
              <a:rPr sz="2100" spc="-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526383" y="48387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248</a:t>
            </a:r>
            <a:r>
              <a:rPr sz="2100" spc="-5" dirty="0">
                <a:latin typeface="Arial"/>
                <a:cs typeface="Arial"/>
              </a:rPr>
              <a:t>7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719184" y="5435600"/>
            <a:ext cx="179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12-14 </a:t>
            </a:r>
            <a:r>
              <a:rPr sz="1800" spc="-70" dirty="0">
                <a:latin typeface="Arial"/>
                <a:cs typeface="Arial"/>
              </a:rPr>
              <a:t>YAŞ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ARASI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817984" y="53975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231</a:t>
            </a:r>
            <a:r>
              <a:rPr sz="2100" spc="-5" dirty="0">
                <a:latin typeface="Arial"/>
                <a:cs typeface="Arial"/>
              </a:rPr>
              <a:t>9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86485" y="53975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253</a:t>
            </a:r>
            <a:r>
              <a:rPr sz="2100" spc="-5" dirty="0"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526383" y="53975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368</a:t>
            </a:r>
            <a:r>
              <a:rPr sz="2100" spc="-5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719184" y="5994400"/>
            <a:ext cx="179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15-17 </a:t>
            </a:r>
            <a:r>
              <a:rPr sz="1800" spc="-70" dirty="0">
                <a:latin typeface="Arial"/>
                <a:cs typeface="Arial"/>
              </a:rPr>
              <a:t>YAŞ</a:t>
            </a:r>
            <a:r>
              <a:rPr sz="1800" spc="-3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ARASI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817984" y="59436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609</a:t>
            </a:r>
            <a:r>
              <a:rPr sz="2100" spc="-5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786485" y="59436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719</a:t>
            </a:r>
            <a:r>
              <a:rPr sz="2100" spc="-5" dirty="0">
                <a:latin typeface="Arial"/>
                <a:cs typeface="Arial"/>
              </a:rPr>
              <a:t>8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526383" y="5943600"/>
            <a:ext cx="631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latin typeface="Arial"/>
                <a:cs typeface="Arial"/>
              </a:rPr>
              <a:t>846</a:t>
            </a:r>
            <a:r>
              <a:rPr sz="2100" spc="-5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453484" y="6400800"/>
            <a:ext cx="157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solidFill>
                  <a:srgbClr val="3FBAD2"/>
                </a:solidFill>
                <a:latin typeface="Arial"/>
                <a:cs typeface="Arial"/>
              </a:rPr>
              <a:t>1</a:t>
            </a:r>
            <a:r>
              <a:rPr sz="1100" spc="-75" dirty="0">
                <a:solidFill>
                  <a:srgbClr val="3FBAD2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1447800"/>
            <a:ext cx="3022600" cy="4673600"/>
          </a:xfrm>
          <a:custGeom>
            <a:avLst/>
            <a:gdLst/>
            <a:ahLst/>
            <a:cxnLst/>
            <a:rect l="l" t="t" r="r" b="b"/>
            <a:pathLst>
              <a:path w="3022600" h="4673600">
                <a:moveTo>
                  <a:pt x="0" y="0"/>
                </a:moveTo>
                <a:lnTo>
                  <a:pt x="0" y="4673600"/>
                </a:lnTo>
                <a:lnTo>
                  <a:pt x="3022600" y="4673600"/>
                </a:lnTo>
                <a:lnTo>
                  <a:pt x="302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889" y="2959100"/>
            <a:ext cx="2637155" cy="15544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405"/>
              </a:spcBef>
            </a:pPr>
            <a:r>
              <a:rPr sz="2700" spc="-235" dirty="0">
                <a:solidFill>
                  <a:srgbClr val="FFFFFF"/>
                </a:solidFill>
                <a:latin typeface="Arial"/>
                <a:cs typeface="Arial"/>
              </a:rPr>
              <a:t>CİNSEL </a:t>
            </a:r>
            <a:r>
              <a:rPr sz="2700" spc="-210" dirty="0">
                <a:solidFill>
                  <a:srgbClr val="FFFFFF"/>
                </a:solidFill>
                <a:latin typeface="Arial"/>
                <a:cs typeface="Arial"/>
              </a:rPr>
              <a:t>İSTİSMAR  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40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7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7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700" spc="-240" dirty="0">
                <a:solidFill>
                  <a:srgbClr val="FFFFFF"/>
                </a:solidFill>
                <a:latin typeface="Arial"/>
                <a:cs typeface="Arial"/>
              </a:rPr>
              <a:t>CİNSİYETE </a:t>
            </a:r>
            <a:r>
              <a:rPr sz="2700" spc="-310" dirty="0">
                <a:solidFill>
                  <a:srgbClr val="FFFFFF"/>
                </a:solidFill>
                <a:latin typeface="Arial"/>
                <a:cs typeface="Arial"/>
              </a:rPr>
              <a:t>GÖRE  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DAĞILIMI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33984" y="1485900"/>
            <a:ext cx="33274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9384" y="3835400"/>
            <a:ext cx="3302000" cy="217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214484" y="1663700"/>
            <a:ext cx="3362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C00000"/>
                </a:solidFill>
              </a:rPr>
              <a:t>Cinsel </a:t>
            </a:r>
            <a:r>
              <a:rPr spc="-5" dirty="0">
                <a:solidFill>
                  <a:srgbClr val="C00000"/>
                </a:solidFill>
              </a:rPr>
              <a:t>istismar</a:t>
            </a:r>
            <a:r>
              <a:rPr spc="-27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mağdurlarının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428084" y="6436611"/>
            <a:ext cx="192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70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18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4484" y="1983739"/>
            <a:ext cx="2174240" cy="8636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100" b="1" spc="-15" dirty="0">
                <a:solidFill>
                  <a:srgbClr val="C00000"/>
                </a:solidFill>
                <a:latin typeface="Arial"/>
                <a:cs typeface="Arial"/>
              </a:rPr>
              <a:t>%87,56 </a:t>
            </a:r>
            <a:r>
              <a:rPr sz="2100" spc="-110" dirty="0">
                <a:solidFill>
                  <a:srgbClr val="C00000"/>
                </a:solidFill>
                <a:latin typeface="Arial"/>
                <a:cs typeface="Arial"/>
              </a:rPr>
              <a:t>sı</a:t>
            </a:r>
            <a:r>
              <a:rPr sz="21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C00000"/>
                </a:solidFill>
                <a:latin typeface="Arial"/>
                <a:cs typeface="Arial"/>
              </a:rPr>
              <a:t>kadın,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100" b="1" spc="-15" dirty="0">
                <a:solidFill>
                  <a:srgbClr val="C00000"/>
                </a:solidFill>
                <a:latin typeface="Arial"/>
                <a:cs typeface="Arial"/>
              </a:rPr>
              <a:t>%12,44 </a:t>
            </a:r>
            <a:r>
              <a:rPr sz="2100" spc="-25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21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00" spc="10" dirty="0">
                <a:solidFill>
                  <a:srgbClr val="C00000"/>
                </a:solidFill>
                <a:latin typeface="Arial"/>
                <a:cs typeface="Arial"/>
              </a:rPr>
              <a:t>erkektir.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14484" y="3558540"/>
            <a:ext cx="3341370" cy="242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33525">
              <a:lnSpc>
                <a:spcPct val="131000"/>
              </a:lnSpc>
              <a:spcBef>
                <a:spcPts val="95"/>
              </a:spcBef>
            </a:pPr>
            <a:r>
              <a:rPr sz="2100" spc="-35" dirty="0">
                <a:latin typeface="Arial"/>
                <a:cs typeface="Arial"/>
              </a:rPr>
              <a:t>Görüldüğü</a:t>
            </a:r>
            <a:r>
              <a:rPr sz="2100" spc="-190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gibi;  </a:t>
            </a:r>
            <a:r>
              <a:rPr sz="2100" spc="-30" dirty="0">
                <a:latin typeface="Arial"/>
                <a:cs typeface="Arial"/>
              </a:rPr>
              <a:t>kızların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oranı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100" spc="-25" dirty="0">
                <a:latin typeface="Arial"/>
                <a:cs typeface="Arial"/>
              </a:rPr>
              <a:t>daha</a:t>
            </a:r>
            <a:r>
              <a:rPr sz="2100" spc="-28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fazla</a:t>
            </a:r>
            <a:r>
              <a:rPr sz="2100" spc="-1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olmakla</a:t>
            </a:r>
            <a:r>
              <a:rPr sz="2100" spc="-180" dirty="0">
                <a:latin typeface="Arial"/>
                <a:cs typeface="Arial"/>
              </a:rPr>
              <a:t> </a:t>
            </a:r>
            <a:r>
              <a:rPr sz="2100" spc="35" dirty="0">
                <a:latin typeface="Arial"/>
                <a:cs typeface="Arial"/>
              </a:rPr>
              <a:t>birlikte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100" spc="-5" dirty="0">
                <a:latin typeface="Arial"/>
                <a:cs typeface="Arial"/>
              </a:rPr>
              <a:t>her</a:t>
            </a:r>
            <a:r>
              <a:rPr sz="2100" spc="-225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iki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cinsiyete</a:t>
            </a:r>
            <a:r>
              <a:rPr sz="2100" spc="-16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yönelik</a:t>
            </a:r>
            <a:r>
              <a:rPr sz="2100" spc="-27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1040"/>
              </a:spcBef>
            </a:pPr>
            <a:r>
              <a:rPr sz="2100" spc="-45" dirty="0">
                <a:latin typeface="Arial"/>
                <a:cs typeface="Arial"/>
              </a:rPr>
              <a:t>cinsel </a:t>
            </a:r>
            <a:r>
              <a:rPr sz="2100" spc="-5" dirty="0">
                <a:latin typeface="Arial"/>
                <a:cs typeface="Arial"/>
              </a:rPr>
              <a:t>istismar </a:t>
            </a:r>
            <a:r>
              <a:rPr sz="2100" spc="-30" dirty="0">
                <a:latin typeface="Arial"/>
                <a:cs typeface="Arial"/>
              </a:rPr>
              <a:t>vakaları</a:t>
            </a:r>
            <a:r>
              <a:rPr sz="2100" spc="-409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tespit  </a:t>
            </a:r>
            <a:r>
              <a:rPr sz="2100" spc="5" dirty="0">
                <a:latin typeface="Arial"/>
                <a:cs typeface="Arial"/>
              </a:rPr>
              <a:t>edilmektedir(TÜİK,</a:t>
            </a:r>
            <a:r>
              <a:rPr sz="2100" b="1" spc="5" dirty="0">
                <a:latin typeface="Arial"/>
                <a:cs typeface="Arial"/>
              </a:rPr>
              <a:t>2017).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233784" y="1409700"/>
            <a:ext cx="22091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0364" algn="l"/>
              </a:tabLst>
            </a:pPr>
            <a:r>
              <a:rPr sz="2500" b="1" spc="-430" dirty="0">
                <a:latin typeface="Arial"/>
                <a:cs typeface="Arial"/>
              </a:rPr>
              <a:t>%</a:t>
            </a:r>
            <a:r>
              <a:rPr sz="2500" b="1" spc="5" dirty="0">
                <a:latin typeface="Arial"/>
                <a:cs typeface="Arial"/>
              </a:rPr>
              <a:t>30’</a:t>
            </a:r>
            <a:r>
              <a:rPr sz="2500" b="1" spc="-30" dirty="0">
                <a:latin typeface="Arial"/>
                <a:cs typeface="Arial"/>
              </a:rPr>
              <a:t>unu</a:t>
            </a:r>
            <a:r>
              <a:rPr sz="2500" b="1" dirty="0">
                <a:latin typeface="Arial"/>
                <a:cs typeface="Arial"/>
              </a:rPr>
              <a:t>n	</a:t>
            </a:r>
            <a:r>
              <a:rPr sz="2500" b="1" spc="5" dirty="0">
                <a:latin typeface="Arial"/>
                <a:cs typeface="Arial"/>
              </a:rPr>
              <a:t>2</a:t>
            </a:r>
            <a:r>
              <a:rPr sz="2500" b="1" spc="-35" dirty="0">
                <a:latin typeface="Arial"/>
                <a:cs typeface="Arial"/>
              </a:rPr>
              <a:t>-</a:t>
            </a:r>
            <a:r>
              <a:rPr sz="2500" b="1" spc="5" dirty="0">
                <a:latin typeface="Arial"/>
                <a:cs typeface="Arial"/>
              </a:rPr>
              <a:t>5</a:t>
            </a:r>
            <a:r>
              <a:rPr sz="2500" b="1" dirty="0">
                <a:latin typeface="Arial"/>
                <a:cs typeface="Arial"/>
              </a:rPr>
              <a:t>,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28084" y="6436611"/>
            <a:ext cx="192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70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19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6784" y="1790700"/>
            <a:ext cx="5009515" cy="14224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800"/>
              </a:spcBef>
              <a:tabLst>
                <a:tab pos="1599565" algn="l"/>
              </a:tabLst>
            </a:pPr>
            <a:r>
              <a:rPr sz="2500" b="1" spc="-55" dirty="0">
                <a:latin typeface="Arial"/>
                <a:cs typeface="Arial"/>
              </a:rPr>
              <a:t>%40’ının	</a:t>
            </a:r>
            <a:r>
              <a:rPr sz="2500" b="1" spc="-5" dirty="0">
                <a:latin typeface="Arial"/>
                <a:cs typeface="Arial"/>
              </a:rPr>
              <a:t>6-10,</a:t>
            </a:r>
            <a:endParaRPr sz="250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700"/>
              </a:spcBef>
              <a:tabLst>
                <a:tab pos="1599565" algn="l"/>
              </a:tabLst>
            </a:pPr>
            <a:r>
              <a:rPr sz="2500" b="1" spc="-65" dirty="0">
                <a:latin typeface="Arial"/>
                <a:cs typeface="Arial"/>
              </a:rPr>
              <a:t>%30’unun	</a:t>
            </a:r>
            <a:r>
              <a:rPr sz="2500" b="1" spc="-50" dirty="0">
                <a:latin typeface="Arial"/>
                <a:cs typeface="Arial"/>
              </a:rPr>
              <a:t>11 </a:t>
            </a:r>
            <a:r>
              <a:rPr sz="2500" b="1" spc="-5" dirty="0">
                <a:latin typeface="Arial"/>
                <a:cs typeface="Arial"/>
              </a:rPr>
              <a:t>–</a:t>
            </a:r>
            <a:r>
              <a:rPr sz="2500" b="1" spc="-13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17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500" spc="-80" dirty="0">
                <a:latin typeface="Arial"/>
                <a:cs typeface="Arial"/>
              </a:rPr>
              <a:t>yaş </a:t>
            </a:r>
            <a:r>
              <a:rPr sz="2500" spc="-15" dirty="0">
                <a:latin typeface="Arial"/>
                <a:cs typeface="Arial"/>
              </a:rPr>
              <a:t>grubunda </a:t>
            </a:r>
            <a:r>
              <a:rPr sz="2500" spc="5" dirty="0">
                <a:latin typeface="Arial"/>
                <a:cs typeface="Arial"/>
              </a:rPr>
              <a:t>olduğu</a:t>
            </a:r>
            <a:r>
              <a:rPr sz="2500" spc="-53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görülmektedir.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1984" y="4127500"/>
            <a:ext cx="3064510" cy="17653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65100" indent="-38100">
              <a:lnSpc>
                <a:spcPct val="100000"/>
              </a:lnSpc>
              <a:spcBef>
                <a:spcPts val="800"/>
              </a:spcBef>
            </a:pPr>
            <a:r>
              <a:rPr sz="2500" spc="-110" dirty="0">
                <a:latin typeface="Arial"/>
                <a:cs typeface="Arial"/>
              </a:rPr>
              <a:t>OLGULARIN</a:t>
            </a:r>
            <a:r>
              <a:rPr sz="2500" spc="-425" dirty="0">
                <a:latin typeface="Arial"/>
                <a:cs typeface="Arial"/>
              </a:rPr>
              <a:t> </a:t>
            </a:r>
            <a:r>
              <a:rPr sz="2500" b="1" spc="-60" dirty="0">
                <a:latin typeface="Arial"/>
                <a:cs typeface="Arial"/>
              </a:rPr>
              <a:t>%70'</a:t>
            </a:r>
            <a:r>
              <a:rPr sz="2500" spc="-60" dirty="0">
                <a:latin typeface="Arial"/>
                <a:cs typeface="Arial"/>
              </a:rPr>
              <a:t>İ</a:t>
            </a:r>
            <a:r>
              <a:rPr sz="2500" b="1" spc="-60" dirty="0">
                <a:latin typeface="Arial"/>
                <a:cs typeface="Arial"/>
              </a:rPr>
              <a:t>N</a:t>
            </a:r>
            <a:r>
              <a:rPr sz="2500" spc="-60" dirty="0">
                <a:latin typeface="Arial"/>
                <a:cs typeface="Arial"/>
              </a:rPr>
              <a:t>İ</a:t>
            </a:r>
            <a:endParaRPr sz="2500">
              <a:latin typeface="Arial"/>
              <a:cs typeface="Arial"/>
            </a:endParaRPr>
          </a:p>
          <a:p>
            <a:pPr marL="12700" marR="5080" indent="152400">
              <a:lnSpc>
                <a:spcPts val="2600"/>
              </a:lnSpc>
              <a:spcBef>
                <a:spcPts val="1120"/>
              </a:spcBef>
            </a:pPr>
            <a:r>
              <a:rPr sz="2500" spc="-105" dirty="0">
                <a:latin typeface="Arial"/>
                <a:cs typeface="Arial"/>
              </a:rPr>
              <a:t>KÜÇÜKYAŞ </a:t>
            </a:r>
            <a:r>
              <a:rPr sz="2500" spc="-140" dirty="0">
                <a:latin typeface="Arial"/>
                <a:cs typeface="Arial"/>
              </a:rPr>
              <a:t>GRUBU  </a:t>
            </a:r>
            <a:r>
              <a:rPr sz="2500" spc="-150" dirty="0">
                <a:latin typeface="Arial"/>
                <a:cs typeface="Arial"/>
              </a:rPr>
              <a:t>O</a:t>
            </a:r>
            <a:r>
              <a:rPr sz="2500" spc="-95" dirty="0">
                <a:latin typeface="Arial"/>
                <a:cs typeface="Arial"/>
              </a:rPr>
              <a:t>L</a:t>
            </a:r>
            <a:r>
              <a:rPr sz="2500" spc="-10" dirty="0">
                <a:latin typeface="Arial"/>
                <a:cs typeface="Arial"/>
              </a:rPr>
              <a:t>U</a:t>
            </a:r>
            <a:r>
              <a:rPr sz="2500" spc="-270" dirty="0">
                <a:latin typeface="Arial"/>
                <a:cs typeface="Arial"/>
              </a:rPr>
              <a:t>Ş</a:t>
            </a:r>
            <a:r>
              <a:rPr sz="2500" spc="-135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U</a:t>
            </a:r>
            <a:r>
              <a:rPr sz="2500" spc="-210" dirty="0">
                <a:latin typeface="Arial"/>
                <a:cs typeface="Arial"/>
              </a:rPr>
              <a:t>R</a:t>
            </a:r>
            <a:r>
              <a:rPr sz="2500" spc="10" dirty="0">
                <a:latin typeface="Arial"/>
                <a:cs typeface="Arial"/>
              </a:rPr>
              <a:t>M</a:t>
            </a:r>
            <a:r>
              <a:rPr sz="2500" spc="-70" dirty="0">
                <a:latin typeface="Arial"/>
                <a:cs typeface="Arial"/>
              </a:rPr>
              <a:t>AK</a:t>
            </a:r>
            <a:r>
              <a:rPr sz="2500" spc="-235" dirty="0">
                <a:latin typeface="Arial"/>
                <a:cs typeface="Arial"/>
              </a:rPr>
              <a:t>T</a:t>
            </a:r>
            <a:r>
              <a:rPr sz="2500" spc="-70" dirty="0">
                <a:latin typeface="Arial"/>
                <a:cs typeface="Arial"/>
              </a:rPr>
              <a:t>A</a:t>
            </a:r>
            <a:r>
              <a:rPr sz="2500" spc="-210" dirty="0">
                <a:latin typeface="Arial"/>
                <a:cs typeface="Arial"/>
              </a:rPr>
              <a:t>D</a:t>
            </a:r>
            <a:r>
              <a:rPr sz="2500" spc="5" dirty="0">
                <a:latin typeface="Arial"/>
                <a:cs typeface="Arial"/>
              </a:rPr>
              <a:t>I</a:t>
            </a:r>
            <a:r>
              <a:rPr sz="2500" spc="-210" dirty="0">
                <a:latin typeface="Arial"/>
                <a:cs typeface="Arial"/>
              </a:rPr>
              <a:t>R</a:t>
            </a:r>
            <a:r>
              <a:rPr sz="2500" spc="35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680"/>
              </a:spcBef>
            </a:pPr>
            <a:r>
              <a:rPr sz="2500" spc="-180" dirty="0">
                <a:latin typeface="Arial"/>
                <a:cs typeface="Arial"/>
              </a:rPr>
              <a:t>(Can </a:t>
            </a:r>
            <a:r>
              <a:rPr sz="2500" spc="-100" dirty="0">
                <a:latin typeface="Arial"/>
                <a:cs typeface="Arial"/>
              </a:rPr>
              <a:t>ve</a:t>
            </a:r>
            <a:r>
              <a:rPr sz="2500" spc="-49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ark.,2010)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89" y="2997200"/>
            <a:ext cx="2875280" cy="1734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0795" algn="ctr">
              <a:lnSpc>
                <a:spcPct val="100200"/>
              </a:lnSpc>
              <a:spcBef>
                <a:spcPts val="90"/>
              </a:spcBef>
            </a:pP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CİNSEL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İSTİSMAR 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8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2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YAŞA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GÖRE 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DAĞILIMI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089" y="3251200"/>
            <a:ext cx="1478280" cy="944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88900">
              <a:lnSpc>
                <a:spcPts val="3400"/>
              </a:lnSpc>
              <a:spcBef>
                <a:spcPts val="580"/>
              </a:spcBef>
            </a:pPr>
            <a:r>
              <a:rPr sz="3200" spc="-315" dirty="0">
                <a:solidFill>
                  <a:srgbClr val="FFFFFF"/>
                </a:solidFill>
                <a:latin typeface="Arial"/>
                <a:cs typeface="Arial"/>
              </a:rPr>
              <a:t>ÇOCUK  </a:t>
            </a: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4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34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19284" y="1574800"/>
            <a:ext cx="6362699" cy="17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4045" indent="-165100">
              <a:lnSpc>
                <a:spcPts val="2800"/>
              </a:lnSpc>
              <a:spcBef>
                <a:spcPts val="100"/>
              </a:spcBef>
              <a:buClr>
                <a:srgbClr val="3FBAD2"/>
              </a:buClr>
              <a:buChar char="•"/>
              <a:tabLst>
                <a:tab pos="4424045" algn="l"/>
              </a:tabLst>
            </a:pPr>
            <a:r>
              <a:rPr spc="-125" dirty="0"/>
              <a:t>YASALARA</a:t>
            </a:r>
            <a:r>
              <a:rPr spc="-445" dirty="0"/>
              <a:t> </a:t>
            </a:r>
            <a:r>
              <a:rPr spc="-155" dirty="0"/>
              <a:t>GÖRE;</a:t>
            </a:r>
          </a:p>
          <a:p>
            <a:pPr marL="2976245" marR="5080" indent="-304800">
              <a:lnSpc>
                <a:spcPts val="2700"/>
              </a:lnSpc>
              <a:spcBef>
                <a:spcPts val="140"/>
              </a:spcBef>
            </a:pPr>
            <a:r>
              <a:rPr spc="-75" dirty="0"/>
              <a:t>Daha</a:t>
            </a:r>
            <a:r>
              <a:rPr spc="-295" dirty="0"/>
              <a:t> </a:t>
            </a:r>
            <a:r>
              <a:rPr spc="-60" dirty="0"/>
              <a:t>genç</a:t>
            </a:r>
            <a:r>
              <a:rPr spc="-409" dirty="0"/>
              <a:t> </a:t>
            </a:r>
            <a:r>
              <a:rPr spc="30" dirty="0"/>
              <a:t>bir</a:t>
            </a:r>
            <a:r>
              <a:rPr spc="-185" dirty="0"/>
              <a:t> </a:t>
            </a:r>
            <a:r>
              <a:rPr spc="-20" dirty="0"/>
              <a:t>yaşta</a:t>
            </a:r>
            <a:r>
              <a:rPr spc="-390" dirty="0"/>
              <a:t> </a:t>
            </a:r>
            <a:r>
              <a:rPr spc="15" dirty="0"/>
              <a:t>yetişkin</a:t>
            </a:r>
            <a:r>
              <a:rPr spc="-395" dirty="0"/>
              <a:t> </a:t>
            </a:r>
            <a:r>
              <a:rPr spc="-50" dirty="0"/>
              <a:t>sayılma</a:t>
            </a:r>
            <a:r>
              <a:rPr spc="-295" dirty="0"/>
              <a:t> </a:t>
            </a:r>
            <a:r>
              <a:rPr spc="-40" dirty="0"/>
              <a:t>dışında,  </a:t>
            </a:r>
            <a:r>
              <a:rPr spc="-100" dirty="0"/>
              <a:t>18</a:t>
            </a:r>
            <a:r>
              <a:rPr spc="-190" dirty="0"/>
              <a:t> </a:t>
            </a:r>
            <a:r>
              <a:rPr spc="-60" dirty="0"/>
              <a:t>yaşın</a:t>
            </a:r>
            <a:r>
              <a:rPr spc="-385" dirty="0"/>
              <a:t> </a:t>
            </a:r>
            <a:r>
              <a:rPr spc="5" dirty="0"/>
              <a:t>altındaki</a:t>
            </a:r>
            <a:r>
              <a:rPr spc="-315" dirty="0"/>
              <a:t> </a:t>
            </a:r>
            <a:r>
              <a:rPr spc="-15" dirty="0"/>
              <a:t>her</a:t>
            </a:r>
            <a:r>
              <a:rPr spc="-270" dirty="0"/>
              <a:t> </a:t>
            </a:r>
            <a:r>
              <a:rPr spc="-45" dirty="0"/>
              <a:t>insan</a:t>
            </a:r>
            <a:r>
              <a:rPr spc="-390" dirty="0"/>
              <a:t> </a:t>
            </a:r>
            <a:r>
              <a:rPr spc="-50" dirty="0"/>
              <a:t>çocuk</a:t>
            </a:r>
            <a:r>
              <a:rPr spc="-390" dirty="0"/>
              <a:t> </a:t>
            </a:r>
            <a:r>
              <a:rPr spc="-45" dirty="0"/>
              <a:t>sayılır.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2</a:t>
            </a:fld>
            <a:endParaRPr spc="-6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9" y="5505450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795" y="0"/>
                </a:lnTo>
              </a:path>
            </a:pathLst>
          </a:custGeom>
          <a:ln w="12700">
            <a:solidFill>
              <a:srgbClr val="19B2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39" y="2076450"/>
            <a:ext cx="2959100" cy="3429000"/>
          </a:xfrm>
          <a:prstGeom prst="rect">
            <a:avLst/>
          </a:prstGeom>
          <a:solidFill>
            <a:srgbClr val="3FB9D2"/>
          </a:solidFill>
          <a:ln w="12700">
            <a:solidFill>
              <a:srgbClr val="19B2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69850" marR="257175">
              <a:lnSpc>
                <a:spcPct val="90300"/>
              </a:lnSpc>
            </a:pPr>
            <a:r>
              <a:rPr sz="2700" spc="-235" dirty="0">
                <a:solidFill>
                  <a:srgbClr val="FFFFFF"/>
                </a:solidFill>
                <a:latin typeface="Arial"/>
                <a:cs typeface="Arial"/>
              </a:rPr>
              <a:t>CİNSEL  </a:t>
            </a:r>
            <a:r>
              <a:rPr sz="2700" spc="-190" dirty="0">
                <a:solidFill>
                  <a:srgbClr val="FFFFFF"/>
                </a:solidFill>
                <a:latin typeface="Arial"/>
                <a:cs typeface="Arial"/>
              </a:rPr>
              <a:t>İSTİSMARCILARIN  </a:t>
            </a:r>
            <a:r>
              <a:rPr sz="2700" spc="-160" dirty="0">
                <a:solidFill>
                  <a:srgbClr val="FFFFFF"/>
                </a:solidFill>
                <a:latin typeface="Arial"/>
                <a:cs typeface="Arial"/>
              </a:rPr>
              <a:t>YAKINLIK  </a:t>
            </a:r>
            <a:r>
              <a:rPr sz="2700" spc="-295" dirty="0">
                <a:solidFill>
                  <a:srgbClr val="FFFFFF"/>
                </a:solidFill>
                <a:latin typeface="Arial"/>
                <a:cs typeface="Arial"/>
              </a:rPr>
              <a:t>DERECELERİ </a:t>
            </a:r>
            <a:r>
              <a:rPr sz="2700" spc="-140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2700" spc="-150" dirty="0">
                <a:solidFill>
                  <a:srgbClr val="FFFFFF"/>
                </a:solidFill>
                <a:latin typeface="Arial"/>
                <a:cs typeface="Arial"/>
              </a:rPr>
              <a:t>BİLDİRİMİ</a:t>
            </a:r>
            <a:endParaRPr sz="27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20</a:t>
            </a:fld>
            <a:endParaRPr spc="-65" dirty="0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45385" marR="5080">
              <a:lnSpc>
                <a:spcPts val="2200"/>
              </a:lnSpc>
              <a:spcBef>
                <a:spcPts val="340"/>
              </a:spcBef>
            </a:pPr>
            <a:r>
              <a:rPr sz="2000" spc="-45" dirty="0"/>
              <a:t>Türkiye’de </a:t>
            </a:r>
            <a:r>
              <a:rPr sz="2000" spc="-55" dirty="0"/>
              <a:t>cinsel </a:t>
            </a:r>
            <a:r>
              <a:rPr sz="2000" spc="-15" dirty="0"/>
              <a:t>istismar </a:t>
            </a:r>
            <a:r>
              <a:rPr sz="2000" spc="-40" dirty="0"/>
              <a:t>vakaları </a:t>
            </a:r>
            <a:r>
              <a:rPr sz="2000" spc="-25" dirty="0"/>
              <a:t>incelendiğinde  istismarcıların</a:t>
            </a:r>
            <a:endParaRPr sz="2000"/>
          </a:p>
        </p:txBody>
      </p:sp>
      <p:sp>
        <p:nvSpPr>
          <p:cNvPr id="28" name="object 28"/>
          <p:cNvSpPr txBox="1"/>
          <p:nvPr/>
        </p:nvSpPr>
        <p:spPr>
          <a:xfrm>
            <a:off x="3341484" y="2222500"/>
            <a:ext cx="6247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 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12’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YABANCI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; </a:t>
            </a:r>
            <a:r>
              <a:rPr sz="20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88’i </a:t>
            </a:r>
            <a:r>
              <a:rPr sz="20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ÇOCUĞUN 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TANIDIĞI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kişilerdir.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1484" y="2946400"/>
            <a:ext cx="6508115" cy="1117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spc="-80" dirty="0">
                <a:latin typeface="Arial"/>
                <a:cs typeface="Arial"/>
              </a:rPr>
              <a:t>Cinsel </a:t>
            </a:r>
            <a:r>
              <a:rPr sz="2000" spc="-15" dirty="0">
                <a:latin typeface="Arial"/>
                <a:cs typeface="Arial"/>
              </a:rPr>
              <a:t>istismar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olaylarının</a:t>
            </a:r>
            <a:endParaRPr sz="2000">
              <a:latin typeface="Arial"/>
              <a:cs typeface="Arial"/>
            </a:endParaRPr>
          </a:p>
          <a:p>
            <a:pPr marL="88900">
              <a:lnSpc>
                <a:spcPts val="2300"/>
              </a:lnSpc>
              <a:spcBef>
                <a:spcPts val="800"/>
              </a:spcBef>
              <a:tabLst>
                <a:tab pos="1510665" algn="l"/>
              </a:tabLst>
            </a:pP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%25’i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 ve	2. </a:t>
            </a:r>
            <a:r>
              <a:rPr sz="2000" u="sng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DERECE 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AKRABALAR</a:t>
            </a:r>
            <a:r>
              <a:rPr sz="2000" spc="-65" dirty="0">
                <a:latin typeface="Arial"/>
                <a:cs typeface="Arial"/>
              </a:rPr>
              <a:t>dan </a:t>
            </a:r>
            <a:r>
              <a:rPr sz="2000" spc="-35" dirty="0">
                <a:latin typeface="Arial"/>
                <a:cs typeface="Arial"/>
              </a:rPr>
              <a:t>oluşan,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ENSEST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00"/>
              </a:lnSpc>
            </a:pPr>
            <a:r>
              <a:rPr sz="2000" spc="-40" dirty="0">
                <a:latin typeface="Arial"/>
                <a:cs typeface="Arial"/>
              </a:rPr>
              <a:t>vakalarının </a:t>
            </a:r>
            <a:r>
              <a:rPr sz="2000" spc="-5" dirty="0">
                <a:latin typeface="Arial"/>
                <a:cs typeface="Arial"/>
              </a:rPr>
              <a:t>olduğu </a:t>
            </a:r>
            <a:r>
              <a:rPr sz="2000" spc="-15" dirty="0">
                <a:latin typeface="Arial"/>
                <a:cs typeface="Arial"/>
              </a:rPr>
              <a:t>olaylardır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(Antalya,</a:t>
            </a:r>
            <a:r>
              <a:rPr sz="2000" b="1" spc="-10" dirty="0">
                <a:latin typeface="Arial"/>
                <a:cs typeface="Arial"/>
              </a:rPr>
              <a:t>2015</a:t>
            </a:r>
            <a:r>
              <a:rPr sz="2000" spc="-10" dirty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1484" y="4876800"/>
            <a:ext cx="282702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spc="-35" dirty="0">
                <a:latin typeface="Arial"/>
                <a:cs typeface="Arial"/>
              </a:rPr>
              <a:t>YAŞANILAN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VAKALARIN  </a:t>
            </a:r>
            <a:r>
              <a:rPr sz="2000" spc="-150" dirty="0">
                <a:latin typeface="Arial"/>
                <a:cs typeface="Arial"/>
              </a:rPr>
              <a:t>SADECE </a:t>
            </a:r>
            <a:r>
              <a:rPr sz="2000" b="1" spc="-5" dirty="0">
                <a:latin typeface="Arial"/>
                <a:cs typeface="Arial"/>
              </a:rPr>
              <a:t>% </a:t>
            </a:r>
            <a:r>
              <a:rPr sz="2000" b="1" spc="-10" dirty="0">
                <a:latin typeface="Arial"/>
                <a:cs typeface="Arial"/>
              </a:rPr>
              <a:t>10 </a:t>
            </a:r>
            <a:r>
              <a:rPr sz="2000" spc="-60" dirty="0">
                <a:latin typeface="Arial"/>
                <a:cs typeface="Arial"/>
              </a:rPr>
              <a:t>İLE </a:t>
            </a:r>
            <a:r>
              <a:rPr sz="2000" b="1" spc="15" dirty="0">
                <a:latin typeface="Arial"/>
                <a:cs typeface="Arial"/>
              </a:rPr>
              <a:t>15</a:t>
            </a:r>
            <a:r>
              <a:rPr sz="2000" spc="15" dirty="0">
                <a:latin typeface="Arial"/>
                <a:cs typeface="Arial"/>
              </a:rPr>
              <a:t>’i  </a:t>
            </a:r>
            <a:r>
              <a:rPr sz="2000" spc="-60" dirty="0">
                <a:latin typeface="Arial"/>
                <a:cs typeface="Arial"/>
              </a:rPr>
              <a:t>BİLDİRİLMEKTEDİR.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3489" y="2552700"/>
            <a:ext cx="2232025" cy="192278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414"/>
              </a:spcBef>
            </a:pPr>
            <a:r>
              <a:rPr sz="2700" spc="-275" dirty="0">
                <a:solidFill>
                  <a:srgbClr val="FFFFFF"/>
                </a:solidFill>
                <a:latin typeface="Arial"/>
                <a:cs typeface="Arial"/>
              </a:rPr>
              <a:t>ÇOCUK </a:t>
            </a:r>
            <a:r>
              <a:rPr sz="2700" spc="-125" dirty="0">
                <a:solidFill>
                  <a:srgbClr val="FFFFFF"/>
                </a:solidFill>
                <a:latin typeface="Arial"/>
                <a:cs typeface="Arial"/>
              </a:rPr>
              <a:t>İHMAL  </a:t>
            </a:r>
            <a:r>
              <a:rPr sz="2700" spc="-240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-25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7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5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r>
              <a:rPr sz="27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95" dirty="0">
                <a:solidFill>
                  <a:srgbClr val="FFFFFF"/>
                </a:solidFill>
                <a:latin typeface="Arial"/>
                <a:cs typeface="Arial"/>
              </a:rPr>
              <a:t>OYNAYAN  </a:t>
            </a:r>
            <a:r>
              <a:rPr sz="2700" spc="-275" dirty="0">
                <a:solidFill>
                  <a:srgbClr val="FFFFFF"/>
                </a:solidFill>
                <a:latin typeface="Arial"/>
                <a:cs typeface="Arial"/>
              </a:rPr>
              <a:t>FAKTÖRLER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1484" y="1790700"/>
            <a:ext cx="2106930" cy="7670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 marR="5080" indent="-165100">
              <a:lnSpc>
                <a:spcPts val="2600"/>
              </a:lnSpc>
              <a:spcBef>
                <a:spcPts val="7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700" spc="15" dirty="0">
                <a:latin typeface="Arial"/>
                <a:cs typeface="Arial"/>
              </a:rPr>
              <a:t>Aile </a:t>
            </a:r>
            <a:r>
              <a:rPr sz="2700" spc="-75" dirty="0">
                <a:latin typeface="Arial"/>
                <a:cs typeface="Arial"/>
              </a:rPr>
              <a:t>yapısı</a:t>
            </a:r>
            <a:r>
              <a:rPr sz="2700" spc="-54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ve  </a:t>
            </a:r>
            <a:r>
              <a:rPr sz="2700" spc="20" dirty="0">
                <a:latin typeface="Arial"/>
                <a:cs typeface="Arial"/>
              </a:rPr>
              <a:t>özellikleri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1484" y="3048000"/>
            <a:ext cx="1828800" cy="7670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 marR="5080" indent="-165100">
              <a:lnSpc>
                <a:spcPts val="2600"/>
              </a:lnSpc>
              <a:spcBef>
                <a:spcPts val="720"/>
              </a:spcBef>
              <a:buClr>
                <a:srgbClr val="3FBAD2"/>
              </a:buClr>
              <a:buChar char="•"/>
              <a:tabLst>
                <a:tab pos="241300" algn="l"/>
              </a:tabLst>
            </a:pPr>
            <a:r>
              <a:rPr sz="2700" spc="-355" dirty="0">
                <a:latin typeface="Arial"/>
                <a:cs typeface="Arial"/>
              </a:rPr>
              <a:t>Ç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spc="-155" dirty="0">
                <a:latin typeface="Arial"/>
                <a:cs typeface="Arial"/>
              </a:rPr>
              <a:t>c</a:t>
            </a:r>
            <a:r>
              <a:rPr sz="2700" spc="-10" dirty="0">
                <a:latin typeface="Arial"/>
                <a:cs typeface="Arial"/>
              </a:rPr>
              <a:t>u</a:t>
            </a:r>
            <a:r>
              <a:rPr sz="2700" spc="45" dirty="0">
                <a:latin typeface="Arial"/>
                <a:cs typeface="Arial"/>
              </a:rPr>
              <a:t>k</a:t>
            </a:r>
            <a:r>
              <a:rPr sz="2700" spc="95" dirty="0">
                <a:latin typeface="Arial"/>
                <a:cs typeface="Arial"/>
              </a:rPr>
              <a:t>l</a:t>
            </a:r>
            <a:r>
              <a:rPr sz="2700" spc="-105" dirty="0">
                <a:latin typeface="Arial"/>
                <a:cs typeface="Arial"/>
              </a:rPr>
              <a:t>a</a:t>
            </a:r>
            <a:r>
              <a:rPr sz="2700" spc="-5" dirty="0">
                <a:latin typeface="Arial"/>
                <a:cs typeface="Arial"/>
              </a:rPr>
              <a:t>r</a:t>
            </a:r>
            <a:r>
              <a:rPr sz="2700" spc="-50" dirty="0">
                <a:latin typeface="Arial"/>
                <a:cs typeface="Arial"/>
              </a:rPr>
              <a:t>ı</a:t>
            </a:r>
            <a:r>
              <a:rPr sz="2700" spc="-5" dirty="0">
                <a:latin typeface="Arial"/>
                <a:cs typeface="Arial"/>
              </a:rPr>
              <a:t>n  </a:t>
            </a:r>
            <a:r>
              <a:rPr sz="2700" spc="20" dirty="0">
                <a:latin typeface="Arial"/>
                <a:cs typeface="Arial"/>
              </a:rPr>
              <a:t>özellikleri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1484" y="4305300"/>
            <a:ext cx="1651635" cy="10972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0" marR="5080" indent="-165100">
              <a:lnSpc>
                <a:spcPts val="2600"/>
              </a:lnSpc>
              <a:spcBef>
                <a:spcPts val="720"/>
              </a:spcBef>
              <a:buClr>
                <a:srgbClr val="3FBAD2"/>
              </a:buClr>
              <a:buChar char="•"/>
              <a:tabLst>
                <a:tab pos="215900" algn="l"/>
              </a:tabLst>
            </a:pPr>
            <a:r>
              <a:rPr sz="2700" spc="-305" dirty="0">
                <a:latin typeface="Arial"/>
                <a:cs typeface="Arial"/>
              </a:rPr>
              <a:t>Y</a:t>
            </a:r>
            <a:r>
              <a:rPr sz="2700" spc="-105" dirty="0">
                <a:latin typeface="Arial"/>
                <a:cs typeface="Arial"/>
              </a:rPr>
              <a:t>a</a:t>
            </a:r>
            <a:r>
              <a:rPr sz="2700" spc="-254" dirty="0">
                <a:latin typeface="Arial"/>
                <a:cs typeface="Arial"/>
              </a:rPr>
              <a:t>ş</a:t>
            </a:r>
            <a:r>
              <a:rPr sz="2700" spc="-105" dirty="0">
                <a:latin typeface="Arial"/>
                <a:cs typeface="Arial"/>
              </a:rPr>
              <a:t>a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-50" dirty="0">
                <a:latin typeface="Arial"/>
                <a:cs typeface="Arial"/>
              </a:rPr>
              <a:t>ı</a:t>
            </a:r>
            <a:r>
              <a:rPr sz="2700" spc="95" dirty="0">
                <a:latin typeface="Arial"/>
                <a:cs typeface="Arial"/>
              </a:rPr>
              <a:t>l</a:t>
            </a:r>
            <a:r>
              <a:rPr sz="2700" spc="-105" dirty="0">
                <a:latin typeface="Arial"/>
                <a:cs typeface="Arial"/>
              </a:rPr>
              <a:t>a</a:t>
            </a:r>
            <a:r>
              <a:rPr sz="2700" spc="-5" dirty="0">
                <a:latin typeface="Arial"/>
                <a:cs typeface="Arial"/>
              </a:rPr>
              <a:t>n  </a:t>
            </a:r>
            <a:r>
              <a:rPr sz="2700" spc="-40" dirty="0">
                <a:latin typeface="Arial"/>
                <a:cs typeface="Arial"/>
              </a:rPr>
              <a:t>çevrenin  </a:t>
            </a:r>
            <a:r>
              <a:rPr sz="2700" spc="20" dirty="0">
                <a:latin typeface="Arial"/>
                <a:cs typeface="Arial"/>
              </a:rPr>
              <a:t>özellikleri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76784" y="1511300"/>
            <a:ext cx="3784600" cy="454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21</a:t>
            </a:fld>
            <a:endParaRPr spc="-6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7789" y="2819400"/>
            <a:ext cx="2221230" cy="1376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13335" algn="ctr">
              <a:lnSpc>
                <a:spcPts val="3400"/>
              </a:lnSpc>
              <a:spcBef>
                <a:spcPts val="580"/>
              </a:spcBef>
            </a:pPr>
            <a:r>
              <a:rPr sz="3200" spc="-270" dirty="0">
                <a:solidFill>
                  <a:srgbClr val="FFFFFF"/>
                </a:solidFill>
                <a:latin typeface="Arial"/>
                <a:cs typeface="Arial"/>
              </a:rPr>
              <a:t>AİLEYAPISI  </a:t>
            </a:r>
            <a:r>
              <a:rPr sz="3200" spc="-355" dirty="0">
                <a:solidFill>
                  <a:srgbClr val="FFFFFF"/>
                </a:solidFill>
                <a:latin typeface="Arial"/>
                <a:cs typeface="Arial"/>
              </a:rPr>
              <a:t>VE      </a:t>
            </a:r>
            <a:r>
              <a:rPr sz="3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7984" y="1772920"/>
            <a:ext cx="3486785" cy="38608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15" dirty="0">
                <a:latin typeface="Arial"/>
                <a:cs typeface="Arial"/>
              </a:rPr>
              <a:t>Kişilik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yapısı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40" dirty="0">
                <a:latin typeface="Arial"/>
                <a:cs typeface="Arial"/>
              </a:rPr>
              <a:t>Madde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bağımlılığı</a:t>
            </a:r>
            <a:endParaRPr sz="1800">
              <a:latin typeface="Arial"/>
              <a:cs typeface="Arial"/>
            </a:endParaRPr>
          </a:p>
          <a:p>
            <a:pPr marL="177800" marR="114935" indent="-165100">
              <a:lnSpc>
                <a:spcPts val="1900"/>
              </a:lnSpc>
              <a:spcBef>
                <a:spcPts val="10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30" dirty="0">
                <a:latin typeface="Arial"/>
                <a:cs typeface="Arial"/>
              </a:rPr>
              <a:t>Çocukluklarında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kendilerine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kötü  </a:t>
            </a:r>
            <a:r>
              <a:rPr sz="1800" spc="-60" dirty="0">
                <a:latin typeface="Arial"/>
                <a:cs typeface="Arial"/>
              </a:rPr>
              <a:t>davranış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8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105" dirty="0">
                <a:latin typeface="Arial"/>
                <a:cs typeface="Arial"/>
              </a:rPr>
              <a:t>Genç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deneyimsiz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anne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baba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olma</a:t>
            </a:r>
            <a:endParaRPr sz="1800">
              <a:latin typeface="Arial"/>
              <a:cs typeface="Arial"/>
            </a:endParaRPr>
          </a:p>
          <a:p>
            <a:pPr marL="177800" marR="556895" indent="-165100">
              <a:lnSpc>
                <a:spcPts val="1900"/>
              </a:lnSpc>
              <a:spcBef>
                <a:spcPts val="10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20" dirty="0">
                <a:latin typeface="Arial"/>
                <a:cs typeface="Arial"/>
              </a:rPr>
              <a:t>Çocuktan, </a:t>
            </a:r>
            <a:r>
              <a:rPr sz="1800" spc="-50" dirty="0">
                <a:latin typeface="Arial"/>
                <a:cs typeface="Arial"/>
              </a:rPr>
              <a:t>gerçekçi</a:t>
            </a:r>
            <a:r>
              <a:rPr sz="1800" spc="-4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olmayan  </a:t>
            </a:r>
            <a:r>
              <a:rPr sz="1800" spc="15" dirty="0">
                <a:latin typeface="Arial"/>
                <a:cs typeface="Arial"/>
              </a:rPr>
              <a:t>beklenti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7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95" dirty="0">
                <a:latin typeface="Arial"/>
                <a:cs typeface="Arial"/>
              </a:rPr>
              <a:t>Tek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ebeveyn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60" dirty="0">
                <a:latin typeface="Arial"/>
                <a:cs typeface="Arial"/>
              </a:rPr>
              <a:t>Boşanma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dirty="0">
                <a:latin typeface="Arial"/>
                <a:cs typeface="Arial"/>
              </a:rPr>
              <a:t>Evlilik</a:t>
            </a:r>
            <a:r>
              <a:rPr sz="1800" spc="-4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dışı </a:t>
            </a:r>
            <a:r>
              <a:rPr sz="1800" spc="5" dirty="0">
                <a:latin typeface="Arial"/>
                <a:cs typeface="Arial"/>
              </a:rPr>
              <a:t>ilişki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10" dirty="0">
                <a:latin typeface="Arial"/>
                <a:cs typeface="Arial"/>
              </a:rPr>
              <a:t>Dürtü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öfke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kontrolü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yetersizliği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35584" y="1511300"/>
            <a:ext cx="3314700" cy="454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22</a:t>
            </a:fld>
            <a:endParaRPr spc="-6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3489" y="3263900"/>
            <a:ext cx="2289810" cy="944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80"/>
              </a:spcBef>
            </a:pP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3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3200" spc="-275" dirty="0">
                <a:solidFill>
                  <a:srgbClr val="FFFFFF"/>
                </a:solidFill>
                <a:latin typeface="Arial"/>
                <a:cs typeface="Arial"/>
              </a:rPr>
              <a:t>ÖZELLİKLERİ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14484" y="1651000"/>
            <a:ext cx="2922905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400" dirty="0">
                <a:latin typeface="Arial"/>
                <a:cs typeface="Arial"/>
              </a:rPr>
              <a:t>Aile </a:t>
            </a:r>
            <a:r>
              <a:rPr sz="2400" spc="5" dirty="0">
                <a:latin typeface="Arial"/>
                <a:cs typeface="Arial"/>
              </a:rPr>
              <a:t>içi</a:t>
            </a:r>
            <a:r>
              <a:rPr sz="2400" spc="-5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şiddet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FBAD2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77800" marR="5080" indent="-165100">
              <a:lnSpc>
                <a:spcPts val="2500"/>
              </a:lnSpc>
              <a:spcBef>
                <a:spcPts val="183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400" spc="-30" dirty="0">
                <a:latin typeface="Arial"/>
                <a:cs typeface="Arial"/>
              </a:rPr>
              <a:t>Ailede </a:t>
            </a:r>
            <a:r>
              <a:rPr sz="2400" spc="-5" dirty="0">
                <a:latin typeface="Arial"/>
                <a:cs typeface="Arial"/>
              </a:rPr>
              <a:t>fiziksel,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ruhsal  </a:t>
            </a:r>
            <a:r>
              <a:rPr sz="2400" spc="-35" dirty="0">
                <a:latin typeface="Arial"/>
                <a:cs typeface="Arial"/>
              </a:rPr>
              <a:t>hastalık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14484" y="3810000"/>
            <a:ext cx="3257550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7800" marR="5080" indent="-165100">
              <a:lnSpc>
                <a:spcPts val="2600"/>
              </a:lnSpc>
              <a:spcBef>
                <a:spcPts val="420"/>
              </a:spcBef>
              <a:buClr>
                <a:srgbClr val="3FBAD2"/>
              </a:buClr>
              <a:buChar char="•"/>
              <a:tabLst>
                <a:tab pos="241300" algn="l"/>
              </a:tabLst>
            </a:pPr>
            <a:r>
              <a:rPr sz="2400" spc="-55" dirty="0">
                <a:latin typeface="Arial"/>
                <a:cs typeface="Arial"/>
              </a:rPr>
              <a:t>Düşük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sosyo-ekonomik  </a:t>
            </a:r>
            <a:r>
              <a:rPr sz="2400" spc="-60" dirty="0">
                <a:latin typeface="Arial"/>
                <a:cs typeface="Arial"/>
              </a:rPr>
              <a:t>düzey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4484" y="5054600"/>
            <a:ext cx="2883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400" spc="-40" dirty="0">
                <a:latin typeface="Arial"/>
                <a:cs typeface="Arial"/>
              </a:rPr>
              <a:t>Üvey </a:t>
            </a:r>
            <a:r>
              <a:rPr sz="2400" spc="-65" dirty="0">
                <a:latin typeface="Arial"/>
                <a:cs typeface="Arial"/>
              </a:rPr>
              <a:t>ebeveyn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varlığı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59384" y="1511300"/>
            <a:ext cx="3378200" cy="445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23</a:t>
            </a:fld>
            <a:endParaRPr spc="-6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3489" y="2819400"/>
            <a:ext cx="2221230" cy="1376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80"/>
              </a:spcBef>
            </a:pPr>
            <a:r>
              <a:rPr sz="3200" spc="-265" dirty="0">
                <a:solidFill>
                  <a:srgbClr val="FFFFFF"/>
                </a:solidFill>
                <a:latin typeface="Arial"/>
                <a:cs typeface="Arial"/>
              </a:rPr>
              <a:t>YAŞANILAN  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ÇEVRENİN  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24</a:t>
            </a:fld>
            <a:endParaRPr spc="-65" dirty="0"/>
          </a:p>
        </p:txBody>
      </p:sp>
      <p:sp>
        <p:nvSpPr>
          <p:cNvPr id="26" name="object 26"/>
          <p:cNvSpPr txBox="1"/>
          <p:nvPr/>
        </p:nvSpPr>
        <p:spPr>
          <a:xfrm>
            <a:off x="3468484" y="1633220"/>
            <a:ext cx="3631565" cy="11557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9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5" dirty="0">
                <a:latin typeface="Arial"/>
                <a:cs typeface="Arial"/>
              </a:rPr>
              <a:t>Oturulan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çevrenin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uygun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olmayışı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Char char="•"/>
              <a:tabLst>
                <a:tab pos="266065" algn="l"/>
                <a:tab pos="266700" algn="l"/>
              </a:tabLst>
            </a:pPr>
            <a:r>
              <a:rPr sz="1800" spc="15" dirty="0">
                <a:latin typeface="Arial"/>
                <a:cs typeface="Arial"/>
              </a:rPr>
              <a:t>Kötü </a:t>
            </a:r>
            <a:r>
              <a:rPr sz="1800" spc="30" dirty="0">
                <a:latin typeface="Arial"/>
                <a:cs typeface="Arial"/>
              </a:rPr>
              <a:t>konut</a:t>
            </a:r>
            <a:r>
              <a:rPr sz="1800" spc="-3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koşulları</a:t>
            </a:r>
            <a:endParaRPr sz="1800">
              <a:latin typeface="Arial"/>
              <a:cs typeface="Arial"/>
            </a:endParaRPr>
          </a:p>
          <a:p>
            <a:pPr marL="254000" indent="-2413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253365" algn="l"/>
                <a:tab pos="254000" algn="l"/>
              </a:tabLst>
            </a:pPr>
            <a:r>
              <a:rPr sz="1800" spc="-5" dirty="0">
                <a:latin typeface="Arial"/>
                <a:cs typeface="Arial"/>
              </a:rPr>
              <a:t>Ailenin </a:t>
            </a:r>
            <a:r>
              <a:rPr sz="1800" spc="-45" dirty="0">
                <a:latin typeface="Arial"/>
                <a:cs typeface="Arial"/>
              </a:rPr>
              <a:t>sosyal</a:t>
            </a:r>
            <a:r>
              <a:rPr sz="1800" spc="-38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yalnızlığı/izolasyonu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68484" y="2857500"/>
            <a:ext cx="6201410" cy="25222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77800" marR="630555" indent="-165100">
              <a:lnSpc>
                <a:spcPts val="1900"/>
              </a:lnSpc>
              <a:spcBef>
                <a:spcPts val="38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60" dirty="0">
                <a:latin typeface="Arial"/>
                <a:cs typeface="Arial"/>
              </a:rPr>
              <a:t>Çocuk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işçiliği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konusunda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denetleme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rehabilitasyonun  </a:t>
            </a:r>
            <a:r>
              <a:rPr sz="1800" spc="-10" dirty="0">
                <a:latin typeface="Arial"/>
                <a:cs typeface="Arial"/>
              </a:rPr>
              <a:t>yetersizliği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8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5" dirty="0">
                <a:latin typeface="Arial"/>
                <a:cs typeface="Arial"/>
              </a:rPr>
              <a:t>Uygun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beslenme,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barınma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bakım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olanaklarının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yetersizliği</a:t>
            </a:r>
            <a:endParaRPr sz="18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25" dirty="0">
                <a:latin typeface="Arial"/>
                <a:cs typeface="Arial"/>
              </a:rPr>
              <a:t>İşsizlik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oranlarının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yüksek,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geçim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sıkıntısının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yaygın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olması</a:t>
            </a:r>
            <a:endParaRPr sz="1800">
              <a:latin typeface="Arial"/>
              <a:cs typeface="Arial"/>
            </a:endParaRPr>
          </a:p>
          <a:p>
            <a:pPr marL="177800" marR="870585" indent="-165100">
              <a:lnSpc>
                <a:spcPts val="1800"/>
              </a:lnSpc>
              <a:spcBef>
                <a:spcPts val="12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50" dirty="0">
                <a:latin typeface="Arial"/>
                <a:cs typeface="Arial"/>
              </a:rPr>
              <a:t>Çocuğun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savunuculuğunu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yapacak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kurum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yapıların  </a:t>
            </a:r>
            <a:r>
              <a:rPr sz="1800" spc="-10" dirty="0">
                <a:latin typeface="Arial"/>
                <a:cs typeface="Arial"/>
              </a:rPr>
              <a:t>yetersizliği</a:t>
            </a:r>
            <a:endParaRPr sz="1800">
              <a:latin typeface="Arial"/>
              <a:cs typeface="Arial"/>
            </a:endParaRPr>
          </a:p>
          <a:p>
            <a:pPr marL="177800" marR="5080" indent="-165100">
              <a:lnSpc>
                <a:spcPts val="1900"/>
              </a:lnSpc>
              <a:spcBef>
                <a:spcPts val="112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800" spc="-15" dirty="0">
                <a:latin typeface="Arial"/>
                <a:cs typeface="Arial"/>
              </a:rPr>
              <a:t>Şiddetin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kabul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edilir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olması,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hoşgörüyle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karşılanması,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organize  </a:t>
            </a:r>
            <a:r>
              <a:rPr sz="1800" spc="-5" dirty="0">
                <a:latin typeface="Arial"/>
                <a:cs typeface="Arial"/>
              </a:rPr>
              <a:t>şiddetin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varlığı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4289" y="2730500"/>
            <a:ext cx="2333625" cy="15113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19685" algn="ctr">
              <a:lnSpc>
                <a:spcPct val="89300"/>
              </a:lnSpc>
              <a:spcBef>
                <a:spcPts val="550"/>
              </a:spcBef>
            </a:pPr>
            <a:r>
              <a:rPr sz="3500" spc="-45" dirty="0">
                <a:solidFill>
                  <a:srgbClr val="FFFFFF"/>
                </a:solidFill>
                <a:latin typeface="Arial"/>
                <a:cs typeface="Arial"/>
              </a:rPr>
              <a:t>İnternet  </a:t>
            </a:r>
            <a:r>
              <a:rPr sz="3500" spc="-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0" spc="-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0" spc="2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500" spc="-17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500" spc="-1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0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5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spc="-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500" spc="105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3500" spc="-145" dirty="0">
                <a:solidFill>
                  <a:srgbClr val="FFFFFF"/>
                </a:solidFill>
                <a:latin typeface="Arial"/>
                <a:cs typeface="Arial"/>
              </a:rPr>
              <a:t>Riskler</a:t>
            </a:r>
            <a:endParaRPr sz="35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25</a:t>
            </a:fld>
            <a:endParaRPr spc="-65" dirty="0"/>
          </a:p>
        </p:txBody>
      </p:sp>
      <p:sp>
        <p:nvSpPr>
          <p:cNvPr id="26" name="object 26"/>
          <p:cNvSpPr txBox="1"/>
          <p:nvPr/>
        </p:nvSpPr>
        <p:spPr>
          <a:xfrm>
            <a:off x="3265284" y="2159000"/>
            <a:ext cx="6634480" cy="29083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5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500" dirty="0">
                <a:latin typeface="Arial"/>
                <a:cs typeface="Arial"/>
              </a:rPr>
              <a:t>Kontrolsüz</a:t>
            </a:r>
            <a:r>
              <a:rPr sz="2500" spc="-470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internetkullanımı</a:t>
            </a:r>
            <a:endParaRPr sz="2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500" dirty="0">
                <a:latin typeface="Arial"/>
                <a:cs typeface="Arial"/>
              </a:rPr>
              <a:t>İhmal</a:t>
            </a:r>
            <a:r>
              <a:rPr sz="2500" spc="-335" dirty="0">
                <a:latin typeface="Arial"/>
                <a:cs typeface="Arial"/>
              </a:rPr>
              <a:t> </a:t>
            </a:r>
            <a:r>
              <a:rPr sz="2500" spc="-85" dirty="0">
                <a:latin typeface="Arial"/>
                <a:cs typeface="Arial"/>
              </a:rPr>
              <a:t>ve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istismara</a:t>
            </a:r>
            <a:r>
              <a:rPr sz="2500" spc="-385" dirty="0">
                <a:latin typeface="Arial"/>
                <a:cs typeface="Arial"/>
              </a:rPr>
              <a:t> </a:t>
            </a:r>
            <a:r>
              <a:rPr sz="2500" spc="-80" dirty="0">
                <a:latin typeface="Arial"/>
                <a:cs typeface="Arial"/>
              </a:rPr>
              <a:t>açık</a:t>
            </a:r>
            <a:r>
              <a:rPr sz="2500" spc="-290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hale</a:t>
            </a:r>
            <a:r>
              <a:rPr sz="2500" spc="-28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gelme</a:t>
            </a:r>
            <a:endParaRPr sz="2500">
              <a:latin typeface="Arial"/>
              <a:cs typeface="Arial"/>
            </a:endParaRPr>
          </a:p>
          <a:p>
            <a:pPr marL="177800" marR="5080" indent="-165100">
              <a:lnSpc>
                <a:spcPct val="76700"/>
              </a:lnSpc>
              <a:spcBef>
                <a:spcPts val="11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500" spc="-10" dirty="0">
                <a:latin typeface="Arial"/>
                <a:cs typeface="Arial"/>
              </a:rPr>
              <a:t>Ailenin</a:t>
            </a:r>
            <a:r>
              <a:rPr sz="2500" spc="-285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riskli</a:t>
            </a:r>
            <a:r>
              <a:rPr sz="2500" spc="-31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ortamın</a:t>
            </a:r>
            <a:r>
              <a:rPr sz="2500" spc="-2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farkında</a:t>
            </a:r>
            <a:r>
              <a:rPr sz="2500" spc="-38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olmaması,</a:t>
            </a:r>
            <a:r>
              <a:rPr sz="2500" spc="-390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gerekli  </a:t>
            </a:r>
            <a:r>
              <a:rPr sz="2500" spc="25" dirty="0">
                <a:latin typeface="Arial"/>
                <a:cs typeface="Arial"/>
              </a:rPr>
              <a:t>tedbirlerin</a:t>
            </a:r>
            <a:r>
              <a:rPr sz="2500" spc="-39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alınmaması</a:t>
            </a:r>
            <a:endParaRPr sz="2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500" spc="35" dirty="0">
                <a:latin typeface="Arial"/>
                <a:cs typeface="Arial"/>
              </a:rPr>
              <a:t>İnternetkullanım</a:t>
            </a:r>
            <a:r>
              <a:rPr sz="2500" spc="-33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süresi</a:t>
            </a:r>
            <a:r>
              <a:rPr sz="2500" spc="-415" dirty="0">
                <a:latin typeface="Arial"/>
                <a:cs typeface="Arial"/>
              </a:rPr>
              <a:t> </a:t>
            </a:r>
            <a:r>
              <a:rPr sz="2500" spc="-85" dirty="0">
                <a:latin typeface="Arial"/>
                <a:cs typeface="Arial"/>
              </a:rPr>
              <a:t>ve</a:t>
            </a:r>
            <a:r>
              <a:rPr sz="2500" spc="-2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saatleri</a:t>
            </a:r>
            <a:endParaRPr sz="2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500" spc="-40" dirty="0">
                <a:latin typeface="Arial"/>
                <a:cs typeface="Arial"/>
              </a:rPr>
              <a:t>Güvenli</a:t>
            </a:r>
            <a:r>
              <a:rPr sz="2500" spc="-415" dirty="0">
                <a:latin typeface="Arial"/>
                <a:cs typeface="Arial"/>
              </a:rPr>
              <a:t> </a:t>
            </a:r>
            <a:r>
              <a:rPr sz="2500" spc="45" dirty="0">
                <a:latin typeface="Arial"/>
                <a:cs typeface="Arial"/>
              </a:rPr>
              <a:t>internet</a:t>
            </a:r>
            <a:r>
              <a:rPr sz="2500" spc="-34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kullanımı</a:t>
            </a:r>
            <a:r>
              <a:rPr sz="2500" spc="-3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eksikliği</a:t>
            </a:r>
            <a:endParaRPr sz="25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2500" spc="-25" dirty="0">
                <a:latin typeface="Arial"/>
                <a:cs typeface="Arial"/>
              </a:rPr>
              <a:t>Aile</a:t>
            </a:r>
            <a:r>
              <a:rPr sz="2500" spc="-204" dirty="0">
                <a:latin typeface="Arial"/>
                <a:cs typeface="Arial"/>
              </a:rPr>
              <a:t> </a:t>
            </a:r>
            <a:r>
              <a:rPr sz="2500" spc="5" dirty="0">
                <a:latin typeface="Arial"/>
                <a:cs typeface="Arial"/>
              </a:rPr>
              <a:t>koruma</a:t>
            </a:r>
            <a:r>
              <a:rPr sz="2500" spc="-400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paketi</a:t>
            </a:r>
            <a:r>
              <a:rPr sz="2500" spc="-43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kullanılmaması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1447800"/>
            <a:ext cx="3022600" cy="4673600"/>
          </a:xfrm>
          <a:custGeom>
            <a:avLst/>
            <a:gdLst/>
            <a:ahLst/>
            <a:cxnLst/>
            <a:rect l="l" t="t" r="r" b="b"/>
            <a:pathLst>
              <a:path w="3022600" h="4673600">
                <a:moveTo>
                  <a:pt x="0" y="0"/>
                </a:moveTo>
                <a:lnTo>
                  <a:pt x="0" y="4673600"/>
                </a:lnTo>
                <a:lnTo>
                  <a:pt x="3022600" y="4673600"/>
                </a:lnTo>
                <a:lnTo>
                  <a:pt x="302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8089" y="3086100"/>
            <a:ext cx="2486660" cy="16865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ct val="88500"/>
              </a:lnSpc>
              <a:spcBef>
                <a:spcPts val="430"/>
              </a:spcBef>
            </a:pP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CİNSEL 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İSTİSMARA 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UĞRAYAN 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ÇOCUKTAKİ 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DAVRANIŞSAL 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REAKSİYONLAR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039984" y="1689100"/>
            <a:ext cx="14306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20" dirty="0"/>
              <a:t>0-3</a:t>
            </a:r>
            <a:r>
              <a:rPr sz="3400" spc="-675" dirty="0"/>
              <a:t> </a:t>
            </a:r>
            <a:r>
              <a:rPr sz="3400" spc="-220" dirty="0"/>
              <a:t>YAŞ</a:t>
            </a:r>
            <a:endParaRPr sz="3400"/>
          </a:p>
        </p:txBody>
      </p:sp>
      <p:sp>
        <p:nvSpPr>
          <p:cNvPr id="28" name="object 28"/>
          <p:cNvSpPr txBox="1"/>
          <p:nvPr/>
        </p:nvSpPr>
        <p:spPr>
          <a:xfrm>
            <a:off x="3341484" y="2717800"/>
            <a:ext cx="2470785" cy="26568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77800" marR="212090" indent="-165100">
              <a:lnSpc>
                <a:spcPct val="70500"/>
              </a:lnSpc>
              <a:spcBef>
                <a:spcPts val="1019"/>
              </a:spcBef>
              <a:buClr>
                <a:srgbClr val="3FBAD2"/>
              </a:buClr>
              <a:buSzPct val="96153"/>
              <a:buFont typeface="DejaVu Sans"/>
              <a:buChar char="✓"/>
              <a:tabLst>
                <a:tab pos="279400" algn="l"/>
              </a:tabLst>
            </a:pPr>
            <a:r>
              <a:rPr sz="2600" spc="-145" dirty="0">
                <a:latin typeface="Arial"/>
                <a:cs typeface="Arial"/>
              </a:rPr>
              <a:t>Yeme </a:t>
            </a:r>
            <a:r>
              <a:rPr sz="2600" spc="-60" dirty="0">
                <a:latin typeface="Arial"/>
                <a:cs typeface="Arial"/>
              </a:rPr>
              <a:t>ve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uyku  bozuklukları</a:t>
            </a:r>
            <a:endParaRPr sz="2600">
              <a:latin typeface="Arial"/>
              <a:cs typeface="Arial"/>
            </a:endParaRPr>
          </a:p>
          <a:p>
            <a:pPr marL="177800" marR="182880" indent="-165100">
              <a:lnSpc>
                <a:spcPct val="70500"/>
              </a:lnSpc>
              <a:spcBef>
                <a:spcPts val="1100"/>
              </a:spcBef>
              <a:buClr>
                <a:srgbClr val="3FBAD2"/>
              </a:buClr>
              <a:buSzPct val="96153"/>
              <a:buFont typeface="DejaVu Sans"/>
              <a:buChar char="✓"/>
              <a:tabLst>
                <a:tab pos="279400" algn="l"/>
              </a:tabLst>
            </a:pPr>
            <a:r>
              <a:rPr sz="2600" spc="-340" dirty="0">
                <a:latin typeface="Arial"/>
                <a:cs typeface="Arial"/>
              </a:rPr>
              <a:t>Y</a:t>
            </a:r>
            <a:r>
              <a:rPr sz="2600" spc="-150" dirty="0">
                <a:latin typeface="Arial"/>
                <a:cs typeface="Arial"/>
              </a:rPr>
              <a:t>a</a:t>
            </a:r>
            <a:r>
              <a:rPr sz="2600" spc="-50" dirty="0">
                <a:latin typeface="Arial"/>
                <a:cs typeface="Arial"/>
              </a:rPr>
              <a:t>b</a:t>
            </a:r>
            <a:r>
              <a:rPr sz="2600" spc="-150" dirty="0">
                <a:latin typeface="Arial"/>
                <a:cs typeface="Arial"/>
              </a:rPr>
              <a:t>a</a:t>
            </a:r>
            <a:r>
              <a:rPr sz="2600" spc="-50" dirty="0">
                <a:latin typeface="Arial"/>
                <a:cs typeface="Arial"/>
              </a:rPr>
              <a:t>n</a:t>
            </a:r>
            <a:r>
              <a:rPr sz="2600" spc="-204" dirty="0">
                <a:latin typeface="Arial"/>
                <a:cs typeface="Arial"/>
              </a:rPr>
              <a:t>c</a:t>
            </a:r>
            <a:r>
              <a:rPr sz="2600" spc="-125" dirty="0">
                <a:latin typeface="Arial"/>
                <a:cs typeface="Arial"/>
              </a:rPr>
              <a:t>ı</a:t>
            </a:r>
            <a:r>
              <a:rPr sz="2600" spc="114" dirty="0">
                <a:latin typeface="Arial"/>
                <a:cs typeface="Arial"/>
              </a:rPr>
              <a:t>l</a:t>
            </a:r>
            <a:r>
              <a:rPr sz="2600" spc="-150" dirty="0">
                <a:latin typeface="Arial"/>
                <a:cs typeface="Arial"/>
              </a:rPr>
              <a:t>a</a:t>
            </a:r>
            <a:r>
              <a:rPr sz="2600" spc="30" dirty="0">
                <a:latin typeface="Arial"/>
                <a:cs typeface="Arial"/>
              </a:rPr>
              <a:t>r</a:t>
            </a:r>
            <a:r>
              <a:rPr sz="2600" spc="50" dirty="0">
                <a:latin typeface="Arial"/>
                <a:cs typeface="Arial"/>
              </a:rPr>
              <a:t>d</a:t>
            </a:r>
            <a:r>
              <a:rPr sz="2600" spc="-5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  </a:t>
            </a:r>
            <a:r>
              <a:rPr sz="2600" spc="-35" dirty="0">
                <a:latin typeface="Arial"/>
                <a:cs typeface="Arial"/>
              </a:rPr>
              <a:t>korkma</a:t>
            </a:r>
            <a:endParaRPr sz="2600">
              <a:latin typeface="Arial"/>
              <a:cs typeface="Arial"/>
            </a:endParaRPr>
          </a:p>
          <a:p>
            <a:pPr marL="177800" marR="5080" indent="-165100">
              <a:lnSpc>
                <a:spcPct val="70500"/>
              </a:lnSpc>
              <a:spcBef>
                <a:spcPts val="1100"/>
              </a:spcBef>
              <a:buClr>
                <a:srgbClr val="3FBAD2"/>
              </a:buClr>
              <a:buSzPct val="96153"/>
              <a:buFont typeface="DejaVu Sans"/>
              <a:buChar char="✓"/>
              <a:tabLst>
                <a:tab pos="279400" algn="l"/>
              </a:tabLst>
            </a:pPr>
            <a:r>
              <a:rPr sz="2600" spc="-40" dirty="0">
                <a:latin typeface="Arial"/>
                <a:cs typeface="Arial"/>
              </a:rPr>
              <a:t>Üzerini </a:t>
            </a:r>
            <a:r>
              <a:rPr sz="2600" spc="-5" dirty="0">
                <a:latin typeface="Arial"/>
                <a:cs typeface="Arial"/>
              </a:rPr>
              <a:t>giyip  </a:t>
            </a:r>
            <a:r>
              <a:rPr sz="2600" spc="-80" dirty="0">
                <a:latin typeface="Arial"/>
                <a:cs typeface="Arial"/>
              </a:rPr>
              <a:t>çıkarırken </a:t>
            </a:r>
            <a:r>
              <a:rPr sz="2600" spc="-55" dirty="0">
                <a:latin typeface="Arial"/>
                <a:cs typeface="Arial"/>
              </a:rPr>
              <a:t>sorun  </a:t>
            </a:r>
            <a:r>
              <a:rPr sz="2600" spc="-75" dirty="0">
                <a:latin typeface="Arial"/>
                <a:cs typeface="Arial"/>
              </a:rPr>
              <a:t>çıkarmaya  başlama</a:t>
            </a:r>
            <a:endParaRPr sz="2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52984" y="1524000"/>
            <a:ext cx="3733800" cy="452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26</a:t>
            </a:fld>
            <a:endParaRPr spc="-6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1589" y="2324100"/>
            <a:ext cx="2387600" cy="22910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5715" algn="ctr">
              <a:lnSpc>
                <a:spcPct val="90100"/>
              </a:lnSpc>
              <a:spcBef>
                <a:spcPts val="420"/>
              </a:spcBef>
            </a:pPr>
            <a:r>
              <a:rPr sz="2700" spc="-235" dirty="0">
                <a:solidFill>
                  <a:srgbClr val="FFFFFF"/>
                </a:solidFill>
                <a:latin typeface="Arial"/>
                <a:cs typeface="Arial"/>
              </a:rPr>
              <a:t>CİNSEL  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İSTİSMARA  </a:t>
            </a:r>
            <a:r>
              <a:rPr sz="2700" spc="-245" dirty="0">
                <a:solidFill>
                  <a:srgbClr val="FFFFFF"/>
                </a:solidFill>
                <a:latin typeface="Arial"/>
                <a:cs typeface="Arial"/>
              </a:rPr>
              <a:t>UĞRAYAN  </a:t>
            </a:r>
            <a:r>
              <a:rPr sz="2700" spc="-240" dirty="0">
                <a:solidFill>
                  <a:srgbClr val="FFFFFF"/>
                </a:solidFill>
                <a:latin typeface="Arial"/>
                <a:cs typeface="Arial"/>
              </a:rPr>
              <a:t>ÇOCUKTAKİ  </a:t>
            </a:r>
            <a:r>
              <a:rPr sz="2700" spc="-185" dirty="0">
                <a:solidFill>
                  <a:srgbClr val="FFFFFF"/>
                </a:solidFill>
                <a:latin typeface="Arial"/>
                <a:cs typeface="Arial"/>
              </a:rPr>
              <a:t>DAVRANIŞSAL  </a:t>
            </a:r>
            <a:r>
              <a:rPr sz="27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4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5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7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27</a:t>
            </a:fld>
            <a:endParaRPr spc="-65"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424284" y="1333500"/>
            <a:ext cx="1737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15" dirty="0"/>
              <a:t>3-6</a:t>
            </a:r>
            <a:r>
              <a:rPr sz="4400" spc="-235" dirty="0"/>
              <a:t> </a:t>
            </a:r>
            <a:r>
              <a:rPr sz="4400" spc="-710" dirty="0"/>
              <a:t>YAŞ</a:t>
            </a:r>
            <a:endParaRPr sz="4400"/>
          </a:p>
        </p:txBody>
      </p:sp>
      <p:sp>
        <p:nvSpPr>
          <p:cNvPr id="27" name="object 27"/>
          <p:cNvSpPr txBox="1"/>
          <p:nvPr/>
        </p:nvSpPr>
        <p:spPr>
          <a:xfrm>
            <a:off x="3277984" y="2014220"/>
            <a:ext cx="4937125" cy="37719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9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60" dirty="0">
                <a:latin typeface="Arial"/>
                <a:cs typeface="Arial"/>
              </a:rPr>
              <a:t>Bebek </a:t>
            </a:r>
            <a:r>
              <a:rPr sz="1800" spc="10" dirty="0">
                <a:latin typeface="Arial"/>
                <a:cs typeface="Arial"/>
              </a:rPr>
              <a:t>gibi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konuşma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50" dirty="0">
                <a:latin typeface="Arial"/>
                <a:cs typeface="Arial"/>
              </a:rPr>
              <a:t>Parmak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emme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vb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.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bebeklik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dönemine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geri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dönüş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65" dirty="0">
                <a:latin typeface="Arial"/>
                <a:cs typeface="Arial"/>
              </a:rPr>
              <a:t>İçe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kapanma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75" dirty="0">
                <a:latin typeface="Arial"/>
                <a:cs typeface="Arial"/>
              </a:rPr>
              <a:t>Sözel </a:t>
            </a:r>
            <a:r>
              <a:rPr sz="1800" spc="-30" dirty="0">
                <a:latin typeface="Arial"/>
                <a:cs typeface="Arial"/>
              </a:rPr>
              <a:t>ifadede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azalma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35" dirty="0">
                <a:latin typeface="Arial"/>
                <a:cs typeface="Arial"/>
              </a:rPr>
              <a:t>Anneye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daha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fazla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bağlı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olma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20" dirty="0">
                <a:latin typeface="Arial"/>
                <a:cs typeface="Arial"/>
              </a:rPr>
              <a:t>Aniden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başlayan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gece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işemeleri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75" dirty="0">
                <a:latin typeface="Arial"/>
                <a:cs typeface="Arial"/>
              </a:rPr>
              <a:t>Dışkı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kaçırma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100" dirty="0">
                <a:latin typeface="Arial"/>
                <a:cs typeface="Arial"/>
              </a:rPr>
              <a:t>Yeme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uyku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bozuklukları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95" dirty="0">
                <a:latin typeface="Arial"/>
                <a:cs typeface="Arial"/>
              </a:rPr>
              <a:t>Sık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devamlı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cinsel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oyun</a:t>
            </a:r>
            <a:endParaRPr sz="18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7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20" dirty="0">
                <a:latin typeface="Arial"/>
                <a:cs typeface="Arial"/>
              </a:rPr>
              <a:t>Mastürbasyon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yapma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0789" y="2794000"/>
            <a:ext cx="2387600" cy="22910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5715" algn="ctr">
              <a:lnSpc>
                <a:spcPct val="90100"/>
              </a:lnSpc>
              <a:spcBef>
                <a:spcPts val="420"/>
              </a:spcBef>
            </a:pPr>
            <a:r>
              <a:rPr sz="2700" spc="-235" dirty="0">
                <a:solidFill>
                  <a:srgbClr val="FFFFFF"/>
                </a:solidFill>
                <a:latin typeface="Arial"/>
                <a:cs typeface="Arial"/>
              </a:rPr>
              <a:t>CİNSEL  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İSTİSMARA  </a:t>
            </a:r>
            <a:r>
              <a:rPr sz="2700" spc="-245" dirty="0">
                <a:solidFill>
                  <a:srgbClr val="FFFFFF"/>
                </a:solidFill>
                <a:latin typeface="Arial"/>
                <a:cs typeface="Arial"/>
              </a:rPr>
              <a:t>UĞRAYAN  </a:t>
            </a:r>
            <a:r>
              <a:rPr sz="2700" spc="-240" dirty="0">
                <a:solidFill>
                  <a:srgbClr val="FFFFFF"/>
                </a:solidFill>
                <a:latin typeface="Arial"/>
                <a:cs typeface="Arial"/>
              </a:rPr>
              <a:t>ÇOCUKTAKİ  </a:t>
            </a:r>
            <a:r>
              <a:rPr sz="2700" spc="-185" dirty="0">
                <a:solidFill>
                  <a:srgbClr val="FFFFFF"/>
                </a:solidFill>
                <a:latin typeface="Arial"/>
                <a:cs typeface="Arial"/>
              </a:rPr>
              <a:t>DAVRANIŞSAL  </a:t>
            </a:r>
            <a:r>
              <a:rPr sz="27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4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5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7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28</a:t>
            </a:fld>
            <a:endParaRPr spc="-65" dirty="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033884" y="1485900"/>
            <a:ext cx="15760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75" dirty="0"/>
              <a:t>6-12</a:t>
            </a:r>
            <a:r>
              <a:rPr sz="3400" spc="-145" dirty="0"/>
              <a:t> </a:t>
            </a:r>
            <a:r>
              <a:rPr sz="3400" spc="-535" dirty="0"/>
              <a:t>YAŞ</a:t>
            </a:r>
            <a:endParaRPr sz="3400"/>
          </a:p>
        </p:txBody>
      </p:sp>
      <p:sp>
        <p:nvSpPr>
          <p:cNvPr id="27" name="object 27"/>
          <p:cNvSpPr txBox="1"/>
          <p:nvPr/>
        </p:nvSpPr>
        <p:spPr>
          <a:xfrm>
            <a:off x="3277984" y="1993900"/>
            <a:ext cx="5454015" cy="3860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15900" indent="-203200">
              <a:lnSpc>
                <a:spcPct val="100000"/>
              </a:lnSpc>
              <a:spcBef>
                <a:spcPts val="5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70" dirty="0">
                <a:latin typeface="Arial"/>
                <a:cs typeface="Arial"/>
              </a:rPr>
              <a:t>Sosyal </a:t>
            </a:r>
            <a:r>
              <a:rPr sz="2000" spc="-50" dirty="0">
                <a:latin typeface="Arial"/>
                <a:cs typeface="Arial"/>
              </a:rPr>
              <a:t>içe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kapanma</a:t>
            </a:r>
            <a:endParaRPr sz="2000">
              <a:latin typeface="Arial"/>
              <a:cs typeface="Arial"/>
            </a:endParaRPr>
          </a:p>
          <a:p>
            <a:pPr marL="254000" indent="-2413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54000" algn="l"/>
              </a:tabLst>
            </a:pPr>
            <a:r>
              <a:rPr sz="2000" spc="-105" dirty="0">
                <a:latin typeface="Arial"/>
                <a:cs typeface="Arial"/>
              </a:rPr>
              <a:t>Tek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başınalık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66700" algn="l"/>
              </a:tabLst>
            </a:pPr>
            <a:r>
              <a:rPr sz="2000" spc="-75" dirty="0">
                <a:latin typeface="Arial"/>
                <a:cs typeface="Arial"/>
              </a:rPr>
              <a:t>Evden </a:t>
            </a:r>
            <a:r>
              <a:rPr sz="2000" spc="-40" dirty="0">
                <a:latin typeface="Arial"/>
                <a:cs typeface="Arial"/>
              </a:rPr>
              <a:t>ve/veya </a:t>
            </a:r>
            <a:r>
              <a:rPr sz="2000" spc="-20" dirty="0">
                <a:latin typeface="Arial"/>
                <a:cs typeface="Arial"/>
              </a:rPr>
              <a:t>okuldan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kaçma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3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105" dirty="0">
                <a:latin typeface="Arial"/>
                <a:cs typeface="Arial"/>
              </a:rPr>
              <a:t>Yeme </a:t>
            </a:r>
            <a:r>
              <a:rPr sz="2000" spc="-45" dirty="0">
                <a:latin typeface="Arial"/>
                <a:cs typeface="Arial"/>
              </a:rPr>
              <a:t>ve </a:t>
            </a:r>
            <a:r>
              <a:rPr sz="2000" spc="-15" dirty="0">
                <a:latin typeface="Arial"/>
                <a:cs typeface="Arial"/>
              </a:rPr>
              <a:t>uyku </a:t>
            </a:r>
            <a:r>
              <a:rPr sz="2000" spc="-20" dirty="0">
                <a:latin typeface="Arial"/>
                <a:cs typeface="Arial"/>
              </a:rPr>
              <a:t>bozuklukları </a:t>
            </a:r>
            <a:r>
              <a:rPr sz="2000" spc="-25" dirty="0">
                <a:latin typeface="Arial"/>
                <a:cs typeface="Arial"/>
              </a:rPr>
              <a:t>öğrenme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bozukluğu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65" dirty="0">
                <a:latin typeface="Arial"/>
                <a:cs typeface="Arial"/>
              </a:rPr>
              <a:t>Obsesif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kompülsiyon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3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35" dirty="0">
                <a:latin typeface="Arial"/>
                <a:cs typeface="Arial"/>
              </a:rPr>
              <a:t>Kendine </a:t>
            </a:r>
            <a:r>
              <a:rPr sz="2000" spc="-55" dirty="0">
                <a:latin typeface="Arial"/>
                <a:cs typeface="Arial"/>
              </a:rPr>
              <a:t>zarar </a:t>
            </a:r>
            <a:r>
              <a:rPr sz="2000" spc="-30" dirty="0">
                <a:latin typeface="Arial"/>
                <a:cs typeface="Arial"/>
              </a:rPr>
              <a:t>verme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davranışı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30" dirty="0">
                <a:latin typeface="Arial"/>
                <a:cs typeface="Arial"/>
              </a:rPr>
              <a:t>Kendinden küçüklere </a:t>
            </a:r>
            <a:r>
              <a:rPr sz="2000" spc="-55" dirty="0">
                <a:latin typeface="Arial"/>
                <a:cs typeface="Arial"/>
              </a:rPr>
              <a:t>cinsel </a:t>
            </a:r>
            <a:r>
              <a:rPr sz="2000" spc="-20" dirty="0">
                <a:latin typeface="Arial"/>
                <a:cs typeface="Arial"/>
              </a:rPr>
              <a:t>istismarda </a:t>
            </a:r>
            <a:r>
              <a:rPr sz="2000" spc="-10" dirty="0">
                <a:latin typeface="Arial"/>
                <a:cs typeface="Arial"/>
              </a:rPr>
              <a:t>bulunma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66700" algn="l"/>
              </a:tabLst>
            </a:pPr>
            <a:r>
              <a:rPr sz="2000" spc="-15" dirty="0">
                <a:latin typeface="Arial"/>
                <a:cs typeface="Arial"/>
              </a:rPr>
              <a:t>Durup dururken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ağlama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3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110" dirty="0">
                <a:latin typeface="Arial"/>
                <a:cs typeface="Arial"/>
              </a:rPr>
              <a:t>Hassaslaşma</a:t>
            </a:r>
            <a:endParaRPr sz="2000">
              <a:latin typeface="Arial"/>
              <a:cs typeface="Arial"/>
            </a:endParaRPr>
          </a:p>
          <a:p>
            <a:pPr marL="215900" indent="-203200">
              <a:lnSpc>
                <a:spcPct val="100000"/>
              </a:lnSpc>
              <a:spcBef>
                <a:spcPts val="4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15900" algn="l"/>
              </a:tabLst>
            </a:pPr>
            <a:r>
              <a:rPr sz="2000" spc="-40" dirty="0">
                <a:latin typeface="Arial"/>
                <a:cs typeface="Arial"/>
              </a:rPr>
              <a:t>Karın </a:t>
            </a:r>
            <a:r>
              <a:rPr sz="2000" spc="-45" dirty="0">
                <a:latin typeface="Arial"/>
                <a:cs typeface="Arial"/>
              </a:rPr>
              <a:t>ve </a:t>
            </a:r>
            <a:r>
              <a:rPr sz="2000" spc="-95" dirty="0">
                <a:latin typeface="Arial"/>
                <a:cs typeface="Arial"/>
              </a:rPr>
              <a:t>baş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ağrıları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00"/>
              </a:spcBef>
              <a:buClr>
                <a:srgbClr val="3FBAD2"/>
              </a:buClr>
              <a:buSzPct val="95000"/>
              <a:buFont typeface="DejaVu Sans"/>
              <a:buChar char="✓"/>
              <a:tabLst>
                <a:tab pos="266700" algn="l"/>
              </a:tabLst>
            </a:pPr>
            <a:r>
              <a:rPr sz="2000" spc="-40" dirty="0">
                <a:latin typeface="Arial"/>
                <a:cs typeface="Arial"/>
              </a:rPr>
              <a:t>Huzursuzluk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" y="1447800"/>
            <a:ext cx="3022600" cy="4673600"/>
          </a:xfrm>
          <a:custGeom>
            <a:avLst/>
            <a:gdLst/>
            <a:ahLst/>
            <a:cxnLst/>
            <a:rect l="l" t="t" r="r" b="b"/>
            <a:pathLst>
              <a:path w="3022600" h="4673600">
                <a:moveTo>
                  <a:pt x="0" y="0"/>
                </a:moveTo>
                <a:lnTo>
                  <a:pt x="0" y="4673600"/>
                </a:lnTo>
                <a:lnTo>
                  <a:pt x="3022600" y="4673600"/>
                </a:lnTo>
                <a:lnTo>
                  <a:pt x="302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7289" y="2654300"/>
            <a:ext cx="2387600" cy="22910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5715" algn="ctr">
              <a:lnSpc>
                <a:spcPct val="90100"/>
              </a:lnSpc>
              <a:spcBef>
                <a:spcPts val="420"/>
              </a:spcBef>
            </a:pPr>
            <a:r>
              <a:rPr sz="2700" spc="-235" dirty="0">
                <a:solidFill>
                  <a:srgbClr val="FFFFFF"/>
                </a:solidFill>
                <a:latin typeface="Arial"/>
                <a:cs typeface="Arial"/>
              </a:rPr>
              <a:t>CİNSEL  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İSTİSMARA  </a:t>
            </a:r>
            <a:r>
              <a:rPr sz="2700" spc="-245" dirty="0">
                <a:solidFill>
                  <a:srgbClr val="FFFFFF"/>
                </a:solidFill>
                <a:latin typeface="Arial"/>
                <a:cs typeface="Arial"/>
              </a:rPr>
              <a:t>UĞRAYAN  </a:t>
            </a:r>
            <a:r>
              <a:rPr sz="2700" spc="-240" dirty="0">
                <a:solidFill>
                  <a:srgbClr val="FFFFFF"/>
                </a:solidFill>
                <a:latin typeface="Arial"/>
                <a:cs typeface="Arial"/>
              </a:rPr>
              <a:t>ÇOCUKTAKİ  </a:t>
            </a:r>
            <a:r>
              <a:rPr sz="2700" spc="-185" dirty="0">
                <a:solidFill>
                  <a:srgbClr val="FFFFFF"/>
                </a:solidFill>
                <a:latin typeface="Arial"/>
                <a:cs typeface="Arial"/>
              </a:rPr>
              <a:t>DAVRANIŞSAL  </a:t>
            </a:r>
            <a:r>
              <a:rPr sz="2700" spc="-3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4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2700" spc="-30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5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7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078084" y="1587500"/>
            <a:ext cx="17926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80" dirty="0"/>
              <a:t>13-18</a:t>
            </a:r>
            <a:r>
              <a:rPr sz="3400" spc="-140" dirty="0"/>
              <a:t> </a:t>
            </a:r>
            <a:r>
              <a:rPr sz="3400" spc="-535" dirty="0"/>
              <a:t>YAŞ</a:t>
            </a:r>
            <a:endParaRPr sz="3400"/>
          </a:p>
        </p:txBody>
      </p:sp>
      <p:sp>
        <p:nvSpPr>
          <p:cNvPr id="28" name="object 28"/>
          <p:cNvSpPr txBox="1"/>
          <p:nvPr/>
        </p:nvSpPr>
        <p:spPr>
          <a:xfrm>
            <a:off x="3341484" y="2128520"/>
            <a:ext cx="3281045" cy="38354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6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30" dirty="0">
                <a:latin typeface="Arial"/>
                <a:cs typeface="Arial"/>
              </a:rPr>
              <a:t>Fobiler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40" dirty="0">
                <a:latin typeface="Arial"/>
                <a:cs typeface="Arial"/>
              </a:rPr>
              <a:t>Madde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bağımlılığı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65" dirty="0">
                <a:latin typeface="Arial"/>
                <a:cs typeface="Arial"/>
              </a:rPr>
              <a:t>Evden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ve/veya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okuldan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kaçma</a:t>
            </a:r>
            <a:endParaRPr sz="1800">
              <a:latin typeface="Arial"/>
              <a:cs typeface="Arial"/>
            </a:endParaRPr>
          </a:p>
          <a:p>
            <a:pPr marL="190500" marR="764540" indent="-177800">
              <a:lnSpc>
                <a:spcPct val="125000"/>
              </a:lnSpc>
              <a:spcBef>
                <a:spcPts val="10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35" dirty="0">
                <a:latin typeface="Arial"/>
                <a:cs typeface="Arial"/>
              </a:rPr>
              <a:t>Ciddi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yeme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bozuklukları  </a:t>
            </a:r>
            <a:r>
              <a:rPr sz="1800" spc="-50" dirty="0">
                <a:latin typeface="Arial"/>
                <a:cs typeface="Arial"/>
              </a:rPr>
              <a:t>(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anoreksia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nevroza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55" dirty="0">
                <a:latin typeface="Arial"/>
                <a:cs typeface="Arial"/>
              </a:rPr>
              <a:t>Aşırı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sinirlilik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40" dirty="0">
                <a:latin typeface="Arial"/>
                <a:cs typeface="Arial"/>
              </a:rPr>
              <a:t>Rastgele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cinsel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ilişkide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bulunma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6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15" dirty="0">
                <a:latin typeface="Arial"/>
                <a:cs typeface="Arial"/>
              </a:rPr>
              <a:t>Kronik </a:t>
            </a:r>
            <a:r>
              <a:rPr sz="1800" spc="-45" dirty="0">
                <a:latin typeface="Arial"/>
                <a:cs typeface="Arial"/>
              </a:rPr>
              <a:t>cinsel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enfeksiyonlar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60" dirty="0">
                <a:latin typeface="Arial"/>
                <a:cs typeface="Arial"/>
              </a:rPr>
              <a:t>Sosyal </a:t>
            </a:r>
            <a:r>
              <a:rPr sz="1800" spc="-65" dirty="0">
                <a:latin typeface="Arial"/>
                <a:cs typeface="Arial"/>
              </a:rPr>
              <a:t>içe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kapanma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5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50" dirty="0">
                <a:latin typeface="Arial"/>
                <a:cs typeface="Arial"/>
              </a:rPr>
              <a:t>Psikoz</a:t>
            </a:r>
            <a:endParaRPr sz="18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640"/>
              </a:spcBef>
              <a:buClr>
                <a:srgbClr val="3FBAD2"/>
              </a:buClr>
              <a:buSzPct val="94444"/>
              <a:buFont typeface="DejaVu Sans"/>
              <a:buChar char="✓"/>
              <a:tabLst>
                <a:tab pos="193040" algn="l"/>
              </a:tabLst>
            </a:pPr>
            <a:r>
              <a:rPr sz="1800" spc="-55" dirty="0">
                <a:latin typeface="Arial"/>
                <a:cs typeface="Arial"/>
              </a:rPr>
              <a:t>Özkıyım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84784" y="1524000"/>
            <a:ext cx="3327400" cy="447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65" dirty="0"/>
              <a:pPr marL="38100">
                <a:lnSpc>
                  <a:spcPts val="1140"/>
                </a:lnSpc>
              </a:pPr>
              <a:t>29</a:t>
            </a:fld>
            <a:endParaRPr spc="-6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6489" y="3035300"/>
            <a:ext cx="2789555" cy="944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96900" marR="5080" indent="-584200">
              <a:lnSpc>
                <a:spcPts val="3400"/>
              </a:lnSpc>
              <a:spcBef>
                <a:spcPts val="580"/>
              </a:spcBef>
            </a:pPr>
            <a:r>
              <a:rPr sz="3200" spc="-545" dirty="0">
                <a:solidFill>
                  <a:srgbClr val="FFFFFF"/>
                </a:solidFill>
                <a:latin typeface="Arial"/>
                <a:cs typeface="Arial"/>
              </a:rPr>
              <a:t>ÇOCUK 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İHMAL </a:t>
            </a:r>
            <a:r>
              <a:rPr sz="3200" spc="-509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3200" spc="-395" dirty="0">
                <a:solidFill>
                  <a:srgbClr val="FFFFFF"/>
                </a:solidFill>
                <a:latin typeface="Arial"/>
                <a:cs typeface="Arial"/>
              </a:rPr>
              <a:t>İSTİSMARI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140"/>
              </a:lnSpc>
            </a:pPr>
            <a:fld id="{81D60167-4931-47E6-BA6A-407CBD079E47}" type="slidenum">
              <a:rPr spc="-65" dirty="0"/>
              <a:pPr marL="114300">
                <a:lnSpc>
                  <a:spcPts val="1140"/>
                </a:lnSpc>
              </a:pPr>
              <a:t>3</a:t>
            </a:fld>
            <a:endParaRPr spc="-65" dirty="0"/>
          </a:p>
        </p:txBody>
      </p:sp>
      <p:sp>
        <p:nvSpPr>
          <p:cNvPr id="26" name="object 26"/>
          <p:cNvSpPr txBox="1"/>
          <p:nvPr/>
        </p:nvSpPr>
        <p:spPr>
          <a:xfrm>
            <a:off x="3506584" y="2832100"/>
            <a:ext cx="6618605" cy="18084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79400" marR="84455" indent="609600">
              <a:lnSpc>
                <a:spcPts val="3400"/>
              </a:lnSpc>
              <a:spcBef>
                <a:spcPts val="580"/>
              </a:spcBef>
            </a:pPr>
            <a:r>
              <a:rPr sz="3200" spc="-210" dirty="0">
                <a:latin typeface="Arial"/>
                <a:cs typeface="Arial"/>
              </a:rPr>
              <a:t>Dünya </a:t>
            </a:r>
            <a:r>
              <a:rPr sz="3200" spc="-265" dirty="0">
                <a:latin typeface="Arial"/>
                <a:cs typeface="Arial"/>
              </a:rPr>
              <a:t>Sağlık </a:t>
            </a:r>
            <a:r>
              <a:rPr sz="3200" spc="-90" dirty="0">
                <a:latin typeface="Arial"/>
                <a:cs typeface="Arial"/>
              </a:rPr>
              <a:t>Örgütü’nün</a:t>
            </a:r>
            <a:r>
              <a:rPr sz="3200" spc="-56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verilerine  </a:t>
            </a:r>
            <a:r>
              <a:rPr sz="3200" spc="-130" dirty="0">
                <a:latin typeface="Arial"/>
                <a:cs typeface="Arial"/>
              </a:rPr>
              <a:t>göre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dünyada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1-14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280" dirty="0">
                <a:latin typeface="Arial"/>
                <a:cs typeface="Arial"/>
              </a:rPr>
              <a:t>yaş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grubundaki</a:t>
            </a:r>
            <a:r>
              <a:rPr sz="3200" spc="-53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40</a:t>
            </a:r>
            <a:endParaRPr sz="3200">
              <a:latin typeface="Arial"/>
              <a:cs typeface="Arial"/>
            </a:endParaRPr>
          </a:p>
          <a:p>
            <a:pPr marL="12700" marR="5080" indent="711200">
              <a:lnSpc>
                <a:spcPts val="3400"/>
              </a:lnSpc>
            </a:pPr>
            <a:r>
              <a:rPr sz="3200" spc="-85" dirty="0">
                <a:latin typeface="Arial"/>
                <a:cs typeface="Arial"/>
              </a:rPr>
              <a:t>milyon </a:t>
            </a:r>
            <a:r>
              <a:rPr sz="3200" spc="-145" dirty="0">
                <a:latin typeface="Arial"/>
                <a:cs typeface="Arial"/>
              </a:rPr>
              <a:t>çocuk </a:t>
            </a:r>
            <a:r>
              <a:rPr sz="3200" spc="-90" dirty="0">
                <a:latin typeface="Arial"/>
                <a:cs typeface="Arial"/>
              </a:rPr>
              <a:t>ihmal </a:t>
            </a:r>
            <a:r>
              <a:rPr sz="3200" spc="-195" dirty="0">
                <a:latin typeface="Arial"/>
                <a:cs typeface="Arial"/>
              </a:rPr>
              <a:t>ve </a:t>
            </a:r>
            <a:r>
              <a:rPr sz="3200" spc="-125" dirty="0">
                <a:latin typeface="Arial"/>
                <a:cs typeface="Arial"/>
              </a:rPr>
              <a:t>istismara  </a:t>
            </a:r>
            <a:r>
              <a:rPr sz="3200" spc="-135" dirty="0">
                <a:latin typeface="Arial"/>
                <a:cs typeface="Arial"/>
              </a:rPr>
              <a:t>uğramakta,</a:t>
            </a:r>
            <a:r>
              <a:rPr sz="3200" spc="-49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desteğe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ihtiyaç</a:t>
            </a:r>
            <a:r>
              <a:rPr sz="3200" spc="-3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duymaktadır.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8467" y="1967706"/>
            <a:ext cx="836188" cy="178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79012" y="2146300"/>
            <a:ext cx="1110935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1237" y="2349500"/>
            <a:ext cx="1207247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1237" y="2552700"/>
            <a:ext cx="1207247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5120" y="2755900"/>
            <a:ext cx="1158717" cy="203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2630" y="2959100"/>
            <a:ext cx="931752" cy="215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6584" y="1955800"/>
            <a:ext cx="1231900" cy="1219200"/>
          </a:xfrm>
          <a:custGeom>
            <a:avLst/>
            <a:gdLst/>
            <a:ahLst/>
            <a:cxnLst/>
            <a:rect l="l" t="t" r="r" b="b"/>
            <a:pathLst>
              <a:path w="1231900" h="1219200">
                <a:moveTo>
                  <a:pt x="12700" y="673099"/>
                </a:moveTo>
                <a:lnTo>
                  <a:pt x="12700" y="546099"/>
                </a:lnTo>
                <a:lnTo>
                  <a:pt x="0" y="609599"/>
                </a:lnTo>
                <a:lnTo>
                  <a:pt x="12700" y="673099"/>
                </a:lnTo>
                <a:close/>
              </a:path>
              <a:path w="1231900" h="1219200">
                <a:moveTo>
                  <a:pt x="330200" y="76199"/>
                </a:moveTo>
                <a:lnTo>
                  <a:pt x="279400" y="101599"/>
                </a:lnTo>
                <a:lnTo>
                  <a:pt x="190500" y="177799"/>
                </a:lnTo>
                <a:lnTo>
                  <a:pt x="114300" y="266699"/>
                </a:lnTo>
                <a:lnTo>
                  <a:pt x="76200" y="317499"/>
                </a:lnTo>
                <a:lnTo>
                  <a:pt x="50800" y="368299"/>
                </a:lnTo>
                <a:lnTo>
                  <a:pt x="38100" y="431799"/>
                </a:lnTo>
                <a:lnTo>
                  <a:pt x="12700" y="482599"/>
                </a:lnTo>
                <a:lnTo>
                  <a:pt x="12700" y="609599"/>
                </a:lnTo>
                <a:lnTo>
                  <a:pt x="25400" y="546099"/>
                </a:lnTo>
                <a:lnTo>
                  <a:pt x="25400" y="495299"/>
                </a:lnTo>
                <a:lnTo>
                  <a:pt x="50800" y="431799"/>
                </a:lnTo>
                <a:lnTo>
                  <a:pt x="63500" y="380999"/>
                </a:lnTo>
                <a:lnTo>
                  <a:pt x="88900" y="317499"/>
                </a:lnTo>
                <a:lnTo>
                  <a:pt x="127000" y="279399"/>
                </a:lnTo>
                <a:lnTo>
                  <a:pt x="190500" y="190499"/>
                </a:lnTo>
                <a:lnTo>
                  <a:pt x="279400" y="114299"/>
                </a:lnTo>
                <a:lnTo>
                  <a:pt x="330200" y="76199"/>
                </a:lnTo>
                <a:close/>
              </a:path>
              <a:path w="1231900" h="1219200">
                <a:moveTo>
                  <a:pt x="190500" y="1041399"/>
                </a:moveTo>
                <a:lnTo>
                  <a:pt x="127000" y="939799"/>
                </a:lnTo>
                <a:lnTo>
                  <a:pt x="88900" y="901699"/>
                </a:lnTo>
                <a:lnTo>
                  <a:pt x="63500" y="838199"/>
                </a:lnTo>
                <a:lnTo>
                  <a:pt x="50800" y="787399"/>
                </a:lnTo>
                <a:lnTo>
                  <a:pt x="25400" y="736599"/>
                </a:lnTo>
                <a:lnTo>
                  <a:pt x="25400" y="673099"/>
                </a:lnTo>
                <a:lnTo>
                  <a:pt x="12700" y="609599"/>
                </a:lnTo>
                <a:lnTo>
                  <a:pt x="12700" y="736599"/>
                </a:lnTo>
                <a:lnTo>
                  <a:pt x="38100" y="787399"/>
                </a:lnTo>
                <a:lnTo>
                  <a:pt x="50800" y="850899"/>
                </a:lnTo>
                <a:lnTo>
                  <a:pt x="76200" y="901699"/>
                </a:lnTo>
                <a:lnTo>
                  <a:pt x="114300" y="952499"/>
                </a:lnTo>
                <a:lnTo>
                  <a:pt x="190500" y="1041399"/>
                </a:lnTo>
                <a:close/>
              </a:path>
              <a:path w="1231900" h="1219200">
                <a:moveTo>
                  <a:pt x="1219200" y="736599"/>
                </a:moveTo>
                <a:lnTo>
                  <a:pt x="1219200" y="673099"/>
                </a:lnTo>
                <a:lnTo>
                  <a:pt x="1206500" y="736599"/>
                </a:lnTo>
                <a:lnTo>
                  <a:pt x="1193800" y="787399"/>
                </a:lnTo>
                <a:lnTo>
                  <a:pt x="1168400" y="838199"/>
                </a:lnTo>
                <a:lnTo>
                  <a:pt x="1143000" y="901699"/>
                </a:lnTo>
                <a:lnTo>
                  <a:pt x="1117600" y="952499"/>
                </a:lnTo>
                <a:lnTo>
                  <a:pt x="1041400" y="1041399"/>
                </a:lnTo>
                <a:lnTo>
                  <a:pt x="1041400" y="1028699"/>
                </a:lnTo>
                <a:lnTo>
                  <a:pt x="952500" y="1104899"/>
                </a:lnTo>
                <a:lnTo>
                  <a:pt x="901700" y="1142999"/>
                </a:lnTo>
                <a:lnTo>
                  <a:pt x="850900" y="1168399"/>
                </a:lnTo>
                <a:lnTo>
                  <a:pt x="800100" y="1181099"/>
                </a:lnTo>
                <a:lnTo>
                  <a:pt x="736600" y="1193799"/>
                </a:lnTo>
                <a:lnTo>
                  <a:pt x="685800" y="1206499"/>
                </a:lnTo>
                <a:lnTo>
                  <a:pt x="558800" y="1206499"/>
                </a:lnTo>
                <a:lnTo>
                  <a:pt x="495300" y="1193799"/>
                </a:lnTo>
                <a:lnTo>
                  <a:pt x="444500" y="1181099"/>
                </a:lnTo>
                <a:lnTo>
                  <a:pt x="381000" y="1168399"/>
                </a:lnTo>
                <a:lnTo>
                  <a:pt x="330200" y="1142999"/>
                </a:lnTo>
                <a:lnTo>
                  <a:pt x="279400" y="1104899"/>
                </a:lnTo>
                <a:lnTo>
                  <a:pt x="190500" y="1028699"/>
                </a:lnTo>
                <a:lnTo>
                  <a:pt x="190500" y="1041399"/>
                </a:lnTo>
                <a:lnTo>
                  <a:pt x="279400" y="1117599"/>
                </a:lnTo>
                <a:lnTo>
                  <a:pt x="330200" y="1155699"/>
                </a:lnTo>
                <a:lnTo>
                  <a:pt x="381000" y="1181099"/>
                </a:lnTo>
                <a:lnTo>
                  <a:pt x="431800" y="1193799"/>
                </a:lnTo>
                <a:lnTo>
                  <a:pt x="558800" y="1219199"/>
                </a:lnTo>
                <a:lnTo>
                  <a:pt x="685800" y="1219199"/>
                </a:lnTo>
                <a:lnTo>
                  <a:pt x="749300" y="1206499"/>
                </a:lnTo>
                <a:lnTo>
                  <a:pt x="800100" y="1193799"/>
                </a:lnTo>
                <a:lnTo>
                  <a:pt x="863600" y="1181099"/>
                </a:lnTo>
                <a:lnTo>
                  <a:pt x="914400" y="1155699"/>
                </a:lnTo>
                <a:lnTo>
                  <a:pt x="965200" y="1117599"/>
                </a:lnTo>
                <a:lnTo>
                  <a:pt x="1054100" y="1041399"/>
                </a:lnTo>
                <a:lnTo>
                  <a:pt x="1130300" y="952499"/>
                </a:lnTo>
                <a:lnTo>
                  <a:pt x="1181100" y="850899"/>
                </a:lnTo>
                <a:lnTo>
                  <a:pt x="1206500" y="787399"/>
                </a:lnTo>
                <a:lnTo>
                  <a:pt x="1219200" y="736599"/>
                </a:lnTo>
                <a:close/>
              </a:path>
              <a:path w="1231900" h="1219200">
                <a:moveTo>
                  <a:pt x="1231900" y="673099"/>
                </a:moveTo>
                <a:lnTo>
                  <a:pt x="1231900" y="546099"/>
                </a:lnTo>
                <a:lnTo>
                  <a:pt x="1219200" y="482599"/>
                </a:lnTo>
                <a:lnTo>
                  <a:pt x="1206500" y="431799"/>
                </a:lnTo>
                <a:lnTo>
                  <a:pt x="1181100" y="368299"/>
                </a:lnTo>
                <a:lnTo>
                  <a:pt x="1130300" y="266699"/>
                </a:lnTo>
                <a:lnTo>
                  <a:pt x="1054100" y="177799"/>
                </a:lnTo>
                <a:lnTo>
                  <a:pt x="965200" y="101599"/>
                </a:lnTo>
                <a:lnTo>
                  <a:pt x="863600" y="50799"/>
                </a:lnTo>
                <a:lnTo>
                  <a:pt x="800100" y="25399"/>
                </a:lnTo>
                <a:lnTo>
                  <a:pt x="736600" y="12699"/>
                </a:lnTo>
                <a:lnTo>
                  <a:pt x="685800" y="0"/>
                </a:lnTo>
                <a:lnTo>
                  <a:pt x="558800" y="0"/>
                </a:lnTo>
                <a:lnTo>
                  <a:pt x="431800" y="25399"/>
                </a:lnTo>
                <a:lnTo>
                  <a:pt x="381000" y="50799"/>
                </a:lnTo>
                <a:lnTo>
                  <a:pt x="444500" y="38099"/>
                </a:lnTo>
                <a:lnTo>
                  <a:pt x="495300" y="25399"/>
                </a:lnTo>
                <a:lnTo>
                  <a:pt x="558800" y="12699"/>
                </a:lnTo>
                <a:lnTo>
                  <a:pt x="685800" y="12699"/>
                </a:lnTo>
                <a:lnTo>
                  <a:pt x="736600" y="25399"/>
                </a:lnTo>
                <a:lnTo>
                  <a:pt x="800100" y="38099"/>
                </a:lnTo>
                <a:lnTo>
                  <a:pt x="850900" y="63499"/>
                </a:lnTo>
                <a:lnTo>
                  <a:pt x="901700" y="76199"/>
                </a:lnTo>
                <a:lnTo>
                  <a:pt x="952500" y="114299"/>
                </a:lnTo>
                <a:lnTo>
                  <a:pt x="1041400" y="190499"/>
                </a:lnTo>
                <a:lnTo>
                  <a:pt x="1117600" y="279399"/>
                </a:lnTo>
                <a:lnTo>
                  <a:pt x="1193800" y="431799"/>
                </a:lnTo>
                <a:lnTo>
                  <a:pt x="1206500" y="495299"/>
                </a:lnTo>
                <a:lnTo>
                  <a:pt x="1219200" y="546099"/>
                </a:lnTo>
                <a:lnTo>
                  <a:pt x="1219200" y="736599"/>
                </a:lnTo>
                <a:lnTo>
                  <a:pt x="1231900" y="673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98467" y="3186906"/>
            <a:ext cx="836188" cy="1785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9012" y="3365500"/>
            <a:ext cx="1122881" cy="203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1237" y="3568700"/>
            <a:ext cx="1207247" cy="203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1237" y="3771900"/>
            <a:ext cx="1207247" cy="203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5120" y="3975100"/>
            <a:ext cx="1146772" cy="203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4576" y="4178300"/>
            <a:ext cx="907861" cy="203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6584" y="3162300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700" y="685800"/>
                </a:moveTo>
                <a:lnTo>
                  <a:pt x="12700" y="558800"/>
                </a:lnTo>
                <a:lnTo>
                  <a:pt x="0" y="622300"/>
                </a:lnTo>
                <a:lnTo>
                  <a:pt x="12700" y="685800"/>
                </a:lnTo>
                <a:close/>
              </a:path>
              <a:path w="1231900" h="1231900">
                <a:moveTo>
                  <a:pt x="190500" y="190500"/>
                </a:moveTo>
                <a:lnTo>
                  <a:pt x="114300" y="279400"/>
                </a:lnTo>
                <a:lnTo>
                  <a:pt x="76200" y="330200"/>
                </a:lnTo>
                <a:lnTo>
                  <a:pt x="50800" y="381000"/>
                </a:lnTo>
                <a:lnTo>
                  <a:pt x="38100" y="431800"/>
                </a:lnTo>
                <a:lnTo>
                  <a:pt x="12700" y="495300"/>
                </a:lnTo>
                <a:lnTo>
                  <a:pt x="12700" y="622300"/>
                </a:lnTo>
                <a:lnTo>
                  <a:pt x="25400" y="558800"/>
                </a:lnTo>
                <a:lnTo>
                  <a:pt x="25400" y="495300"/>
                </a:lnTo>
                <a:lnTo>
                  <a:pt x="50800" y="444500"/>
                </a:lnTo>
                <a:lnTo>
                  <a:pt x="63500" y="381000"/>
                </a:lnTo>
                <a:lnTo>
                  <a:pt x="88900" y="330200"/>
                </a:lnTo>
                <a:lnTo>
                  <a:pt x="127000" y="279400"/>
                </a:lnTo>
                <a:lnTo>
                  <a:pt x="190500" y="190500"/>
                </a:lnTo>
                <a:close/>
              </a:path>
              <a:path w="1231900" h="1231900">
                <a:moveTo>
                  <a:pt x="1219200" y="736600"/>
                </a:moveTo>
                <a:lnTo>
                  <a:pt x="1219200" y="685800"/>
                </a:lnTo>
                <a:lnTo>
                  <a:pt x="1206500" y="736600"/>
                </a:lnTo>
                <a:lnTo>
                  <a:pt x="1193800" y="800100"/>
                </a:lnTo>
                <a:lnTo>
                  <a:pt x="1117600" y="952500"/>
                </a:lnTo>
                <a:lnTo>
                  <a:pt x="1041400" y="1041400"/>
                </a:lnTo>
                <a:lnTo>
                  <a:pt x="952500" y="1117600"/>
                </a:lnTo>
                <a:lnTo>
                  <a:pt x="800100" y="1193800"/>
                </a:lnTo>
                <a:lnTo>
                  <a:pt x="736600" y="1206500"/>
                </a:lnTo>
                <a:lnTo>
                  <a:pt x="685800" y="1219200"/>
                </a:lnTo>
                <a:lnTo>
                  <a:pt x="558800" y="1219200"/>
                </a:lnTo>
                <a:lnTo>
                  <a:pt x="495300" y="1206500"/>
                </a:lnTo>
                <a:lnTo>
                  <a:pt x="444500" y="1193800"/>
                </a:lnTo>
                <a:lnTo>
                  <a:pt x="381000" y="1168400"/>
                </a:lnTo>
                <a:lnTo>
                  <a:pt x="279400" y="1117600"/>
                </a:lnTo>
                <a:lnTo>
                  <a:pt x="190500" y="1041400"/>
                </a:lnTo>
                <a:lnTo>
                  <a:pt x="127000" y="952500"/>
                </a:lnTo>
                <a:lnTo>
                  <a:pt x="88900" y="901700"/>
                </a:lnTo>
                <a:lnTo>
                  <a:pt x="63500" y="850900"/>
                </a:lnTo>
                <a:lnTo>
                  <a:pt x="50800" y="800100"/>
                </a:lnTo>
                <a:lnTo>
                  <a:pt x="25400" y="736600"/>
                </a:lnTo>
                <a:lnTo>
                  <a:pt x="25400" y="673100"/>
                </a:lnTo>
                <a:lnTo>
                  <a:pt x="12700" y="622300"/>
                </a:lnTo>
                <a:lnTo>
                  <a:pt x="12700" y="736600"/>
                </a:lnTo>
                <a:lnTo>
                  <a:pt x="38100" y="800100"/>
                </a:lnTo>
                <a:lnTo>
                  <a:pt x="50800" y="850900"/>
                </a:lnTo>
                <a:lnTo>
                  <a:pt x="76200" y="914400"/>
                </a:lnTo>
                <a:lnTo>
                  <a:pt x="114300" y="965200"/>
                </a:lnTo>
                <a:lnTo>
                  <a:pt x="190500" y="1054100"/>
                </a:lnTo>
                <a:lnTo>
                  <a:pt x="279400" y="1130300"/>
                </a:lnTo>
                <a:lnTo>
                  <a:pt x="431800" y="1206500"/>
                </a:lnTo>
                <a:lnTo>
                  <a:pt x="558800" y="1231900"/>
                </a:lnTo>
                <a:lnTo>
                  <a:pt x="685800" y="1231900"/>
                </a:lnTo>
                <a:lnTo>
                  <a:pt x="749300" y="1219200"/>
                </a:lnTo>
                <a:lnTo>
                  <a:pt x="800100" y="1206500"/>
                </a:lnTo>
                <a:lnTo>
                  <a:pt x="863600" y="1181100"/>
                </a:lnTo>
                <a:lnTo>
                  <a:pt x="965200" y="1130300"/>
                </a:lnTo>
                <a:lnTo>
                  <a:pt x="1054100" y="1054100"/>
                </a:lnTo>
                <a:lnTo>
                  <a:pt x="1130300" y="965200"/>
                </a:lnTo>
                <a:lnTo>
                  <a:pt x="1155700" y="914400"/>
                </a:lnTo>
                <a:lnTo>
                  <a:pt x="1181100" y="850900"/>
                </a:lnTo>
                <a:lnTo>
                  <a:pt x="1206500" y="800100"/>
                </a:lnTo>
                <a:lnTo>
                  <a:pt x="1219200" y="736600"/>
                </a:lnTo>
                <a:close/>
              </a:path>
              <a:path w="1231900" h="1231900">
                <a:moveTo>
                  <a:pt x="279400" y="114300"/>
                </a:moveTo>
                <a:lnTo>
                  <a:pt x="190500" y="177800"/>
                </a:lnTo>
                <a:lnTo>
                  <a:pt x="190500" y="190500"/>
                </a:lnTo>
                <a:lnTo>
                  <a:pt x="279400" y="114300"/>
                </a:lnTo>
                <a:close/>
              </a:path>
              <a:path w="1231900" h="1231900">
                <a:moveTo>
                  <a:pt x="1231900" y="685800"/>
                </a:moveTo>
                <a:lnTo>
                  <a:pt x="1231900" y="558800"/>
                </a:lnTo>
                <a:lnTo>
                  <a:pt x="1206500" y="431800"/>
                </a:lnTo>
                <a:lnTo>
                  <a:pt x="1130300" y="279400"/>
                </a:lnTo>
                <a:lnTo>
                  <a:pt x="1054100" y="190500"/>
                </a:lnTo>
                <a:lnTo>
                  <a:pt x="1054100" y="177800"/>
                </a:lnTo>
                <a:lnTo>
                  <a:pt x="965200" y="114300"/>
                </a:lnTo>
                <a:lnTo>
                  <a:pt x="914400" y="76199"/>
                </a:lnTo>
                <a:lnTo>
                  <a:pt x="863600" y="50799"/>
                </a:lnTo>
                <a:lnTo>
                  <a:pt x="800100" y="25399"/>
                </a:lnTo>
                <a:lnTo>
                  <a:pt x="736600" y="12699"/>
                </a:lnTo>
                <a:lnTo>
                  <a:pt x="685800" y="12699"/>
                </a:lnTo>
                <a:lnTo>
                  <a:pt x="622300" y="0"/>
                </a:lnTo>
                <a:lnTo>
                  <a:pt x="558800" y="12699"/>
                </a:lnTo>
                <a:lnTo>
                  <a:pt x="495300" y="12699"/>
                </a:lnTo>
                <a:lnTo>
                  <a:pt x="431800" y="25399"/>
                </a:lnTo>
                <a:lnTo>
                  <a:pt x="330200" y="76199"/>
                </a:lnTo>
                <a:lnTo>
                  <a:pt x="279400" y="114300"/>
                </a:lnTo>
                <a:lnTo>
                  <a:pt x="381000" y="63499"/>
                </a:lnTo>
                <a:lnTo>
                  <a:pt x="444500" y="38099"/>
                </a:lnTo>
                <a:lnTo>
                  <a:pt x="495300" y="25399"/>
                </a:lnTo>
                <a:lnTo>
                  <a:pt x="558800" y="25399"/>
                </a:lnTo>
                <a:lnTo>
                  <a:pt x="622300" y="12699"/>
                </a:lnTo>
                <a:lnTo>
                  <a:pt x="685800" y="25399"/>
                </a:lnTo>
                <a:lnTo>
                  <a:pt x="736600" y="25399"/>
                </a:lnTo>
                <a:lnTo>
                  <a:pt x="800100" y="38099"/>
                </a:lnTo>
                <a:lnTo>
                  <a:pt x="952500" y="114300"/>
                </a:lnTo>
                <a:lnTo>
                  <a:pt x="1041400" y="190500"/>
                </a:lnTo>
                <a:lnTo>
                  <a:pt x="1117600" y="279400"/>
                </a:lnTo>
                <a:lnTo>
                  <a:pt x="1168400" y="381000"/>
                </a:lnTo>
                <a:lnTo>
                  <a:pt x="1193800" y="444500"/>
                </a:lnTo>
                <a:lnTo>
                  <a:pt x="1206500" y="495300"/>
                </a:lnTo>
                <a:lnTo>
                  <a:pt x="1219200" y="558800"/>
                </a:lnTo>
                <a:lnTo>
                  <a:pt x="1219200" y="736600"/>
                </a:lnTo>
                <a:lnTo>
                  <a:pt x="123190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9284" y="4381500"/>
            <a:ext cx="1206500" cy="190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79012" y="4572000"/>
            <a:ext cx="1122881" cy="203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31237" y="4775200"/>
            <a:ext cx="1207247" cy="203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31237" y="4978400"/>
            <a:ext cx="1207247" cy="203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55120" y="5181600"/>
            <a:ext cx="1158717" cy="2032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0685" y="5384800"/>
            <a:ext cx="943698" cy="215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6584" y="4381500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700" y="673100"/>
                </a:moveTo>
                <a:lnTo>
                  <a:pt x="12700" y="546100"/>
                </a:lnTo>
                <a:lnTo>
                  <a:pt x="0" y="609600"/>
                </a:lnTo>
                <a:lnTo>
                  <a:pt x="12700" y="673100"/>
                </a:lnTo>
                <a:close/>
              </a:path>
              <a:path w="1231900" h="1231900">
                <a:moveTo>
                  <a:pt x="1231900" y="673100"/>
                </a:moveTo>
                <a:lnTo>
                  <a:pt x="1231900" y="546100"/>
                </a:lnTo>
                <a:lnTo>
                  <a:pt x="1219200" y="482600"/>
                </a:lnTo>
                <a:lnTo>
                  <a:pt x="1206500" y="431800"/>
                </a:lnTo>
                <a:lnTo>
                  <a:pt x="1181100" y="368300"/>
                </a:lnTo>
                <a:lnTo>
                  <a:pt x="1130300" y="266700"/>
                </a:lnTo>
                <a:lnTo>
                  <a:pt x="1054100" y="177800"/>
                </a:lnTo>
                <a:lnTo>
                  <a:pt x="965200" y="101600"/>
                </a:lnTo>
                <a:lnTo>
                  <a:pt x="863600" y="50800"/>
                </a:lnTo>
                <a:lnTo>
                  <a:pt x="800100" y="25400"/>
                </a:lnTo>
                <a:lnTo>
                  <a:pt x="736600" y="12700"/>
                </a:lnTo>
                <a:lnTo>
                  <a:pt x="685800" y="0"/>
                </a:lnTo>
                <a:lnTo>
                  <a:pt x="558800" y="0"/>
                </a:lnTo>
                <a:lnTo>
                  <a:pt x="431800" y="25400"/>
                </a:lnTo>
                <a:lnTo>
                  <a:pt x="279400" y="101600"/>
                </a:lnTo>
                <a:lnTo>
                  <a:pt x="190500" y="177800"/>
                </a:lnTo>
                <a:lnTo>
                  <a:pt x="114300" y="266700"/>
                </a:lnTo>
                <a:lnTo>
                  <a:pt x="76200" y="317500"/>
                </a:lnTo>
                <a:lnTo>
                  <a:pt x="50800" y="368300"/>
                </a:lnTo>
                <a:lnTo>
                  <a:pt x="38100" y="431800"/>
                </a:lnTo>
                <a:lnTo>
                  <a:pt x="12700" y="495300"/>
                </a:lnTo>
                <a:lnTo>
                  <a:pt x="12700" y="609600"/>
                </a:lnTo>
                <a:lnTo>
                  <a:pt x="25400" y="546100"/>
                </a:lnTo>
                <a:lnTo>
                  <a:pt x="25400" y="495300"/>
                </a:lnTo>
                <a:lnTo>
                  <a:pt x="50800" y="431800"/>
                </a:lnTo>
                <a:lnTo>
                  <a:pt x="63500" y="381000"/>
                </a:lnTo>
                <a:lnTo>
                  <a:pt x="88900" y="330200"/>
                </a:lnTo>
                <a:lnTo>
                  <a:pt x="127000" y="279400"/>
                </a:lnTo>
                <a:lnTo>
                  <a:pt x="190500" y="190500"/>
                </a:lnTo>
                <a:lnTo>
                  <a:pt x="279400" y="114300"/>
                </a:lnTo>
                <a:lnTo>
                  <a:pt x="381000" y="63500"/>
                </a:lnTo>
                <a:lnTo>
                  <a:pt x="444500" y="38100"/>
                </a:lnTo>
                <a:lnTo>
                  <a:pt x="495300" y="25400"/>
                </a:lnTo>
                <a:lnTo>
                  <a:pt x="558800" y="12700"/>
                </a:lnTo>
                <a:lnTo>
                  <a:pt x="685800" y="12700"/>
                </a:lnTo>
                <a:lnTo>
                  <a:pt x="736600" y="25400"/>
                </a:lnTo>
                <a:lnTo>
                  <a:pt x="800100" y="38100"/>
                </a:lnTo>
                <a:lnTo>
                  <a:pt x="952500" y="114300"/>
                </a:lnTo>
                <a:lnTo>
                  <a:pt x="1041400" y="190500"/>
                </a:lnTo>
                <a:lnTo>
                  <a:pt x="1117600" y="279400"/>
                </a:lnTo>
                <a:lnTo>
                  <a:pt x="1193800" y="431800"/>
                </a:lnTo>
                <a:lnTo>
                  <a:pt x="1206500" y="495300"/>
                </a:lnTo>
                <a:lnTo>
                  <a:pt x="1219200" y="546100"/>
                </a:lnTo>
                <a:lnTo>
                  <a:pt x="1219200" y="736600"/>
                </a:lnTo>
                <a:lnTo>
                  <a:pt x="1231900" y="673100"/>
                </a:lnTo>
                <a:close/>
              </a:path>
              <a:path w="1231900" h="1231900">
                <a:moveTo>
                  <a:pt x="190500" y="1041400"/>
                </a:moveTo>
                <a:lnTo>
                  <a:pt x="127000" y="952500"/>
                </a:lnTo>
                <a:lnTo>
                  <a:pt x="88900" y="901700"/>
                </a:lnTo>
                <a:lnTo>
                  <a:pt x="63500" y="850900"/>
                </a:lnTo>
                <a:lnTo>
                  <a:pt x="50800" y="787400"/>
                </a:lnTo>
                <a:lnTo>
                  <a:pt x="25400" y="736600"/>
                </a:lnTo>
                <a:lnTo>
                  <a:pt x="25400" y="673100"/>
                </a:lnTo>
                <a:lnTo>
                  <a:pt x="12700" y="609600"/>
                </a:lnTo>
                <a:lnTo>
                  <a:pt x="12700" y="736600"/>
                </a:lnTo>
                <a:lnTo>
                  <a:pt x="38100" y="800100"/>
                </a:lnTo>
                <a:lnTo>
                  <a:pt x="50800" y="850900"/>
                </a:lnTo>
                <a:lnTo>
                  <a:pt x="76200" y="901700"/>
                </a:lnTo>
                <a:lnTo>
                  <a:pt x="114300" y="952500"/>
                </a:lnTo>
                <a:lnTo>
                  <a:pt x="190500" y="1041400"/>
                </a:lnTo>
                <a:close/>
              </a:path>
              <a:path w="1231900" h="1231900">
                <a:moveTo>
                  <a:pt x="1219200" y="736600"/>
                </a:moveTo>
                <a:lnTo>
                  <a:pt x="1219200" y="673100"/>
                </a:lnTo>
                <a:lnTo>
                  <a:pt x="1206500" y="736600"/>
                </a:lnTo>
                <a:lnTo>
                  <a:pt x="1193800" y="787400"/>
                </a:lnTo>
                <a:lnTo>
                  <a:pt x="1168400" y="850900"/>
                </a:lnTo>
                <a:lnTo>
                  <a:pt x="1117600" y="952500"/>
                </a:lnTo>
                <a:lnTo>
                  <a:pt x="1041400" y="1041400"/>
                </a:lnTo>
                <a:lnTo>
                  <a:pt x="952500" y="1104900"/>
                </a:lnTo>
                <a:lnTo>
                  <a:pt x="901700" y="1143000"/>
                </a:lnTo>
                <a:lnTo>
                  <a:pt x="850900" y="1168400"/>
                </a:lnTo>
                <a:lnTo>
                  <a:pt x="800100" y="1181100"/>
                </a:lnTo>
                <a:lnTo>
                  <a:pt x="736600" y="1206500"/>
                </a:lnTo>
                <a:lnTo>
                  <a:pt x="685800" y="1206500"/>
                </a:lnTo>
                <a:lnTo>
                  <a:pt x="622300" y="1219200"/>
                </a:lnTo>
                <a:lnTo>
                  <a:pt x="558800" y="1206500"/>
                </a:lnTo>
                <a:lnTo>
                  <a:pt x="495300" y="1206500"/>
                </a:lnTo>
                <a:lnTo>
                  <a:pt x="444500" y="1181100"/>
                </a:lnTo>
                <a:lnTo>
                  <a:pt x="381000" y="1168400"/>
                </a:lnTo>
                <a:lnTo>
                  <a:pt x="330200" y="1143000"/>
                </a:lnTo>
                <a:lnTo>
                  <a:pt x="279400" y="1104900"/>
                </a:lnTo>
                <a:lnTo>
                  <a:pt x="190500" y="1041400"/>
                </a:lnTo>
                <a:lnTo>
                  <a:pt x="279400" y="1117600"/>
                </a:lnTo>
                <a:lnTo>
                  <a:pt x="330200" y="1155700"/>
                </a:lnTo>
                <a:lnTo>
                  <a:pt x="381000" y="1181100"/>
                </a:lnTo>
                <a:lnTo>
                  <a:pt x="431800" y="1193800"/>
                </a:lnTo>
                <a:lnTo>
                  <a:pt x="495300" y="1219200"/>
                </a:lnTo>
                <a:lnTo>
                  <a:pt x="558800" y="1219200"/>
                </a:lnTo>
                <a:lnTo>
                  <a:pt x="622300" y="1231900"/>
                </a:lnTo>
                <a:lnTo>
                  <a:pt x="685800" y="1219200"/>
                </a:lnTo>
                <a:lnTo>
                  <a:pt x="749300" y="1219200"/>
                </a:lnTo>
                <a:lnTo>
                  <a:pt x="800100" y="1193800"/>
                </a:lnTo>
                <a:lnTo>
                  <a:pt x="863600" y="1181100"/>
                </a:lnTo>
                <a:lnTo>
                  <a:pt x="914400" y="1155700"/>
                </a:lnTo>
                <a:lnTo>
                  <a:pt x="965200" y="1117600"/>
                </a:lnTo>
                <a:lnTo>
                  <a:pt x="1054100" y="1041400"/>
                </a:lnTo>
                <a:lnTo>
                  <a:pt x="1130300" y="952500"/>
                </a:lnTo>
                <a:lnTo>
                  <a:pt x="1206500" y="800100"/>
                </a:lnTo>
                <a:lnTo>
                  <a:pt x="1219200" y="736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103484" y="2120900"/>
            <a:ext cx="5950585" cy="32308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47955">
              <a:lnSpc>
                <a:spcPts val="2900"/>
              </a:lnSpc>
              <a:spcBef>
                <a:spcPts val="480"/>
              </a:spcBef>
            </a:pPr>
            <a:r>
              <a:rPr sz="2700" spc="-155" dirty="0">
                <a:latin typeface="Arial"/>
                <a:cs typeface="Arial"/>
              </a:rPr>
              <a:t>Bu </a:t>
            </a:r>
            <a:r>
              <a:rPr sz="2700" spc="-60" dirty="0">
                <a:latin typeface="Arial"/>
                <a:cs typeface="Arial"/>
              </a:rPr>
              <a:t>belirtilerden </a:t>
            </a:r>
            <a:r>
              <a:rPr sz="2700" spc="-95" dirty="0">
                <a:latin typeface="Arial"/>
                <a:cs typeface="Arial"/>
              </a:rPr>
              <a:t>hiç </a:t>
            </a:r>
            <a:r>
              <a:rPr sz="2700" spc="-25" dirty="0">
                <a:latin typeface="Arial"/>
                <a:cs typeface="Arial"/>
              </a:rPr>
              <a:t>biri </a:t>
            </a:r>
            <a:r>
              <a:rPr sz="2700" spc="-114" dirty="0">
                <a:latin typeface="Arial"/>
                <a:cs typeface="Arial"/>
              </a:rPr>
              <a:t>çocuk </a:t>
            </a:r>
            <a:r>
              <a:rPr sz="2700" spc="-95" dirty="0">
                <a:latin typeface="Arial"/>
                <a:cs typeface="Arial"/>
              </a:rPr>
              <a:t>istismarının  </a:t>
            </a:r>
            <a:r>
              <a:rPr sz="2700" spc="-140" dirty="0">
                <a:latin typeface="Arial"/>
                <a:cs typeface="Arial"/>
              </a:rPr>
              <a:t>kesin </a:t>
            </a:r>
            <a:r>
              <a:rPr sz="2700" spc="-160" dirty="0">
                <a:latin typeface="Arial"/>
                <a:cs typeface="Arial"/>
              </a:rPr>
              <a:t>ve </a:t>
            </a:r>
            <a:r>
              <a:rPr sz="2700" spc="-40" dirty="0">
                <a:latin typeface="Arial"/>
                <a:cs typeface="Arial"/>
              </a:rPr>
              <a:t>net </a:t>
            </a:r>
            <a:r>
              <a:rPr sz="2700" spc="-110" dirty="0">
                <a:latin typeface="Arial"/>
                <a:cs typeface="Arial"/>
              </a:rPr>
              <a:t>göstergesi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değildir.</a:t>
            </a:r>
            <a:endParaRPr sz="2700">
              <a:latin typeface="Arial"/>
              <a:cs typeface="Arial"/>
            </a:endParaRPr>
          </a:p>
          <a:p>
            <a:pPr marL="12700" marR="95885">
              <a:lnSpc>
                <a:spcPct val="91000"/>
              </a:lnSpc>
              <a:spcBef>
                <a:spcPts val="2110"/>
              </a:spcBef>
            </a:pPr>
            <a:r>
              <a:rPr sz="2700" spc="-125" dirty="0">
                <a:latin typeface="Arial"/>
                <a:cs typeface="Arial"/>
              </a:rPr>
              <a:t>Çocuklar </a:t>
            </a:r>
            <a:r>
              <a:rPr sz="2700" spc="-40" dirty="0">
                <a:latin typeface="Arial"/>
                <a:cs typeface="Arial"/>
              </a:rPr>
              <a:t>farklı </a:t>
            </a:r>
            <a:r>
              <a:rPr sz="2700" spc="-125" dirty="0">
                <a:latin typeface="Arial"/>
                <a:cs typeface="Arial"/>
              </a:rPr>
              <a:t>sebeplerle </a:t>
            </a:r>
            <a:r>
              <a:rPr sz="2700" spc="-135" dirty="0">
                <a:latin typeface="Arial"/>
                <a:cs typeface="Arial"/>
              </a:rPr>
              <a:t>de </a:t>
            </a:r>
            <a:r>
              <a:rPr sz="2700" spc="-90" dirty="0">
                <a:latin typeface="Arial"/>
                <a:cs typeface="Arial"/>
              </a:rPr>
              <a:t>böyle  </a:t>
            </a:r>
            <a:r>
              <a:rPr sz="2700" spc="-95" dirty="0">
                <a:latin typeface="Arial"/>
                <a:cs typeface="Arial"/>
              </a:rPr>
              <a:t>davranabilir, </a:t>
            </a:r>
            <a:r>
              <a:rPr sz="2700" spc="-40" dirty="0">
                <a:latin typeface="Arial"/>
                <a:cs typeface="Arial"/>
              </a:rPr>
              <a:t>patolojik </a:t>
            </a:r>
            <a:r>
              <a:rPr sz="2700" spc="-150" dirty="0">
                <a:latin typeface="Arial"/>
                <a:cs typeface="Arial"/>
              </a:rPr>
              <a:t>davranış </a:t>
            </a:r>
            <a:r>
              <a:rPr sz="2700" spc="-85" dirty="0">
                <a:latin typeface="Arial"/>
                <a:cs typeface="Arial"/>
              </a:rPr>
              <a:t>değişikleri  </a:t>
            </a:r>
            <a:r>
              <a:rPr sz="2700" spc="-80" dirty="0">
                <a:latin typeface="Arial"/>
                <a:cs typeface="Arial"/>
              </a:rPr>
              <a:t>gösterebilir.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  <a:spcBef>
                <a:spcPts val="2340"/>
              </a:spcBef>
            </a:pPr>
            <a:r>
              <a:rPr sz="2700" spc="-110" dirty="0">
                <a:latin typeface="Arial"/>
                <a:cs typeface="Arial"/>
              </a:rPr>
              <a:t>Ancak, </a:t>
            </a:r>
            <a:r>
              <a:rPr sz="2700" spc="-105" dirty="0">
                <a:latin typeface="Arial"/>
                <a:cs typeface="Arial"/>
              </a:rPr>
              <a:t>bu </a:t>
            </a:r>
            <a:r>
              <a:rPr sz="2700" spc="-40" dirty="0">
                <a:latin typeface="Arial"/>
                <a:cs typeface="Arial"/>
              </a:rPr>
              <a:t>belirtilerin </a:t>
            </a:r>
            <a:r>
              <a:rPr sz="2700" spc="-25" dirty="0">
                <a:latin typeface="Arial"/>
                <a:cs typeface="Arial"/>
              </a:rPr>
              <a:t>fark </a:t>
            </a:r>
            <a:r>
              <a:rPr sz="2700" spc="-100" dirty="0">
                <a:latin typeface="Arial"/>
                <a:cs typeface="Arial"/>
              </a:rPr>
              <a:t>edilmesi halinde  </a:t>
            </a:r>
            <a:r>
              <a:rPr sz="2700" spc="-80" dirty="0">
                <a:latin typeface="Arial"/>
                <a:cs typeface="Arial"/>
              </a:rPr>
              <a:t>istismar </a:t>
            </a:r>
            <a:r>
              <a:rPr sz="2700" spc="-125" dirty="0">
                <a:latin typeface="Arial"/>
                <a:cs typeface="Arial"/>
              </a:rPr>
              <a:t>olasılığını </a:t>
            </a:r>
            <a:r>
              <a:rPr sz="2700" spc="-145" dirty="0">
                <a:latin typeface="Arial"/>
                <a:cs typeface="Arial"/>
              </a:rPr>
              <a:t>da </a:t>
            </a:r>
            <a:r>
              <a:rPr sz="2700" spc="-125" dirty="0">
                <a:latin typeface="Arial"/>
                <a:cs typeface="Arial"/>
              </a:rPr>
              <a:t>düşünmek</a:t>
            </a:r>
            <a:r>
              <a:rPr sz="2700" spc="-355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gerekir.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58689" y="2374900"/>
            <a:ext cx="495300" cy="2514600"/>
          </a:xfrm>
          <a:custGeom>
            <a:avLst/>
            <a:gdLst/>
            <a:ahLst/>
            <a:cxnLst/>
            <a:rect l="l" t="t" r="r" b="b"/>
            <a:pathLst>
              <a:path w="495300" h="2514600">
                <a:moveTo>
                  <a:pt x="495294" y="0"/>
                </a:moveTo>
                <a:lnTo>
                  <a:pt x="0" y="0"/>
                </a:lnTo>
                <a:lnTo>
                  <a:pt x="38094" y="1612900"/>
                </a:lnTo>
                <a:lnTo>
                  <a:pt x="444494" y="1612900"/>
                </a:lnTo>
                <a:lnTo>
                  <a:pt x="495294" y="0"/>
                </a:lnTo>
                <a:close/>
              </a:path>
              <a:path w="495300" h="2514600">
                <a:moveTo>
                  <a:pt x="495294" y="2514600"/>
                </a:moveTo>
                <a:lnTo>
                  <a:pt x="495294" y="2006600"/>
                </a:lnTo>
                <a:lnTo>
                  <a:pt x="0" y="2006600"/>
                </a:lnTo>
                <a:lnTo>
                  <a:pt x="0" y="2514600"/>
                </a:lnTo>
                <a:lnTo>
                  <a:pt x="495294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80" dirty="0"/>
              <a:pPr marL="38100">
                <a:lnSpc>
                  <a:spcPts val="1140"/>
                </a:lnSpc>
              </a:pPr>
              <a:t>30</a:t>
            </a:fld>
            <a:endParaRPr spc="-8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384" y="800100"/>
            <a:ext cx="78460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50" dirty="0"/>
              <a:t>CİNSEL</a:t>
            </a:r>
            <a:r>
              <a:rPr sz="2500" spc="-345" dirty="0"/>
              <a:t> </a:t>
            </a:r>
            <a:r>
              <a:rPr sz="2500" spc="-120" dirty="0"/>
              <a:t>İSTİSMAR</a:t>
            </a:r>
            <a:r>
              <a:rPr sz="2500" spc="-265" dirty="0"/>
              <a:t> </a:t>
            </a:r>
            <a:r>
              <a:rPr sz="2500" spc="-114" dirty="0"/>
              <a:t>İLE</a:t>
            </a:r>
            <a:r>
              <a:rPr sz="2500" spc="-315" dirty="0"/>
              <a:t> </a:t>
            </a:r>
            <a:r>
              <a:rPr sz="2500" spc="-90" dirty="0"/>
              <a:t>İLGİLİ</a:t>
            </a:r>
            <a:r>
              <a:rPr sz="2500" spc="-185" dirty="0"/>
              <a:t> </a:t>
            </a:r>
            <a:r>
              <a:rPr sz="2500" spc="-155" dirty="0"/>
              <a:t>DOĞRU</a:t>
            </a:r>
            <a:r>
              <a:rPr sz="2500" spc="-350" dirty="0"/>
              <a:t> </a:t>
            </a:r>
            <a:r>
              <a:rPr sz="2500" spc="-80" dirty="0"/>
              <a:t>BİLİNENYANLIŞLAR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68084" y="1526539"/>
            <a:ext cx="4589145" cy="441960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380"/>
              </a:spcBef>
            </a:pP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YANLIŞLAR</a:t>
            </a:r>
            <a:endParaRPr sz="2100">
              <a:latin typeface="Arial"/>
              <a:cs typeface="Arial"/>
            </a:endParaRPr>
          </a:p>
          <a:p>
            <a:pPr marL="76200" marR="130810">
              <a:lnSpc>
                <a:spcPts val="2500"/>
              </a:lnSpc>
              <a:spcBef>
                <a:spcPts val="1380"/>
              </a:spcBef>
            </a:pPr>
            <a:r>
              <a:rPr sz="2100" spc="-70" dirty="0">
                <a:latin typeface="Arial"/>
                <a:cs typeface="Arial"/>
              </a:rPr>
              <a:t>Cinsel </a:t>
            </a:r>
            <a:r>
              <a:rPr sz="2100" spc="-5" dirty="0">
                <a:latin typeface="Arial"/>
                <a:cs typeface="Arial"/>
              </a:rPr>
              <a:t>istismar </a:t>
            </a:r>
            <a:r>
              <a:rPr sz="2100" spc="-45" dirty="0">
                <a:latin typeface="Arial"/>
                <a:cs typeface="Arial"/>
              </a:rPr>
              <a:t>yalnızca</a:t>
            </a:r>
            <a:r>
              <a:rPr sz="2100" spc="-415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çocuğun </a:t>
            </a:r>
            <a:r>
              <a:rPr sz="2100" dirty="0">
                <a:latin typeface="Arial"/>
                <a:cs typeface="Arial"/>
              </a:rPr>
              <a:t>hayal  </a:t>
            </a:r>
            <a:r>
              <a:rPr sz="2100" spc="-45" dirty="0">
                <a:latin typeface="Arial"/>
                <a:cs typeface="Arial"/>
              </a:rPr>
              <a:t>gücünün </a:t>
            </a:r>
            <a:r>
              <a:rPr sz="2100" spc="-35" dirty="0">
                <a:latin typeface="Arial"/>
                <a:cs typeface="Arial"/>
              </a:rPr>
              <a:t>uydurmasıdır. </a:t>
            </a:r>
            <a:r>
              <a:rPr sz="2100" spc="-60" dirty="0">
                <a:latin typeface="Arial"/>
                <a:cs typeface="Arial"/>
              </a:rPr>
              <a:t>Çocuklar  </a:t>
            </a:r>
            <a:r>
              <a:rPr sz="2100" dirty="0">
                <a:latin typeface="Arial"/>
                <a:cs typeface="Arial"/>
              </a:rPr>
              <a:t>hikayeler</a:t>
            </a:r>
            <a:r>
              <a:rPr sz="2100" spc="-22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uydururlar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37465" marR="5080">
              <a:lnSpc>
                <a:spcPts val="2500"/>
              </a:lnSpc>
            </a:pPr>
            <a:r>
              <a:rPr sz="2100" spc="-95" dirty="0">
                <a:latin typeface="Arial"/>
                <a:cs typeface="Arial"/>
              </a:rPr>
              <a:t>Sadece </a:t>
            </a:r>
            <a:r>
              <a:rPr sz="2100" spc="-30" dirty="0">
                <a:latin typeface="Arial"/>
                <a:cs typeface="Arial"/>
              </a:rPr>
              <a:t>çekici, </a:t>
            </a:r>
            <a:r>
              <a:rPr sz="2100" spc="60" dirty="0">
                <a:latin typeface="Arial"/>
                <a:cs typeface="Arial"/>
              </a:rPr>
              <a:t>tatlı, </a:t>
            </a:r>
            <a:r>
              <a:rPr sz="2100" spc="-10" dirty="0">
                <a:latin typeface="Arial"/>
                <a:cs typeface="Arial"/>
              </a:rPr>
              <a:t>güzel, </a:t>
            </a:r>
            <a:r>
              <a:rPr sz="2100" spc="-70" dirty="0">
                <a:latin typeface="Arial"/>
                <a:cs typeface="Arial"/>
              </a:rPr>
              <a:t>açık </a:t>
            </a:r>
            <a:r>
              <a:rPr sz="2100" spc="10" dirty="0">
                <a:latin typeface="Arial"/>
                <a:cs typeface="Arial"/>
              </a:rPr>
              <a:t>giyinen  </a:t>
            </a:r>
            <a:r>
              <a:rPr sz="2100" spc="-20" dirty="0">
                <a:latin typeface="Arial"/>
                <a:cs typeface="Arial"/>
              </a:rPr>
              <a:t>çocuklar;onay</a:t>
            </a:r>
            <a:r>
              <a:rPr sz="2100" spc="-1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bekleyen</a:t>
            </a:r>
            <a:r>
              <a:rPr sz="2100" spc="-2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kendine</a:t>
            </a:r>
            <a:r>
              <a:rPr sz="2100" spc="-26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güveni  </a:t>
            </a:r>
            <a:r>
              <a:rPr sz="2100" spc="-10" dirty="0">
                <a:latin typeface="Arial"/>
                <a:cs typeface="Arial"/>
              </a:rPr>
              <a:t>olamayan </a:t>
            </a:r>
            <a:r>
              <a:rPr sz="2100" spc="5" dirty="0">
                <a:latin typeface="Arial"/>
                <a:cs typeface="Arial"/>
              </a:rPr>
              <a:t>pasif; </a:t>
            </a:r>
            <a:r>
              <a:rPr sz="2100" spc="-25" dirty="0">
                <a:latin typeface="Arial"/>
                <a:cs typeface="Arial"/>
              </a:rPr>
              <a:t>yaramaz </a:t>
            </a:r>
            <a:r>
              <a:rPr sz="2100" spc="-40" dirty="0">
                <a:latin typeface="Arial"/>
                <a:cs typeface="Arial"/>
              </a:rPr>
              <a:t>çocuklar  </a:t>
            </a:r>
            <a:r>
              <a:rPr sz="2100" spc="-15" dirty="0">
                <a:latin typeface="Arial"/>
                <a:cs typeface="Arial"/>
              </a:rPr>
              <a:t>istismara </a:t>
            </a:r>
            <a:r>
              <a:rPr sz="2100" spc="-35" dirty="0">
                <a:latin typeface="Arial"/>
                <a:cs typeface="Arial"/>
              </a:rPr>
              <a:t>maruz</a:t>
            </a:r>
            <a:r>
              <a:rPr sz="2100" spc="-30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kalır.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06680">
              <a:lnSpc>
                <a:spcPts val="2500"/>
              </a:lnSpc>
            </a:pPr>
            <a:r>
              <a:rPr sz="2100" spc="-70" dirty="0">
                <a:latin typeface="Arial"/>
                <a:cs typeface="Arial"/>
              </a:rPr>
              <a:t>Çocuklara </a:t>
            </a:r>
            <a:r>
              <a:rPr sz="2100" spc="-25" dirty="0">
                <a:latin typeface="Arial"/>
                <a:cs typeface="Arial"/>
              </a:rPr>
              <a:t>uslu,akıllı,açıkgöz</a:t>
            </a:r>
            <a:r>
              <a:rPr sz="2100" spc="-15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olmalarını  </a:t>
            </a:r>
            <a:r>
              <a:rPr sz="2100" spc="-20" dirty="0">
                <a:latin typeface="Arial"/>
                <a:cs typeface="Arial"/>
              </a:rPr>
              <a:t>söyleyerek</a:t>
            </a:r>
            <a:r>
              <a:rPr sz="2100" spc="-2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onları</a:t>
            </a:r>
            <a:r>
              <a:rPr sz="2100" spc="-204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korumuş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oluruz.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2084" y="1590039"/>
            <a:ext cx="4507230" cy="46609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880"/>
              </a:spcBef>
            </a:pPr>
            <a:r>
              <a:rPr sz="2100" spc="-130" dirty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sz="2100">
              <a:latin typeface="Arial"/>
              <a:cs typeface="Arial"/>
            </a:endParaRPr>
          </a:p>
          <a:p>
            <a:pPr marL="12700" marR="704850">
              <a:lnSpc>
                <a:spcPts val="2500"/>
              </a:lnSpc>
              <a:spcBef>
                <a:spcPts val="880"/>
              </a:spcBef>
            </a:pPr>
            <a:r>
              <a:rPr sz="2100" spc="-60" dirty="0">
                <a:latin typeface="Arial"/>
                <a:cs typeface="Arial"/>
              </a:rPr>
              <a:t>Çocuklar </a:t>
            </a:r>
            <a:r>
              <a:rPr sz="2100" spc="-5" dirty="0">
                <a:latin typeface="Arial"/>
                <a:cs typeface="Arial"/>
              </a:rPr>
              <a:t>istismar </a:t>
            </a:r>
            <a:r>
              <a:rPr sz="2100" spc="-10" dirty="0">
                <a:latin typeface="Arial"/>
                <a:cs typeface="Arial"/>
              </a:rPr>
              <a:t>hakkında</a:t>
            </a:r>
            <a:r>
              <a:rPr sz="2100" spc="-45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yalan  </a:t>
            </a:r>
            <a:r>
              <a:rPr sz="2100" spc="-35" dirty="0">
                <a:latin typeface="Arial"/>
                <a:cs typeface="Arial"/>
              </a:rPr>
              <a:t>söylemezler.Bu </a:t>
            </a:r>
            <a:r>
              <a:rPr sz="2100" spc="-5" dirty="0">
                <a:latin typeface="Arial"/>
                <a:cs typeface="Arial"/>
              </a:rPr>
              <a:t>konuda </a:t>
            </a:r>
            <a:r>
              <a:rPr sz="2100" dirty="0">
                <a:latin typeface="Arial"/>
                <a:cs typeface="Arial"/>
              </a:rPr>
              <a:t>hikaye  </a:t>
            </a:r>
            <a:r>
              <a:rPr sz="2100" spc="-25" dirty="0">
                <a:latin typeface="Arial"/>
                <a:cs typeface="Arial"/>
              </a:rPr>
              <a:t>uyduranlara </a:t>
            </a:r>
            <a:r>
              <a:rPr sz="2100" spc="-35" dirty="0">
                <a:latin typeface="Arial"/>
                <a:cs typeface="Arial"/>
              </a:rPr>
              <a:t>çok </a:t>
            </a:r>
            <a:r>
              <a:rPr sz="2100" spc="-70" dirty="0">
                <a:latin typeface="Arial"/>
                <a:cs typeface="Arial"/>
              </a:rPr>
              <a:t>az</a:t>
            </a:r>
            <a:r>
              <a:rPr sz="2100" spc="-34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rastlanır.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25400" marR="5080">
              <a:lnSpc>
                <a:spcPts val="2500"/>
              </a:lnSpc>
            </a:pPr>
            <a:r>
              <a:rPr sz="2100" spc="-60" dirty="0">
                <a:latin typeface="Arial"/>
                <a:cs typeface="Arial"/>
              </a:rPr>
              <a:t>Çocukların </a:t>
            </a:r>
            <a:r>
              <a:rPr sz="2100" spc="-30" dirty="0">
                <a:latin typeface="Arial"/>
                <a:cs typeface="Arial"/>
              </a:rPr>
              <a:t>görünüşü </a:t>
            </a:r>
            <a:r>
              <a:rPr sz="2100" spc="-20" dirty="0">
                <a:latin typeface="Arial"/>
                <a:cs typeface="Arial"/>
              </a:rPr>
              <a:t>ya </a:t>
            </a:r>
            <a:r>
              <a:rPr sz="2100" spc="-30" dirty="0">
                <a:latin typeface="Arial"/>
                <a:cs typeface="Arial"/>
              </a:rPr>
              <a:t>da </a:t>
            </a:r>
            <a:r>
              <a:rPr sz="2100" spc="-50" dirty="0">
                <a:latin typeface="Arial"/>
                <a:cs typeface="Arial"/>
              </a:rPr>
              <a:t>davranışı  </a:t>
            </a:r>
            <a:r>
              <a:rPr sz="2100" spc="-15" dirty="0">
                <a:latin typeface="Arial"/>
                <a:cs typeface="Arial"/>
              </a:rPr>
              <a:t>istismara </a:t>
            </a:r>
            <a:r>
              <a:rPr sz="2100" spc="-60" dirty="0">
                <a:latin typeface="Arial"/>
                <a:cs typeface="Arial"/>
              </a:rPr>
              <a:t>sebep </a:t>
            </a:r>
            <a:r>
              <a:rPr sz="2100" dirty="0">
                <a:latin typeface="Arial"/>
                <a:cs typeface="Arial"/>
              </a:rPr>
              <a:t>olmaz. </a:t>
            </a:r>
            <a:r>
              <a:rPr sz="2100" spc="-10" dirty="0">
                <a:latin typeface="Arial"/>
                <a:cs typeface="Arial"/>
              </a:rPr>
              <a:t>Anlamını </a:t>
            </a:r>
            <a:r>
              <a:rPr sz="2100" spc="10" dirty="0">
                <a:latin typeface="Arial"/>
                <a:cs typeface="Arial"/>
              </a:rPr>
              <a:t>dahi  </a:t>
            </a:r>
            <a:r>
              <a:rPr sz="2100" spc="15" dirty="0">
                <a:latin typeface="Arial"/>
                <a:cs typeface="Arial"/>
              </a:rPr>
              <a:t>bilmedikleri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olaylarla</a:t>
            </a:r>
            <a:r>
              <a:rPr sz="2100" spc="-170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ilgili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çocuklar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asla  </a:t>
            </a:r>
            <a:r>
              <a:rPr sz="2100" spc="-45" dirty="0">
                <a:latin typeface="Arial"/>
                <a:cs typeface="Arial"/>
              </a:rPr>
              <a:t>suçlanamazlar.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25400" marR="577215">
              <a:lnSpc>
                <a:spcPts val="2500"/>
              </a:lnSpc>
            </a:pPr>
            <a:r>
              <a:rPr sz="2100" spc="-65" dirty="0">
                <a:latin typeface="Arial"/>
                <a:cs typeface="Arial"/>
              </a:rPr>
              <a:t>Çocukları </a:t>
            </a:r>
            <a:r>
              <a:rPr sz="2100" dirty="0">
                <a:latin typeface="Arial"/>
                <a:cs typeface="Arial"/>
              </a:rPr>
              <a:t>bu </a:t>
            </a:r>
            <a:r>
              <a:rPr sz="2100" spc="-5" dirty="0">
                <a:latin typeface="Arial"/>
                <a:cs typeface="Arial"/>
              </a:rPr>
              <a:t>konuda </a:t>
            </a:r>
            <a:r>
              <a:rPr sz="2100" spc="20" dirty="0">
                <a:latin typeface="Arial"/>
                <a:cs typeface="Arial"/>
              </a:rPr>
              <a:t>eğitmeliyiz.  </a:t>
            </a:r>
            <a:r>
              <a:rPr sz="2100" spc="-15" dirty="0">
                <a:latin typeface="Arial"/>
                <a:cs typeface="Arial"/>
              </a:rPr>
              <a:t>İstismarla </a:t>
            </a:r>
            <a:r>
              <a:rPr sz="2100" spc="-30" dirty="0">
                <a:latin typeface="Arial"/>
                <a:cs typeface="Arial"/>
              </a:rPr>
              <a:t>karşılaştığında </a:t>
            </a:r>
            <a:r>
              <a:rPr sz="2100" spc="-65" dirty="0">
                <a:latin typeface="Arial"/>
                <a:cs typeface="Arial"/>
              </a:rPr>
              <a:t>çocuk  </a:t>
            </a:r>
            <a:r>
              <a:rPr sz="2100" spc="-25" dirty="0">
                <a:latin typeface="Arial"/>
                <a:cs typeface="Arial"/>
              </a:rPr>
              <a:t>bağırarak</a:t>
            </a:r>
            <a:r>
              <a:rPr sz="2100" spc="-18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yardım</a:t>
            </a:r>
            <a:r>
              <a:rPr sz="2100" spc="-18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istemeli,</a:t>
            </a:r>
            <a:r>
              <a:rPr sz="2100" spc="-16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oradan  </a:t>
            </a:r>
            <a:r>
              <a:rPr sz="2100" spc="-40" dirty="0">
                <a:latin typeface="Arial"/>
                <a:cs typeface="Arial"/>
              </a:rPr>
              <a:t>uzaklaşmalıdır.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8384" y="1676400"/>
            <a:ext cx="10287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2884" y="1676400"/>
            <a:ext cx="9017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80" dirty="0"/>
              <a:pPr marL="38100">
                <a:lnSpc>
                  <a:spcPts val="1140"/>
                </a:lnSpc>
              </a:pPr>
              <a:t>31</a:t>
            </a:fld>
            <a:endParaRPr spc="-8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484" y="787400"/>
            <a:ext cx="7009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4" dirty="0"/>
              <a:t>CİNSEL</a:t>
            </a:r>
            <a:r>
              <a:rPr sz="2200" spc="-295" dirty="0"/>
              <a:t> </a:t>
            </a:r>
            <a:r>
              <a:rPr sz="2200" spc="-95" dirty="0"/>
              <a:t>İSTİSMAR</a:t>
            </a:r>
            <a:r>
              <a:rPr sz="2200" spc="-295" dirty="0"/>
              <a:t> </a:t>
            </a:r>
            <a:r>
              <a:rPr sz="2200" spc="-90" dirty="0"/>
              <a:t>İLE</a:t>
            </a:r>
            <a:r>
              <a:rPr sz="2200" spc="-165" dirty="0"/>
              <a:t> </a:t>
            </a:r>
            <a:r>
              <a:rPr sz="2200" spc="-70" dirty="0"/>
              <a:t>İLGİLİ</a:t>
            </a:r>
            <a:r>
              <a:rPr sz="2200" spc="-215" dirty="0"/>
              <a:t> </a:t>
            </a:r>
            <a:r>
              <a:rPr sz="2200" spc="-135" dirty="0"/>
              <a:t>DOĞRU</a:t>
            </a:r>
            <a:r>
              <a:rPr sz="2200" spc="-155" dirty="0"/>
              <a:t> </a:t>
            </a:r>
            <a:r>
              <a:rPr sz="2200" spc="-40" dirty="0"/>
              <a:t>BİLİNEN</a:t>
            </a:r>
            <a:r>
              <a:rPr sz="2200" spc="-415" dirty="0"/>
              <a:t> </a:t>
            </a:r>
            <a:r>
              <a:rPr sz="2200" spc="-85" dirty="0"/>
              <a:t>YANLIŞLAR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31584" y="1526539"/>
            <a:ext cx="4206240" cy="295910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651000">
              <a:lnSpc>
                <a:spcPct val="100000"/>
              </a:lnSpc>
              <a:spcBef>
                <a:spcPts val="1380"/>
              </a:spcBef>
            </a:pP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YANLIŞLAR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1380"/>
              </a:spcBef>
            </a:pPr>
            <a:r>
              <a:rPr sz="2100" spc="-30" dirty="0">
                <a:latin typeface="Arial"/>
                <a:cs typeface="Arial"/>
              </a:rPr>
              <a:t>Genellikle </a:t>
            </a:r>
            <a:r>
              <a:rPr sz="2100" spc="30" dirty="0">
                <a:latin typeface="Arial"/>
                <a:cs typeface="Arial"/>
              </a:rPr>
              <a:t>tehlikeli </a:t>
            </a:r>
            <a:r>
              <a:rPr sz="2100" spc="-15" dirty="0">
                <a:latin typeface="Arial"/>
                <a:cs typeface="Arial"/>
              </a:rPr>
              <a:t>yerler, </a:t>
            </a:r>
            <a:r>
              <a:rPr sz="2100" spc="-5" dirty="0">
                <a:latin typeface="Arial"/>
                <a:cs typeface="Arial"/>
              </a:rPr>
              <a:t>özellikle  </a:t>
            </a:r>
            <a:r>
              <a:rPr sz="2100" spc="-10" dirty="0">
                <a:latin typeface="Arial"/>
                <a:cs typeface="Arial"/>
              </a:rPr>
              <a:t>karanlık </a:t>
            </a:r>
            <a:r>
              <a:rPr sz="2100" spc="10" dirty="0">
                <a:latin typeface="Arial"/>
                <a:cs typeface="Arial"/>
              </a:rPr>
              <a:t>bastıktan </a:t>
            </a:r>
            <a:r>
              <a:rPr sz="2100" spc="-10" dirty="0">
                <a:latin typeface="Arial"/>
                <a:cs typeface="Arial"/>
              </a:rPr>
              <a:t>sonra,parklar,  </a:t>
            </a:r>
            <a:r>
              <a:rPr sz="2100" dirty="0">
                <a:latin typeface="Arial"/>
                <a:cs typeface="Arial"/>
              </a:rPr>
              <a:t>umumi </a:t>
            </a:r>
            <a:r>
              <a:rPr sz="2100" spc="15" dirty="0">
                <a:latin typeface="Arial"/>
                <a:cs typeface="Arial"/>
              </a:rPr>
              <a:t>tuvaletler </a:t>
            </a:r>
            <a:r>
              <a:rPr sz="2100" spc="-75" dirty="0">
                <a:latin typeface="Arial"/>
                <a:cs typeface="Arial"/>
              </a:rPr>
              <a:t>ve </a:t>
            </a:r>
            <a:r>
              <a:rPr sz="2100" spc="-35" dirty="0">
                <a:latin typeface="Arial"/>
                <a:cs typeface="Arial"/>
              </a:rPr>
              <a:t>boş</a:t>
            </a:r>
            <a:r>
              <a:rPr sz="2100" spc="-39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sokaklardır.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5400" marR="103505">
              <a:lnSpc>
                <a:spcPts val="2500"/>
              </a:lnSpc>
            </a:pPr>
            <a:r>
              <a:rPr sz="2100" spc="-60" dirty="0">
                <a:latin typeface="Arial"/>
                <a:cs typeface="Arial"/>
              </a:rPr>
              <a:t>Çocuklar </a:t>
            </a:r>
            <a:r>
              <a:rPr sz="2100" spc="65" dirty="0">
                <a:latin typeface="Arial"/>
                <a:cs typeface="Arial"/>
              </a:rPr>
              <a:t>kötü </a:t>
            </a:r>
            <a:r>
              <a:rPr sz="2100" dirty="0">
                <a:latin typeface="Arial"/>
                <a:cs typeface="Arial"/>
              </a:rPr>
              <a:t>görünümlü, </a:t>
            </a:r>
            <a:r>
              <a:rPr sz="2100" spc="-35" dirty="0">
                <a:latin typeface="Arial"/>
                <a:cs typeface="Arial"/>
              </a:rPr>
              <a:t>yabancı  </a:t>
            </a:r>
            <a:r>
              <a:rPr sz="2100" spc="-15" dirty="0">
                <a:latin typeface="Arial"/>
                <a:cs typeface="Arial"/>
              </a:rPr>
              <a:t>kişilerden </a:t>
            </a:r>
            <a:r>
              <a:rPr sz="2100" spc="-40" dirty="0">
                <a:latin typeface="Arial"/>
                <a:cs typeface="Arial"/>
              </a:rPr>
              <a:t>uzak </a:t>
            </a:r>
            <a:r>
              <a:rPr sz="2100" spc="-15" dirty="0">
                <a:latin typeface="Arial"/>
                <a:cs typeface="Arial"/>
              </a:rPr>
              <a:t>durmalı</a:t>
            </a:r>
            <a:r>
              <a:rPr sz="2100" spc="-409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çünkü </a:t>
            </a:r>
            <a:r>
              <a:rPr sz="2100" spc="10" dirty="0">
                <a:latin typeface="Arial"/>
                <a:cs typeface="Arial"/>
              </a:rPr>
              <a:t>onlar  </a:t>
            </a:r>
            <a:r>
              <a:rPr sz="2100" spc="-30" dirty="0">
                <a:latin typeface="Arial"/>
                <a:cs typeface="Arial"/>
              </a:rPr>
              <a:t>istismarcı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kişilerdir.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765300">
              <a:lnSpc>
                <a:spcPct val="100000"/>
              </a:lnSpc>
              <a:spcBef>
                <a:spcPts val="980"/>
              </a:spcBef>
            </a:pPr>
            <a:r>
              <a:rPr spc="-130" dirty="0"/>
              <a:t>DOĞRULAR</a:t>
            </a:r>
          </a:p>
          <a:p>
            <a:pPr marL="12700" marR="5080">
              <a:lnSpc>
                <a:spcPct val="99800"/>
              </a:lnSpc>
              <a:spcBef>
                <a:spcPts val="885"/>
              </a:spcBef>
            </a:pPr>
            <a:r>
              <a:rPr spc="-30" dirty="0">
                <a:solidFill>
                  <a:srgbClr val="000000"/>
                </a:solidFill>
              </a:rPr>
              <a:t>İstismarcının </a:t>
            </a:r>
            <a:r>
              <a:rPr dirty="0">
                <a:solidFill>
                  <a:srgbClr val="000000"/>
                </a:solidFill>
              </a:rPr>
              <a:t>tercih </a:t>
            </a:r>
            <a:r>
              <a:rPr spc="75" dirty="0">
                <a:solidFill>
                  <a:srgbClr val="000000"/>
                </a:solidFill>
              </a:rPr>
              <a:t>ettiği</a:t>
            </a:r>
            <a:r>
              <a:rPr spc="-4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yerler </a:t>
            </a:r>
            <a:r>
              <a:rPr spc="-5" dirty="0">
                <a:solidFill>
                  <a:srgbClr val="000000"/>
                </a:solidFill>
              </a:rPr>
              <a:t>genellikle  </a:t>
            </a:r>
            <a:r>
              <a:rPr spc="-60" dirty="0">
                <a:solidFill>
                  <a:srgbClr val="000000"/>
                </a:solidFill>
              </a:rPr>
              <a:t>çocuğun </a:t>
            </a:r>
            <a:r>
              <a:rPr spc="5" dirty="0">
                <a:solidFill>
                  <a:srgbClr val="000000"/>
                </a:solidFill>
              </a:rPr>
              <a:t>tanıdığı, </a:t>
            </a:r>
            <a:r>
              <a:rPr spc="30" dirty="0">
                <a:solidFill>
                  <a:srgbClr val="000000"/>
                </a:solidFill>
              </a:rPr>
              <a:t>bildiği </a:t>
            </a:r>
            <a:r>
              <a:rPr spc="-10" dirty="0">
                <a:solidFill>
                  <a:srgbClr val="000000"/>
                </a:solidFill>
              </a:rPr>
              <a:t>yerledir. </a:t>
            </a:r>
            <a:r>
              <a:rPr spc="-25" dirty="0">
                <a:solidFill>
                  <a:srgbClr val="000000"/>
                </a:solidFill>
              </a:rPr>
              <a:t>Okul </a:t>
            </a:r>
            <a:r>
              <a:rPr spc="-75" dirty="0">
                <a:solidFill>
                  <a:srgbClr val="000000"/>
                </a:solidFill>
              </a:rPr>
              <a:t>ve  </a:t>
            </a:r>
            <a:r>
              <a:rPr spc="-50" dirty="0">
                <a:solidFill>
                  <a:srgbClr val="000000"/>
                </a:solidFill>
              </a:rPr>
              <a:t>çevresi, evle </a:t>
            </a:r>
            <a:r>
              <a:rPr spc="15" dirty="0">
                <a:solidFill>
                  <a:srgbClr val="000000"/>
                </a:solidFill>
              </a:rPr>
              <a:t>okul </a:t>
            </a:r>
            <a:r>
              <a:rPr spc="-30" dirty="0">
                <a:solidFill>
                  <a:srgbClr val="000000"/>
                </a:solidFill>
              </a:rPr>
              <a:t>arasındaki </a:t>
            </a:r>
            <a:r>
              <a:rPr spc="40" dirty="0">
                <a:solidFill>
                  <a:srgbClr val="000000"/>
                </a:solidFill>
              </a:rPr>
              <a:t>yol,bir  </a:t>
            </a:r>
            <a:r>
              <a:rPr spc="-45" dirty="0">
                <a:solidFill>
                  <a:srgbClr val="000000"/>
                </a:solidFill>
              </a:rPr>
              <a:t>arkadaş </a:t>
            </a:r>
            <a:r>
              <a:rPr spc="-20" dirty="0">
                <a:solidFill>
                  <a:srgbClr val="000000"/>
                </a:solidFill>
              </a:rPr>
              <a:t>yada </a:t>
            </a:r>
            <a:r>
              <a:rPr spc="-25" dirty="0">
                <a:solidFill>
                  <a:srgbClr val="000000"/>
                </a:solidFill>
              </a:rPr>
              <a:t>akrabanın </a:t>
            </a:r>
            <a:r>
              <a:rPr spc="-5" dirty="0">
                <a:solidFill>
                  <a:srgbClr val="000000"/>
                </a:solidFill>
              </a:rPr>
              <a:t>evi, </a:t>
            </a:r>
            <a:r>
              <a:rPr spc="-60" dirty="0">
                <a:solidFill>
                  <a:srgbClr val="000000"/>
                </a:solidFill>
              </a:rPr>
              <a:t>çocuğun  </a:t>
            </a:r>
            <a:r>
              <a:rPr spc="15" dirty="0">
                <a:solidFill>
                  <a:srgbClr val="000000"/>
                </a:solidFill>
              </a:rPr>
              <a:t>kendi </a:t>
            </a:r>
            <a:r>
              <a:rPr spc="-15" dirty="0">
                <a:solidFill>
                  <a:srgbClr val="000000"/>
                </a:solidFill>
              </a:rPr>
              <a:t>evidir. </a:t>
            </a:r>
            <a:r>
              <a:rPr spc="-80" dirty="0">
                <a:solidFill>
                  <a:srgbClr val="000000"/>
                </a:solidFill>
              </a:rPr>
              <a:t>Çocuğun </a:t>
            </a:r>
            <a:r>
              <a:rPr spc="20" dirty="0">
                <a:solidFill>
                  <a:srgbClr val="000000"/>
                </a:solidFill>
              </a:rPr>
              <a:t>rahat </a:t>
            </a:r>
            <a:r>
              <a:rPr spc="-75" dirty="0">
                <a:solidFill>
                  <a:srgbClr val="000000"/>
                </a:solidFill>
              </a:rPr>
              <a:t>ve </a:t>
            </a:r>
            <a:r>
              <a:rPr spc="-50" dirty="0">
                <a:solidFill>
                  <a:srgbClr val="000000"/>
                </a:solidFill>
              </a:rPr>
              <a:t>gevşek  </a:t>
            </a:r>
            <a:r>
              <a:rPr dirty="0">
                <a:solidFill>
                  <a:srgbClr val="000000"/>
                </a:solidFill>
              </a:rPr>
              <a:t>olduğu </a:t>
            </a:r>
            <a:r>
              <a:rPr spc="-5" dirty="0">
                <a:solidFill>
                  <a:srgbClr val="000000"/>
                </a:solidFill>
              </a:rPr>
              <a:t>zamanlarda,oyun </a:t>
            </a:r>
            <a:r>
              <a:rPr spc="-25" dirty="0">
                <a:solidFill>
                  <a:srgbClr val="000000"/>
                </a:solidFill>
              </a:rPr>
              <a:t>zamanları </a:t>
            </a:r>
            <a:r>
              <a:rPr spc="80" dirty="0">
                <a:solidFill>
                  <a:srgbClr val="000000"/>
                </a:solidFill>
              </a:rPr>
              <a:t>,  </a:t>
            </a:r>
            <a:r>
              <a:rPr spc="5" dirty="0">
                <a:solidFill>
                  <a:srgbClr val="000000"/>
                </a:solidFill>
              </a:rPr>
              <a:t>banyo </a:t>
            </a:r>
            <a:r>
              <a:rPr spc="-30" dirty="0">
                <a:solidFill>
                  <a:srgbClr val="000000"/>
                </a:solidFill>
              </a:rPr>
              <a:t>zamanı </a:t>
            </a:r>
            <a:r>
              <a:rPr spc="-20" dirty="0">
                <a:solidFill>
                  <a:srgbClr val="000000"/>
                </a:solidFill>
              </a:rPr>
              <a:t>yada </a:t>
            </a:r>
            <a:r>
              <a:rPr spc="30" dirty="0">
                <a:solidFill>
                  <a:srgbClr val="000000"/>
                </a:solidFill>
              </a:rPr>
              <a:t>yatma </a:t>
            </a:r>
            <a:r>
              <a:rPr spc="-30" dirty="0">
                <a:solidFill>
                  <a:srgbClr val="000000"/>
                </a:solidFill>
              </a:rPr>
              <a:t>zamanı  istismarcının </a:t>
            </a:r>
            <a:r>
              <a:rPr dirty="0">
                <a:solidFill>
                  <a:srgbClr val="000000"/>
                </a:solidFill>
              </a:rPr>
              <a:t>tercih </a:t>
            </a:r>
            <a:r>
              <a:rPr spc="75" dirty="0">
                <a:solidFill>
                  <a:srgbClr val="000000"/>
                </a:solidFill>
              </a:rPr>
              <a:t>ettiği</a:t>
            </a:r>
            <a:r>
              <a:rPr spc="-28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zamanlardır.</a:t>
            </a: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12700" marR="31750">
              <a:lnSpc>
                <a:spcPts val="2500"/>
              </a:lnSpc>
            </a:pPr>
            <a:r>
              <a:rPr spc="-35" dirty="0">
                <a:solidFill>
                  <a:srgbClr val="000000"/>
                </a:solidFill>
              </a:rPr>
              <a:t>Olguların </a:t>
            </a:r>
            <a:r>
              <a:rPr spc="-30" dirty="0">
                <a:solidFill>
                  <a:srgbClr val="000000"/>
                </a:solidFill>
              </a:rPr>
              <a:t>%80-95’inde istismarcı</a:t>
            </a:r>
            <a:r>
              <a:rPr spc="-229" dirty="0">
                <a:solidFill>
                  <a:srgbClr val="000000"/>
                </a:solidFill>
              </a:rPr>
              <a:t> </a:t>
            </a:r>
            <a:r>
              <a:rPr spc="-60" dirty="0">
                <a:solidFill>
                  <a:srgbClr val="000000"/>
                </a:solidFill>
              </a:rPr>
              <a:t>çocuğun  </a:t>
            </a:r>
            <a:r>
              <a:rPr spc="5" dirty="0">
                <a:solidFill>
                  <a:srgbClr val="000000"/>
                </a:solidFill>
              </a:rPr>
              <a:t>tanıdığı,</a:t>
            </a:r>
            <a:r>
              <a:rPr spc="-15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normal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görünüşlü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biridir.</a:t>
            </a:r>
          </a:p>
        </p:txBody>
      </p:sp>
      <p:sp>
        <p:nvSpPr>
          <p:cNvPr id="5" name="object 5"/>
          <p:cNvSpPr/>
          <p:nvPr/>
        </p:nvSpPr>
        <p:spPr>
          <a:xfrm>
            <a:off x="4001884" y="1676400"/>
            <a:ext cx="10287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2884" y="1651000"/>
            <a:ext cx="9017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80" dirty="0"/>
              <a:pPr marL="38100">
                <a:lnSpc>
                  <a:spcPts val="1140"/>
                </a:lnSpc>
              </a:pPr>
              <a:t>32</a:t>
            </a:fld>
            <a:endParaRPr spc="-8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484" y="787400"/>
            <a:ext cx="7009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4" dirty="0"/>
              <a:t>CİNSEL</a:t>
            </a:r>
            <a:r>
              <a:rPr sz="2200" spc="-295" dirty="0"/>
              <a:t> </a:t>
            </a:r>
            <a:r>
              <a:rPr sz="2200" spc="-95" dirty="0"/>
              <a:t>İSTİSMAR</a:t>
            </a:r>
            <a:r>
              <a:rPr sz="2200" spc="-295" dirty="0"/>
              <a:t> </a:t>
            </a:r>
            <a:r>
              <a:rPr sz="2200" spc="-90" dirty="0"/>
              <a:t>İLE</a:t>
            </a:r>
            <a:r>
              <a:rPr sz="2200" spc="-165" dirty="0"/>
              <a:t> </a:t>
            </a:r>
            <a:r>
              <a:rPr sz="2200" spc="-70" dirty="0"/>
              <a:t>İLGİLİ</a:t>
            </a:r>
            <a:r>
              <a:rPr sz="2200" spc="-215" dirty="0"/>
              <a:t> </a:t>
            </a:r>
            <a:r>
              <a:rPr sz="2200" spc="-135" dirty="0"/>
              <a:t>DOĞRU</a:t>
            </a:r>
            <a:r>
              <a:rPr sz="2200" spc="-155" dirty="0"/>
              <a:t> </a:t>
            </a:r>
            <a:r>
              <a:rPr sz="2200" spc="-40" dirty="0"/>
              <a:t>BİLİNEN</a:t>
            </a:r>
            <a:r>
              <a:rPr sz="2200" spc="-415" dirty="0"/>
              <a:t> </a:t>
            </a:r>
            <a:r>
              <a:rPr sz="2200" spc="-85" dirty="0"/>
              <a:t>YANLIŞLAR</a:t>
            </a:r>
            <a:endParaRPr sz="2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YANLIŞLAR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784860">
              <a:lnSpc>
                <a:spcPts val="2500"/>
              </a:lnSpc>
            </a:pPr>
            <a:r>
              <a:rPr spc="-65" dirty="0">
                <a:solidFill>
                  <a:srgbClr val="000000"/>
                </a:solidFill>
              </a:rPr>
              <a:t>Çocukları </a:t>
            </a:r>
            <a:r>
              <a:rPr spc="20" dirty="0">
                <a:solidFill>
                  <a:srgbClr val="000000"/>
                </a:solidFill>
              </a:rPr>
              <a:t>korkutmamak </a:t>
            </a:r>
            <a:r>
              <a:rPr spc="-25" dirty="0">
                <a:solidFill>
                  <a:srgbClr val="000000"/>
                </a:solidFill>
              </a:rPr>
              <a:t>için</a:t>
            </a:r>
            <a:r>
              <a:rPr spc="-285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cinsel  </a:t>
            </a:r>
            <a:r>
              <a:rPr spc="-10" dirty="0">
                <a:solidFill>
                  <a:srgbClr val="000000"/>
                </a:solidFill>
              </a:rPr>
              <a:t>istismardan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bahsetmemeliyiz.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2500"/>
              </a:lnSpc>
            </a:pPr>
            <a:r>
              <a:rPr spc="-65" dirty="0">
                <a:solidFill>
                  <a:srgbClr val="000000"/>
                </a:solidFill>
              </a:rPr>
              <a:t>Çocuk; </a:t>
            </a:r>
            <a:r>
              <a:rPr spc="-25" dirty="0">
                <a:solidFill>
                  <a:srgbClr val="000000"/>
                </a:solidFill>
              </a:rPr>
              <a:t>yaşadıklarını, </a:t>
            </a:r>
            <a:r>
              <a:rPr spc="-45" dirty="0">
                <a:solidFill>
                  <a:srgbClr val="000000"/>
                </a:solidFill>
              </a:rPr>
              <a:t>cinsel </a:t>
            </a:r>
            <a:r>
              <a:rPr spc="-15" dirty="0">
                <a:solidFill>
                  <a:srgbClr val="000000"/>
                </a:solidFill>
              </a:rPr>
              <a:t>istismarı</a:t>
            </a:r>
            <a:r>
              <a:rPr spc="-40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bile,  </a:t>
            </a:r>
            <a:r>
              <a:rPr spc="-15" dirty="0">
                <a:solidFill>
                  <a:srgbClr val="000000"/>
                </a:solidFill>
              </a:rPr>
              <a:t>yakın </a:t>
            </a:r>
            <a:r>
              <a:rPr spc="-25" dirty="0">
                <a:solidFill>
                  <a:srgbClr val="000000"/>
                </a:solidFill>
              </a:rPr>
              <a:t>zamanda </a:t>
            </a:r>
            <a:r>
              <a:rPr spc="-20" dirty="0">
                <a:solidFill>
                  <a:srgbClr val="000000"/>
                </a:solidFill>
              </a:rPr>
              <a:t>ya </a:t>
            </a:r>
            <a:r>
              <a:rPr spc="-30" dirty="0">
                <a:solidFill>
                  <a:srgbClr val="000000"/>
                </a:solidFill>
              </a:rPr>
              <a:t>da </a:t>
            </a:r>
            <a:r>
              <a:rPr spc="-35" dirty="0">
                <a:solidFill>
                  <a:srgbClr val="000000"/>
                </a:solidFill>
              </a:rPr>
              <a:t>büyüyünce  unutur.Fazla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kurcalanmamalıdır.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84810">
              <a:lnSpc>
                <a:spcPts val="2500"/>
              </a:lnSpc>
            </a:pPr>
            <a:r>
              <a:rPr spc="-70" dirty="0">
                <a:solidFill>
                  <a:srgbClr val="000000"/>
                </a:solidFill>
              </a:rPr>
              <a:t>Cinsel </a:t>
            </a:r>
            <a:r>
              <a:rPr spc="-5" dirty="0">
                <a:solidFill>
                  <a:srgbClr val="000000"/>
                </a:solidFill>
              </a:rPr>
              <a:t>istismar </a:t>
            </a:r>
            <a:r>
              <a:rPr spc="-30" dirty="0">
                <a:solidFill>
                  <a:srgbClr val="000000"/>
                </a:solidFill>
              </a:rPr>
              <a:t>vakaları </a:t>
            </a:r>
            <a:r>
              <a:rPr spc="-5" dirty="0">
                <a:solidFill>
                  <a:srgbClr val="000000"/>
                </a:solidFill>
              </a:rPr>
              <a:t>her </a:t>
            </a:r>
            <a:r>
              <a:rPr spc="-20" dirty="0">
                <a:solidFill>
                  <a:srgbClr val="000000"/>
                </a:solidFill>
              </a:rPr>
              <a:t>yerde  </a:t>
            </a:r>
            <a:r>
              <a:rPr spc="-25" dirty="0">
                <a:solidFill>
                  <a:srgbClr val="000000"/>
                </a:solidFill>
              </a:rPr>
              <a:t>yaşanmaz,</a:t>
            </a:r>
            <a:r>
              <a:rPr spc="-254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bazı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kültürlerde,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ülkelerde  </a:t>
            </a:r>
            <a:r>
              <a:rPr spc="-45" dirty="0">
                <a:solidFill>
                  <a:srgbClr val="000000"/>
                </a:solidFill>
              </a:rPr>
              <a:t>yaşanır.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8284" y="1501139"/>
            <a:ext cx="4583430" cy="37084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1480"/>
              </a:spcBef>
            </a:pPr>
            <a:r>
              <a:rPr sz="2100" spc="-130" dirty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sz="2100">
              <a:latin typeface="Arial"/>
              <a:cs typeface="Arial"/>
            </a:endParaRPr>
          </a:p>
          <a:p>
            <a:pPr marL="12700" marR="55880">
              <a:lnSpc>
                <a:spcPts val="2500"/>
              </a:lnSpc>
              <a:spcBef>
                <a:spcPts val="1480"/>
              </a:spcBef>
            </a:pPr>
            <a:r>
              <a:rPr sz="2100" spc="-70" dirty="0">
                <a:latin typeface="Arial"/>
                <a:cs typeface="Arial"/>
              </a:rPr>
              <a:t>Çocuklara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belli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tehlikelere</a:t>
            </a:r>
            <a:r>
              <a:rPr sz="2100" spc="-254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dikkatli</a:t>
            </a:r>
            <a:r>
              <a:rPr sz="2100" spc="-204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olma  </a:t>
            </a:r>
            <a:r>
              <a:rPr sz="2100" dirty="0">
                <a:latin typeface="Arial"/>
                <a:cs typeface="Arial"/>
              </a:rPr>
              <a:t>yönünde </a:t>
            </a:r>
            <a:r>
              <a:rPr sz="2100" spc="15" dirty="0">
                <a:latin typeface="Arial"/>
                <a:cs typeface="Arial"/>
              </a:rPr>
              <a:t>korkutmadan </a:t>
            </a:r>
            <a:r>
              <a:rPr sz="2100" dirty="0">
                <a:latin typeface="Arial"/>
                <a:cs typeface="Arial"/>
              </a:rPr>
              <a:t>rehberlik  </a:t>
            </a:r>
            <a:r>
              <a:rPr sz="2100" spc="20" dirty="0">
                <a:latin typeface="Arial"/>
                <a:cs typeface="Arial"/>
              </a:rPr>
              <a:t>etmeliyiz.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299845">
              <a:lnSpc>
                <a:spcPts val="2500"/>
              </a:lnSpc>
            </a:pPr>
            <a:r>
              <a:rPr sz="2100" spc="-60" dirty="0">
                <a:latin typeface="Arial"/>
                <a:cs typeface="Arial"/>
              </a:rPr>
              <a:t>Çocuklar </a:t>
            </a:r>
            <a:r>
              <a:rPr sz="2100" spc="-45" dirty="0">
                <a:latin typeface="Arial"/>
                <a:cs typeface="Arial"/>
              </a:rPr>
              <a:t>cinsel </a:t>
            </a:r>
            <a:r>
              <a:rPr sz="2100" spc="-15" dirty="0">
                <a:latin typeface="Arial"/>
                <a:cs typeface="Arial"/>
              </a:rPr>
              <a:t>istismarı</a:t>
            </a:r>
            <a:r>
              <a:rPr sz="2100" spc="-27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asla  </a:t>
            </a:r>
            <a:r>
              <a:rPr sz="2100" spc="-10" dirty="0">
                <a:latin typeface="Arial"/>
                <a:cs typeface="Arial"/>
              </a:rPr>
              <a:t>unutmazlar.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800"/>
              </a:spcBef>
            </a:pPr>
            <a:r>
              <a:rPr sz="2100" spc="-70" dirty="0">
                <a:latin typeface="Arial"/>
                <a:cs typeface="Arial"/>
              </a:rPr>
              <a:t>Cinsel</a:t>
            </a:r>
            <a:r>
              <a:rPr sz="2100" spc="-22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istismara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her</a:t>
            </a:r>
            <a:r>
              <a:rPr sz="2100" spc="-22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kültürde,her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ülkede  </a:t>
            </a:r>
            <a:r>
              <a:rPr sz="2100" spc="-75" dirty="0">
                <a:latin typeface="Arial"/>
                <a:cs typeface="Arial"/>
              </a:rPr>
              <a:t>ve </a:t>
            </a:r>
            <a:r>
              <a:rPr sz="2100" spc="-5" dirty="0">
                <a:latin typeface="Arial"/>
                <a:cs typeface="Arial"/>
              </a:rPr>
              <a:t>her sosyo-ekonomik </a:t>
            </a:r>
            <a:r>
              <a:rPr sz="2100" spc="20" dirty="0">
                <a:latin typeface="Arial"/>
                <a:cs typeface="Arial"/>
              </a:rPr>
              <a:t>grupta  </a:t>
            </a:r>
            <a:r>
              <a:rPr sz="2100" dirty="0">
                <a:latin typeface="Arial"/>
                <a:cs typeface="Arial"/>
              </a:rPr>
              <a:t>rastlanmaktadır.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2384" y="1676400"/>
            <a:ext cx="10287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6984" y="167005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3334" y="16764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6984" y="202565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7434" y="16764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39084" y="1651000"/>
            <a:ext cx="9144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2619" y="16383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38969" y="16446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59719" y="16383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39084" y="20129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40"/>
              </a:lnSpc>
            </a:pPr>
            <a:fld id="{81D60167-4931-47E6-BA6A-407CBD079E47}" type="slidenum">
              <a:rPr spc="-80" dirty="0"/>
              <a:pPr marL="38100">
                <a:lnSpc>
                  <a:spcPts val="1140"/>
                </a:lnSpc>
              </a:pPr>
              <a:t>33</a:t>
            </a:fld>
            <a:endParaRPr spc="-8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484" y="787400"/>
            <a:ext cx="7009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4" dirty="0"/>
              <a:t>CİNSEL</a:t>
            </a:r>
            <a:r>
              <a:rPr sz="2200" spc="-295" dirty="0"/>
              <a:t> </a:t>
            </a:r>
            <a:r>
              <a:rPr sz="2200" spc="-95" dirty="0"/>
              <a:t>İSTİSMAR</a:t>
            </a:r>
            <a:r>
              <a:rPr sz="2200" spc="-295" dirty="0"/>
              <a:t> </a:t>
            </a:r>
            <a:r>
              <a:rPr sz="2200" spc="-90" dirty="0"/>
              <a:t>İLE</a:t>
            </a:r>
            <a:r>
              <a:rPr sz="2200" spc="-165" dirty="0"/>
              <a:t> </a:t>
            </a:r>
            <a:r>
              <a:rPr sz="2200" spc="-70" dirty="0"/>
              <a:t>İLGİLİ</a:t>
            </a:r>
            <a:r>
              <a:rPr sz="2200" spc="-215" dirty="0"/>
              <a:t> </a:t>
            </a:r>
            <a:r>
              <a:rPr sz="2200" spc="-135" dirty="0"/>
              <a:t>DOĞRU</a:t>
            </a:r>
            <a:r>
              <a:rPr sz="2200" spc="-155" dirty="0"/>
              <a:t> </a:t>
            </a:r>
            <a:r>
              <a:rPr sz="2200" spc="-40" dirty="0"/>
              <a:t>BİLİNEN</a:t>
            </a:r>
            <a:r>
              <a:rPr sz="2200" spc="-415" dirty="0"/>
              <a:t> </a:t>
            </a:r>
            <a:r>
              <a:rPr sz="2200" spc="-85" dirty="0"/>
              <a:t>YANLIŞLAR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602084" y="4686300"/>
            <a:ext cx="46037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100" dirty="0">
                <a:latin typeface="Arial"/>
                <a:cs typeface="Arial"/>
              </a:rPr>
              <a:t>Çocuk </a:t>
            </a:r>
            <a:r>
              <a:rPr sz="2100" spc="-15" dirty="0">
                <a:latin typeface="Arial"/>
                <a:cs typeface="Arial"/>
              </a:rPr>
              <a:t>istismarı </a:t>
            </a:r>
            <a:r>
              <a:rPr sz="2100" spc="-70" dirty="0">
                <a:latin typeface="Arial"/>
                <a:cs typeface="Arial"/>
              </a:rPr>
              <a:t>az </a:t>
            </a:r>
            <a:r>
              <a:rPr sz="2100" spc="-10" dirty="0">
                <a:latin typeface="Arial"/>
                <a:cs typeface="Arial"/>
              </a:rPr>
              <a:t>rastlanan </a:t>
            </a:r>
            <a:r>
              <a:rPr sz="2100" spc="30" dirty="0">
                <a:latin typeface="Arial"/>
                <a:cs typeface="Arial"/>
              </a:rPr>
              <a:t>bir </a:t>
            </a:r>
            <a:r>
              <a:rPr sz="2100" spc="-15" dirty="0">
                <a:latin typeface="Arial"/>
                <a:cs typeface="Arial"/>
              </a:rPr>
              <a:t>durum  </a:t>
            </a:r>
            <a:r>
              <a:rPr sz="2100" dirty="0">
                <a:latin typeface="Arial"/>
                <a:cs typeface="Arial"/>
              </a:rPr>
              <a:t>değildir. </a:t>
            </a:r>
            <a:r>
              <a:rPr sz="2100" spc="-90" dirty="0">
                <a:latin typeface="Arial"/>
                <a:cs typeface="Arial"/>
              </a:rPr>
              <a:t>Geçmişe </a:t>
            </a:r>
            <a:r>
              <a:rPr sz="2100" spc="15" dirty="0">
                <a:latin typeface="Arial"/>
                <a:cs typeface="Arial"/>
              </a:rPr>
              <a:t>yönelik </a:t>
            </a:r>
            <a:r>
              <a:rPr sz="2100" spc="-15" dirty="0">
                <a:latin typeface="Arial"/>
                <a:cs typeface="Arial"/>
              </a:rPr>
              <a:t>araştırmalar  </a:t>
            </a:r>
            <a:r>
              <a:rPr sz="2100" spc="15" dirty="0">
                <a:latin typeface="Arial"/>
                <a:cs typeface="Arial"/>
              </a:rPr>
              <a:t>gösteriyor </a:t>
            </a:r>
            <a:r>
              <a:rPr sz="2100" spc="50" dirty="0">
                <a:latin typeface="Arial"/>
                <a:cs typeface="Arial"/>
              </a:rPr>
              <a:t>ki </a:t>
            </a:r>
            <a:r>
              <a:rPr sz="2100" spc="-60" dirty="0">
                <a:latin typeface="Arial"/>
                <a:cs typeface="Arial"/>
              </a:rPr>
              <a:t>4 </a:t>
            </a:r>
            <a:r>
              <a:rPr sz="2100" spc="-40" dirty="0">
                <a:latin typeface="Arial"/>
                <a:cs typeface="Arial"/>
              </a:rPr>
              <a:t>kız </a:t>
            </a:r>
            <a:r>
              <a:rPr sz="2100" spc="-20" dirty="0">
                <a:latin typeface="Arial"/>
                <a:cs typeface="Arial"/>
              </a:rPr>
              <a:t>çocuktan </a:t>
            </a:r>
            <a:r>
              <a:rPr sz="2100" spc="25" dirty="0">
                <a:latin typeface="Arial"/>
                <a:cs typeface="Arial"/>
              </a:rPr>
              <a:t>biri </a:t>
            </a:r>
            <a:r>
              <a:rPr sz="2100" spc="-75" dirty="0">
                <a:latin typeface="Arial"/>
                <a:cs typeface="Arial"/>
              </a:rPr>
              <a:t>ve </a:t>
            </a:r>
            <a:r>
              <a:rPr sz="2100" spc="-15" dirty="0">
                <a:latin typeface="Arial"/>
                <a:cs typeface="Arial"/>
              </a:rPr>
              <a:t>6  erkek</a:t>
            </a:r>
            <a:r>
              <a:rPr sz="2100" spc="-27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çocuktan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25" dirty="0">
                <a:latin typeface="Arial"/>
                <a:cs typeface="Arial"/>
              </a:rPr>
              <a:t>biri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18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yaşından</a:t>
            </a:r>
            <a:r>
              <a:rPr sz="2100" spc="-25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önce</a:t>
            </a:r>
            <a:r>
              <a:rPr sz="2100" spc="-16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bir  </a:t>
            </a:r>
            <a:r>
              <a:rPr sz="2100" spc="-30" dirty="0">
                <a:latin typeface="Arial"/>
                <a:cs typeface="Arial"/>
              </a:rPr>
              <a:t>çeşit </a:t>
            </a:r>
            <a:r>
              <a:rPr sz="2100" spc="-45" dirty="0">
                <a:latin typeface="Arial"/>
                <a:cs typeface="Arial"/>
              </a:rPr>
              <a:t>cinsel </a:t>
            </a:r>
            <a:r>
              <a:rPr sz="2100" spc="-15" dirty="0">
                <a:latin typeface="Arial"/>
                <a:cs typeface="Arial"/>
              </a:rPr>
              <a:t>istismara </a:t>
            </a:r>
            <a:r>
              <a:rPr sz="2100" spc="-35" dirty="0">
                <a:latin typeface="Arial"/>
                <a:cs typeface="Arial"/>
              </a:rPr>
              <a:t>maruz  </a:t>
            </a:r>
            <a:r>
              <a:rPr sz="2100" spc="5" dirty="0">
                <a:latin typeface="Arial"/>
                <a:cs typeface="Arial"/>
              </a:rPr>
              <a:t>kalmaktadır.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084" y="1676400"/>
            <a:ext cx="4400550" cy="329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4965">
              <a:lnSpc>
                <a:spcPct val="100000"/>
              </a:lnSpc>
              <a:spcBef>
                <a:spcPts val="100"/>
              </a:spcBef>
            </a:pP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YANLIŞLAR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37465" marR="824230">
              <a:lnSpc>
                <a:spcPts val="2500"/>
              </a:lnSpc>
            </a:pPr>
            <a:r>
              <a:rPr sz="2100" spc="-30" dirty="0">
                <a:latin typeface="Arial"/>
                <a:cs typeface="Arial"/>
              </a:rPr>
              <a:t>Kadınlar </a:t>
            </a:r>
            <a:r>
              <a:rPr sz="2100" spc="-45" dirty="0">
                <a:latin typeface="Arial"/>
                <a:cs typeface="Arial"/>
              </a:rPr>
              <a:t>çocukları cinsel</a:t>
            </a:r>
            <a:r>
              <a:rPr sz="2100" spc="-3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olarak  </a:t>
            </a:r>
            <a:r>
              <a:rPr sz="2100" spc="-5" dirty="0">
                <a:latin typeface="Arial"/>
                <a:cs typeface="Arial"/>
              </a:rPr>
              <a:t>istismar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etmezler.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38100" marR="5080">
              <a:lnSpc>
                <a:spcPts val="2500"/>
              </a:lnSpc>
            </a:pPr>
            <a:r>
              <a:rPr sz="2100" spc="-100" dirty="0">
                <a:latin typeface="Arial"/>
                <a:cs typeface="Arial"/>
              </a:rPr>
              <a:t>Çocuk </a:t>
            </a:r>
            <a:r>
              <a:rPr sz="2100" spc="-60" dirty="0">
                <a:latin typeface="Arial"/>
                <a:cs typeface="Arial"/>
              </a:rPr>
              <a:t>rıza </a:t>
            </a:r>
            <a:r>
              <a:rPr sz="2100" spc="-10" dirty="0">
                <a:latin typeface="Arial"/>
                <a:cs typeface="Arial"/>
              </a:rPr>
              <a:t>gösteriyorsa </a:t>
            </a:r>
            <a:r>
              <a:rPr sz="2100" spc="-45" dirty="0">
                <a:latin typeface="Arial"/>
                <a:cs typeface="Arial"/>
              </a:rPr>
              <a:t>cinsel</a:t>
            </a:r>
            <a:r>
              <a:rPr sz="2100" spc="-4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istismar  </a:t>
            </a:r>
            <a:r>
              <a:rPr sz="2100" spc="25" dirty="0">
                <a:latin typeface="Arial"/>
                <a:cs typeface="Arial"/>
              </a:rPr>
              <a:t>yoktur.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817880">
              <a:lnSpc>
                <a:spcPts val="2500"/>
              </a:lnSpc>
            </a:pPr>
            <a:r>
              <a:rPr sz="2100" spc="-100" dirty="0">
                <a:latin typeface="Arial"/>
                <a:cs typeface="Arial"/>
              </a:rPr>
              <a:t>Çocuk </a:t>
            </a:r>
            <a:r>
              <a:rPr sz="2100" spc="-15" dirty="0">
                <a:latin typeface="Arial"/>
                <a:cs typeface="Arial"/>
              </a:rPr>
              <a:t>istismarı </a:t>
            </a:r>
            <a:r>
              <a:rPr sz="2100" spc="-70" dirty="0">
                <a:latin typeface="Arial"/>
                <a:cs typeface="Arial"/>
              </a:rPr>
              <a:t>az </a:t>
            </a:r>
            <a:r>
              <a:rPr sz="2100" spc="-10" dirty="0">
                <a:latin typeface="Arial"/>
                <a:cs typeface="Arial"/>
              </a:rPr>
              <a:t>rastlanan</a:t>
            </a:r>
            <a:r>
              <a:rPr sz="2100" spc="-44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bir  </a:t>
            </a:r>
            <a:r>
              <a:rPr sz="2100" spc="-20" dirty="0">
                <a:latin typeface="Arial"/>
                <a:cs typeface="Arial"/>
              </a:rPr>
              <a:t>durumdur.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2084" y="1564639"/>
            <a:ext cx="4411345" cy="29083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980"/>
              </a:spcBef>
            </a:pPr>
            <a:r>
              <a:rPr sz="2100" spc="-130" dirty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980"/>
              </a:spcBef>
            </a:pPr>
            <a:r>
              <a:rPr sz="2100" spc="-15" dirty="0">
                <a:latin typeface="Arial"/>
                <a:cs typeface="Arial"/>
              </a:rPr>
              <a:t>Araştırmalar, </a:t>
            </a:r>
            <a:r>
              <a:rPr sz="2100" spc="-65" dirty="0">
                <a:latin typeface="Arial"/>
                <a:cs typeface="Arial"/>
              </a:rPr>
              <a:t>çocuk </a:t>
            </a:r>
            <a:r>
              <a:rPr sz="2100" spc="-45" dirty="0">
                <a:latin typeface="Arial"/>
                <a:cs typeface="Arial"/>
              </a:rPr>
              <a:t>cinsel </a:t>
            </a:r>
            <a:r>
              <a:rPr sz="2100" spc="-20" dirty="0">
                <a:latin typeface="Arial"/>
                <a:cs typeface="Arial"/>
              </a:rPr>
              <a:t>istismarının  </a:t>
            </a:r>
            <a:r>
              <a:rPr sz="2100" spc="-30" dirty="0">
                <a:latin typeface="Arial"/>
                <a:cs typeface="Arial"/>
              </a:rPr>
              <a:t>yaklaşık </a:t>
            </a:r>
            <a:r>
              <a:rPr sz="2100" spc="-100" dirty="0">
                <a:latin typeface="Arial"/>
                <a:cs typeface="Arial"/>
              </a:rPr>
              <a:t>%20-26 </a:t>
            </a:r>
            <a:r>
              <a:rPr sz="2100" spc="-60" dirty="0">
                <a:latin typeface="Arial"/>
                <a:cs typeface="Arial"/>
              </a:rPr>
              <a:t>sının </a:t>
            </a:r>
            <a:r>
              <a:rPr sz="2100" spc="-10" dirty="0">
                <a:latin typeface="Arial"/>
                <a:cs typeface="Arial"/>
              </a:rPr>
              <a:t>kadınlar  </a:t>
            </a:r>
            <a:r>
              <a:rPr sz="2100" spc="5" dirty="0">
                <a:latin typeface="Arial"/>
                <a:cs typeface="Arial"/>
              </a:rPr>
              <a:t>tarafından </a:t>
            </a:r>
            <a:r>
              <a:rPr sz="2100" spc="-20" dirty="0">
                <a:latin typeface="Arial"/>
                <a:cs typeface="Arial"/>
              </a:rPr>
              <a:t>yapıldığını</a:t>
            </a:r>
            <a:r>
              <a:rPr sz="2100" spc="-42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göstermektedir.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675640">
              <a:lnSpc>
                <a:spcPts val="2500"/>
              </a:lnSpc>
            </a:pPr>
            <a:r>
              <a:rPr sz="2100" spc="-50" dirty="0">
                <a:latin typeface="Arial"/>
                <a:cs typeface="Arial"/>
              </a:rPr>
              <a:t>Çocukta </a:t>
            </a:r>
            <a:r>
              <a:rPr sz="2100" spc="-60" dirty="0">
                <a:latin typeface="Arial"/>
                <a:cs typeface="Arial"/>
              </a:rPr>
              <a:t>rıza </a:t>
            </a:r>
            <a:r>
              <a:rPr sz="2100" spc="-20" dirty="0">
                <a:latin typeface="Arial"/>
                <a:cs typeface="Arial"/>
              </a:rPr>
              <a:t>aranmaz. </a:t>
            </a:r>
            <a:r>
              <a:rPr sz="2100" spc="-100" dirty="0">
                <a:latin typeface="Arial"/>
                <a:cs typeface="Arial"/>
              </a:rPr>
              <a:t>Çocuk </a:t>
            </a:r>
            <a:r>
              <a:rPr sz="2100" dirty="0">
                <a:latin typeface="Arial"/>
                <a:cs typeface="Arial"/>
              </a:rPr>
              <a:t>bu  </a:t>
            </a:r>
            <a:r>
              <a:rPr sz="2100" spc="-25" dirty="0">
                <a:latin typeface="Arial"/>
                <a:cs typeface="Arial"/>
              </a:rPr>
              <a:t>kavramı anlayabilecek bilişsel  </a:t>
            </a:r>
            <a:r>
              <a:rPr sz="2100" spc="-5" dirty="0">
                <a:latin typeface="Arial"/>
                <a:cs typeface="Arial"/>
              </a:rPr>
              <a:t>olgunluğa </a:t>
            </a:r>
            <a:r>
              <a:rPr sz="2100" spc="-35" dirty="0">
                <a:latin typeface="Arial"/>
                <a:cs typeface="Arial"/>
              </a:rPr>
              <a:t>sahip</a:t>
            </a:r>
            <a:r>
              <a:rPr sz="2100" spc="-3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değildir.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8084" y="1663700"/>
            <a:ext cx="10287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2570" y="165735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3020" y="16510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9034" y="16637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2684" y="201295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88284" y="1676400"/>
            <a:ext cx="9144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81819" y="1651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88169" y="16573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08919" y="1651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88284" y="20256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40784" y="6400800"/>
            <a:ext cx="163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3FBAD2"/>
                </a:solidFill>
                <a:latin typeface="Arial"/>
                <a:cs typeface="Arial"/>
              </a:rPr>
              <a:t>3</a:t>
            </a:r>
            <a:r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484" y="1181100"/>
            <a:ext cx="7009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4" dirty="0"/>
              <a:t>CİNSEL</a:t>
            </a:r>
            <a:r>
              <a:rPr sz="2200" spc="-295" dirty="0"/>
              <a:t> </a:t>
            </a:r>
            <a:r>
              <a:rPr sz="2200" spc="-95" dirty="0"/>
              <a:t>İSTİSMAR</a:t>
            </a:r>
            <a:r>
              <a:rPr sz="2200" spc="-295" dirty="0"/>
              <a:t> </a:t>
            </a:r>
            <a:r>
              <a:rPr sz="2200" spc="-90" dirty="0"/>
              <a:t>İLE</a:t>
            </a:r>
            <a:r>
              <a:rPr sz="2200" spc="-165" dirty="0"/>
              <a:t> </a:t>
            </a:r>
            <a:r>
              <a:rPr sz="2200" spc="-70" dirty="0"/>
              <a:t>İLGİLİ</a:t>
            </a:r>
            <a:r>
              <a:rPr sz="2200" spc="-215" dirty="0"/>
              <a:t> </a:t>
            </a:r>
            <a:r>
              <a:rPr sz="2200" spc="-135" dirty="0"/>
              <a:t>DOĞRU</a:t>
            </a:r>
            <a:r>
              <a:rPr sz="2200" spc="-155" dirty="0"/>
              <a:t> </a:t>
            </a:r>
            <a:r>
              <a:rPr sz="2200" spc="-40" dirty="0"/>
              <a:t>BİLİNEN</a:t>
            </a:r>
            <a:r>
              <a:rPr sz="2200" spc="-415" dirty="0"/>
              <a:t> </a:t>
            </a:r>
            <a:r>
              <a:rPr sz="2200" spc="-85" dirty="0"/>
              <a:t>YANLIŞLAR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31584" y="2298700"/>
            <a:ext cx="432816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60" dirty="0">
                <a:latin typeface="Arial"/>
                <a:cs typeface="Arial"/>
              </a:rPr>
              <a:t>Çocuklar </a:t>
            </a:r>
            <a:r>
              <a:rPr sz="2100" spc="-10" dirty="0">
                <a:latin typeface="Arial"/>
                <a:cs typeface="Arial"/>
              </a:rPr>
              <a:t>daima </a:t>
            </a:r>
            <a:r>
              <a:rPr sz="2100" spc="15" dirty="0">
                <a:latin typeface="Arial"/>
                <a:cs typeface="Arial"/>
              </a:rPr>
              <a:t>yetişkinler</a:t>
            </a:r>
            <a:r>
              <a:rPr sz="2100" spc="-459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tarafından  </a:t>
            </a:r>
            <a:r>
              <a:rPr sz="2100" spc="-45" dirty="0">
                <a:latin typeface="Arial"/>
                <a:cs typeface="Arial"/>
              </a:rPr>
              <a:t>cinsel </a:t>
            </a:r>
            <a:r>
              <a:rPr sz="2100" spc="-15" dirty="0">
                <a:latin typeface="Arial"/>
                <a:cs typeface="Arial"/>
              </a:rPr>
              <a:t>istismara</a:t>
            </a:r>
            <a:r>
              <a:rPr sz="2100" spc="-240" dirty="0">
                <a:latin typeface="Arial"/>
                <a:cs typeface="Arial"/>
              </a:rPr>
              <a:t> </a:t>
            </a:r>
            <a:r>
              <a:rPr sz="2100" spc="25" dirty="0">
                <a:latin typeface="Arial"/>
                <a:cs typeface="Arial"/>
              </a:rPr>
              <a:t>uğrarlar</a:t>
            </a:r>
            <a:r>
              <a:rPr sz="2100" spc="25" dirty="0">
                <a:latin typeface="Comic Sans MS"/>
                <a:cs typeface="Comic Sans MS"/>
              </a:rPr>
              <a:t>.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8084" y="2298700"/>
            <a:ext cx="4785360" cy="980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40" dirty="0">
                <a:latin typeface="Arial"/>
                <a:cs typeface="Arial"/>
              </a:rPr>
              <a:t>Rapor </a:t>
            </a:r>
            <a:r>
              <a:rPr sz="2100" spc="-10" dirty="0">
                <a:latin typeface="Arial"/>
                <a:cs typeface="Arial"/>
              </a:rPr>
              <a:t>edilen</a:t>
            </a:r>
            <a:r>
              <a:rPr sz="2100" spc="-450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cinsel </a:t>
            </a:r>
            <a:r>
              <a:rPr sz="2100" spc="-15" dirty="0">
                <a:latin typeface="Arial"/>
                <a:cs typeface="Arial"/>
              </a:rPr>
              <a:t>istismarların </a:t>
            </a:r>
            <a:r>
              <a:rPr sz="2100" spc="-135" dirty="0">
                <a:latin typeface="Arial"/>
                <a:cs typeface="Arial"/>
              </a:rPr>
              <a:t>% </a:t>
            </a:r>
            <a:r>
              <a:rPr sz="2100" spc="-120" dirty="0">
                <a:latin typeface="Arial"/>
                <a:cs typeface="Arial"/>
              </a:rPr>
              <a:t>23'ü </a:t>
            </a:r>
            <a:r>
              <a:rPr sz="2100" spc="-90" dirty="0">
                <a:latin typeface="Arial"/>
                <a:cs typeface="Arial"/>
              </a:rPr>
              <a:t>18  </a:t>
            </a:r>
            <a:r>
              <a:rPr sz="2100" spc="-55" dirty="0">
                <a:latin typeface="Arial"/>
                <a:cs typeface="Arial"/>
              </a:rPr>
              <a:t>yaşın </a:t>
            </a:r>
            <a:r>
              <a:rPr sz="2100" spc="20" dirty="0">
                <a:latin typeface="Arial"/>
                <a:cs typeface="Arial"/>
              </a:rPr>
              <a:t>altındaki </a:t>
            </a:r>
            <a:r>
              <a:rPr sz="2100" spc="-40" dirty="0">
                <a:latin typeface="Arial"/>
                <a:cs typeface="Arial"/>
              </a:rPr>
              <a:t>çocuklar </a:t>
            </a:r>
            <a:r>
              <a:rPr sz="2100" spc="5" dirty="0">
                <a:latin typeface="Arial"/>
                <a:cs typeface="Arial"/>
              </a:rPr>
              <a:t>tarafından  </a:t>
            </a:r>
            <a:r>
              <a:rPr sz="2100" spc="-5" dirty="0">
                <a:latin typeface="Arial"/>
                <a:cs typeface="Arial"/>
              </a:rPr>
              <a:t>gerçekleştirilmiştir.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584" y="3327400"/>
            <a:ext cx="4391025" cy="1297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90" dirty="0">
                <a:latin typeface="Arial"/>
                <a:cs typeface="Arial"/>
              </a:rPr>
              <a:t>Kız </a:t>
            </a:r>
            <a:r>
              <a:rPr sz="2100" spc="-40" dirty="0">
                <a:latin typeface="Arial"/>
                <a:cs typeface="Arial"/>
              </a:rPr>
              <a:t>çocuklar </a:t>
            </a:r>
            <a:r>
              <a:rPr sz="2100" spc="-30" dirty="0">
                <a:latin typeface="Arial"/>
                <a:cs typeface="Arial"/>
              </a:rPr>
              <a:t>da </a:t>
            </a:r>
            <a:r>
              <a:rPr sz="2100" spc="-15" dirty="0">
                <a:latin typeface="Arial"/>
                <a:cs typeface="Arial"/>
              </a:rPr>
              <a:t>erkek </a:t>
            </a:r>
            <a:r>
              <a:rPr sz="2100" spc="-40" dirty="0">
                <a:latin typeface="Arial"/>
                <a:cs typeface="Arial"/>
              </a:rPr>
              <a:t>çocuklar </a:t>
            </a:r>
            <a:r>
              <a:rPr sz="2100" spc="-30" dirty="0">
                <a:latin typeface="Arial"/>
                <a:cs typeface="Arial"/>
              </a:rPr>
              <a:t>da  </a:t>
            </a:r>
            <a:r>
              <a:rPr sz="2100" spc="25" dirty="0">
                <a:latin typeface="Arial"/>
                <a:cs typeface="Arial"/>
              </a:rPr>
              <a:t>toplumda </a:t>
            </a:r>
            <a:r>
              <a:rPr sz="2100" spc="-35" dirty="0">
                <a:latin typeface="Arial"/>
                <a:cs typeface="Arial"/>
              </a:rPr>
              <a:t>uyumsuzluk</a:t>
            </a:r>
            <a:r>
              <a:rPr sz="2100" spc="-2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yaratmayacak,  </a:t>
            </a:r>
            <a:r>
              <a:rPr sz="2100" spc="25" dirty="0">
                <a:latin typeface="Arial"/>
                <a:cs typeface="Arial"/>
              </a:rPr>
              <a:t>toplumun </a:t>
            </a:r>
            <a:r>
              <a:rPr sz="2100" spc="10" dirty="0">
                <a:latin typeface="Arial"/>
                <a:cs typeface="Arial"/>
              </a:rPr>
              <a:t>belirlediği </a:t>
            </a:r>
            <a:r>
              <a:rPr sz="2100" spc="-5" dirty="0">
                <a:latin typeface="Arial"/>
                <a:cs typeface="Arial"/>
              </a:rPr>
              <a:t>cinsiyet rollerine  </a:t>
            </a:r>
            <a:r>
              <a:rPr sz="2100" spc="-15" dirty="0">
                <a:latin typeface="Arial"/>
                <a:cs typeface="Arial"/>
              </a:rPr>
              <a:t>uygun biçimde</a:t>
            </a:r>
            <a:r>
              <a:rPr sz="2100" spc="200" dirty="0">
                <a:latin typeface="Arial"/>
                <a:cs typeface="Arial"/>
              </a:rPr>
              <a:t> </a:t>
            </a:r>
            <a:r>
              <a:rPr sz="2100" spc="20" dirty="0">
                <a:latin typeface="Arial"/>
                <a:cs typeface="Arial"/>
              </a:rPr>
              <a:t>yetiştirilmelidir.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8084" y="3619500"/>
            <a:ext cx="4829810" cy="1615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0800">
              <a:lnSpc>
                <a:spcPts val="2500"/>
              </a:lnSpc>
              <a:spcBef>
                <a:spcPts val="200"/>
              </a:spcBef>
            </a:pPr>
            <a:r>
              <a:rPr sz="2100" spc="-90" dirty="0">
                <a:latin typeface="Arial"/>
                <a:cs typeface="Arial"/>
              </a:rPr>
              <a:t>Kız </a:t>
            </a:r>
            <a:r>
              <a:rPr sz="2100" spc="-40" dirty="0">
                <a:latin typeface="Arial"/>
                <a:cs typeface="Arial"/>
              </a:rPr>
              <a:t>–erkek </a:t>
            </a:r>
            <a:r>
              <a:rPr sz="2100" spc="20" dirty="0">
                <a:latin typeface="Arial"/>
                <a:cs typeface="Arial"/>
              </a:rPr>
              <a:t>bütün </a:t>
            </a:r>
            <a:r>
              <a:rPr sz="2100" spc="-40" dirty="0">
                <a:latin typeface="Arial"/>
                <a:cs typeface="Arial"/>
              </a:rPr>
              <a:t>çocuklar </a:t>
            </a:r>
            <a:r>
              <a:rPr sz="2100" spc="60" dirty="0">
                <a:latin typeface="Arial"/>
                <a:cs typeface="Arial"/>
              </a:rPr>
              <a:t>tüm</a:t>
            </a:r>
            <a:r>
              <a:rPr sz="2100" spc="-3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farklılıkları  </a:t>
            </a:r>
            <a:r>
              <a:rPr sz="2100" spc="-5" dirty="0">
                <a:latin typeface="Arial"/>
                <a:cs typeface="Arial"/>
              </a:rPr>
              <a:t>görüp</a:t>
            </a:r>
            <a:r>
              <a:rPr sz="2100" spc="-140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kendi</a:t>
            </a:r>
            <a:r>
              <a:rPr sz="2100" spc="-305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tercihini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yapabilecek</a:t>
            </a:r>
            <a:endParaRPr sz="2100">
              <a:latin typeface="Arial"/>
              <a:cs typeface="Arial"/>
            </a:endParaRPr>
          </a:p>
          <a:p>
            <a:pPr marL="12700" marR="125095">
              <a:lnSpc>
                <a:spcPts val="2500"/>
              </a:lnSpc>
            </a:pPr>
            <a:r>
              <a:rPr sz="2100" spc="35" dirty="0">
                <a:latin typeface="Arial"/>
                <a:cs typeface="Arial"/>
              </a:rPr>
              <a:t>,toplumun</a:t>
            </a:r>
            <a:r>
              <a:rPr sz="2100" spc="-1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cinsiyet</a:t>
            </a:r>
            <a:r>
              <a:rPr sz="2100" spc="-19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için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belirlediği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15" dirty="0">
                <a:latin typeface="Arial"/>
                <a:cs typeface="Arial"/>
              </a:rPr>
              <a:t>renk,  </a:t>
            </a:r>
            <a:r>
              <a:rPr sz="2100" spc="-10" dirty="0">
                <a:latin typeface="Arial"/>
                <a:cs typeface="Arial"/>
              </a:rPr>
              <a:t>oyuncak, </a:t>
            </a:r>
            <a:r>
              <a:rPr sz="2100" spc="-30" dirty="0">
                <a:latin typeface="Arial"/>
                <a:cs typeface="Arial"/>
              </a:rPr>
              <a:t>meslek </a:t>
            </a:r>
            <a:r>
              <a:rPr sz="2100" dirty="0">
                <a:latin typeface="Arial"/>
                <a:cs typeface="Arial"/>
              </a:rPr>
              <a:t>vb. </a:t>
            </a:r>
            <a:r>
              <a:rPr sz="2100" spc="-30" dirty="0">
                <a:latin typeface="Arial"/>
                <a:cs typeface="Arial"/>
              </a:rPr>
              <a:t>sınırlamalardan  </a:t>
            </a:r>
            <a:r>
              <a:rPr sz="2100" spc="-45" dirty="0">
                <a:latin typeface="Arial"/>
                <a:cs typeface="Arial"/>
              </a:rPr>
              <a:t>bağımsız</a:t>
            </a:r>
            <a:r>
              <a:rPr sz="2100" spc="-17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bir</a:t>
            </a:r>
            <a:r>
              <a:rPr sz="2100" spc="-22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şekilde</a:t>
            </a:r>
            <a:r>
              <a:rPr sz="2100" spc="-160" dirty="0">
                <a:latin typeface="Arial"/>
                <a:cs typeface="Arial"/>
              </a:rPr>
              <a:t> </a:t>
            </a:r>
            <a:r>
              <a:rPr sz="2100" spc="20" dirty="0">
                <a:latin typeface="Arial"/>
                <a:cs typeface="Arial"/>
              </a:rPr>
              <a:t>yetiştirilmelidir.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5584" y="1752600"/>
            <a:ext cx="66573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165" algn="l"/>
              </a:tabLst>
            </a:pP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YANLIŞLAR	</a:t>
            </a:r>
            <a:r>
              <a:rPr sz="2100" spc="-130" dirty="0">
                <a:solidFill>
                  <a:srgbClr val="009900"/>
                </a:solidFill>
                <a:latin typeface="Arial"/>
                <a:cs typeface="Arial"/>
              </a:rPr>
              <a:t>DOĞRULAR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8684" y="1739900"/>
            <a:ext cx="10414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2220" y="1727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8570" y="1733550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46320" y="1727200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8684" y="2089150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2884" y="1727200"/>
            <a:ext cx="9144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6419" y="1714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62769" y="17208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83519" y="1714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2884" y="20891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53484" y="6400800"/>
            <a:ext cx="157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3FBAD2"/>
                </a:solidFill>
                <a:latin typeface="Arial"/>
                <a:cs typeface="Arial"/>
              </a:rPr>
              <a:t>3</a:t>
            </a:r>
            <a:r>
              <a:rPr sz="1100" spc="-75" dirty="0">
                <a:solidFill>
                  <a:srgbClr val="3FBAD2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989" y="1993900"/>
            <a:ext cx="2732405" cy="34747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635" algn="ctr">
              <a:lnSpc>
                <a:spcPct val="99100"/>
              </a:lnSpc>
              <a:spcBef>
                <a:spcPts val="140"/>
              </a:spcBef>
            </a:pP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Ailelerin  </a:t>
            </a:r>
            <a:r>
              <a:rPr sz="3800" spc="-85" dirty="0">
                <a:solidFill>
                  <a:srgbClr val="FFFFFF"/>
                </a:solidFill>
                <a:latin typeface="Arial"/>
                <a:cs typeface="Arial"/>
              </a:rPr>
              <a:t>Çocukları  </a:t>
            </a:r>
            <a:r>
              <a:rPr sz="3800" spc="-40" dirty="0">
                <a:solidFill>
                  <a:srgbClr val="FFFFFF"/>
                </a:solidFill>
                <a:latin typeface="Arial"/>
                <a:cs typeface="Arial"/>
              </a:rPr>
              <a:t>İstismardan  Korumak</a:t>
            </a:r>
            <a:r>
              <a:rPr sz="3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5" dirty="0">
                <a:solidFill>
                  <a:srgbClr val="FFFFFF"/>
                </a:solidFill>
                <a:latin typeface="Arial"/>
                <a:cs typeface="Arial"/>
              </a:rPr>
              <a:t>İçin  </a:t>
            </a:r>
            <a:r>
              <a:rPr sz="3800" spc="-155" dirty="0">
                <a:solidFill>
                  <a:srgbClr val="FFFFFF"/>
                </a:solidFill>
                <a:latin typeface="Arial"/>
                <a:cs typeface="Arial"/>
              </a:rPr>
              <a:t>Yapması  </a:t>
            </a:r>
            <a:r>
              <a:rPr sz="3800" spc="-100" dirty="0">
                <a:solidFill>
                  <a:srgbClr val="FFFFFF"/>
                </a:solidFill>
                <a:latin typeface="Arial"/>
                <a:cs typeface="Arial"/>
              </a:rPr>
              <a:t>Gerekenler</a:t>
            </a:r>
            <a:endParaRPr sz="3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27284" y="1752600"/>
            <a:ext cx="5257799" cy="408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38684" y="6284211"/>
            <a:ext cx="19558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80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36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1784" y="1828800"/>
            <a:ext cx="7150100" cy="774700"/>
          </a:xfrm>
          <a:custGeom>
            <a:avLst/>
            <a:gdLst/>
            <a:ahLst/>
            <a:cxnLst/>
            <a:rect l="l" t="t" r="r" b="b"/>
            <a:pathLst>
              <a:path w="7150100" h="774700">
                <a:moveTo>
                  <a:pt x="114299" y="762000"/>
                </a:moveTo>
                <a:lnTo>
                  <a:pt x="88899" y="749300"/>
                </a:lnTo>
                <a:lnTo>
                  <a:pt x="50799" y="723900"/>
                </a:lnTo>
                <a:lnTo>
                  <a:pt x="25400" y="685800"/>
                </a:lnTo>
                <a:lnTo>
                  <a:pt x="12700" y="673100"/>
                </a:lnTo>
                <a:lnTo>
                  <a:pt x="12700" y="88900"/>
                </a:lnTo>
                <a:lnTo>
                  <a:pt x="0" y="114300"/>
                </a:lnTo>
                <a:lnTo>
                  <a:pt x="0" y="673100"/>
                </a:lnTo>
                <a:lnTo>
                  <a:pt x="12700" y="698500"/>
                </a:lnTo>
                <a:lnTo>
                  <a:pt x="38100" y="736600"/>
                </a:lnTo>
                <a:lnTo>
                  <a:pt x="76199" y="762000"/>
                </a:lnTo>
                <a:lnTo>
                  <a:pt x="101599" y="774700"/>
                </a:lnTo>
                <a:lnTo>
                  <a:pt x="101599" y="762000"/>
                </a:lnTo>
                <a:lnTo>
                  <a:pt x="114299" y="762000"/>
                </a:lnTo>
                <a:close/>
              </a:path>
              <a:path w="7150100" h="774700">
                <a:moveTo>
                  <a:pt x="7150100" y="673100"/>
                </a:moveTo>
                <a:lnTo>
                  <a:pt x="7150100" y="101600"/>
                </a:lnTo>
                <a:lnTo>
                  <a:pt x="7137400" y="88900"/>
                </a:lnTo>
                <a:lnTo>
                  <a:pt x="7112000" y="38100"/>
                </a:lnTo>
                <a:lnTo>
                  <a:pt x="7061200" y="12700"/>
                </a:lnTo>
                <a:lnTo>
                  <a:pt x="7048499" y="0"/>
                </a:lnTo>
                <a:lnTo>
                  <a:pt x="101599" y="0"/>
                </a:lnTo>
                <a:lnTo>
                  <a:pt x="76199" y="12700"/>
                </a:lnTo>
                <a:lnTo>
                  <a:pt x="38100" y="38100"/>
                </a:lnTo>
                <a:lnTo>
                  <a:pt x="12700" y="76200"/>
                </a:lnTo>
                <a:lnTo>
                  <a:pt x="12700" y="114300"/>
                </a:lnTo>
                <a:lnTo>
                  <a:pt x="25400" y="88900"/>
                </a:lnTo>
                <a:lnTo>
                  <a:pt x="50799" y="50800"/>
                </a:lnTo>
                <a:lnTo>
                  <a:pt x="88899" y="25400"/>
                </a:lnTo>
                <a:lnTo>
                  <a:pt x="101599" y="19050"/>
                </a:lnTo>
                <a:lnTo>
                  <a:pt x="101599" y="12700"/>
                </a:lnTo>
                <a:lnTo>
                  <a:pt x="7035800" y="12700"/>
                </a:lnTo>
                <a:lnTo>
                  <a:pt x="7099300" y="50800"/>
                </a:lnTo>
                <a:lnTo>
                  <a:pt x="7124700" y="88900"/>
                </a:lnTo>
                <a:lnTo>
                  <a:pt x="7137400" y="114300"/>
                </a:lnTo>
                <a:lnTo>
                  <a:pt x="7137400" y="698500"/>
                </a:lnTo>
                <a:lnTo>
                  <a:pt x="7150100" y="673100"/>
                </a:lnTo>
                <a:close/>
              </a:path>
              <a:path w="7150100" h="774700">
                <a:moveTo>
                  <a:pt x="114299" y="12700"/>
                </a:moveTo>
                <a:lnTo>
                  <a:pt x="101599" y="12700"/>
                </a:lnTo>
                <a:lnTo>
                  <a:pt x="101599" y="19050"/>
                </a:lnTo>
                <a:lnTo>
                  <a:pt x="114299" y="12700"/>
                </a:lnTo>
                <a:close/>
              </a:path>
              <a:path w="7150100" h="774700">
                <a:moveTo>
                  <a:pt x="7137400" y="698500"/>
                </a:moveTo>
                <a:lnTo>
                  <a:pt x="7137400" y="673100"/>
                </a:lnTo>
                <a:lnTo>
                  <a:pt x="7124700" y="685800"/>
                </a:lnTo>
                <a:lnTo>
                  <a:pt x="7099300" y="736600"/>
                </a:lnTo>
                <a:lnTo>
                  <a:pt x="7099300" y="723900"/>
                </a:lnTo>
                <a:lnTo>
                  <a:pt x="7061200" y="749300"/>
                </a:lnTo>
                <a:lnTo>
                  <a:pt x="7035799" y="762000"/>
                </a:lnTo>
                <a:lnTo>
                  <a:pt x="101599" y="762000"/>
                </a:lnTo>
                <a:lnTo>
                  <a:pt x="101600" y="774700"/>
                </a:lnTo>
                <a:lnTo>
                  <a:pt x="7048500" y="774700"/>
                </a:lnTo>
                <a:lnTo>
                  <a:pt x="7061200" y="762000"/>
                </a:lnTo>
                <a:lnTo>
                  <a:pt x="7112000" y="736600"/>
                </a:lnTo>
                <a:lnTo>
                  <a:pt x="7137400" y="6985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785984" y="1778000"/>
            <a:ext cx="4642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001F5F"/>
                </a:solidFill>
              </a:rPr>
              <a:t>Kendini</a:t>
            </a:r>
            <a:r>
              <a:rPr sz="3200" spc="-415" dirty="0">
                <a:solidFill>
                  <a:srgbClr val="001F5F"/>
                </a:solidFill>
              </a:rPr>
              <a:t> </a:t>
            </a:r>
            <a:r>
              <a:rPr sz="3200" spc="-65" dirty="0">
                <a:solidFill>
                  <a:srgbClr val="001F5F"/>
                </a:solidFill>
              </a:rPr>
              <a:t>Korumayı</a:t>
            </a:r>
            <a:r>
              <a:rPr sz="3200" spc="-415" dirty="0">
                <a:solidFill>
                  <a:srgbClr val="001F5F"/>
                </a:solidFill>
              </a:rPr>
              <a:t> </a:t>
            </a:r>
            <a:r>
              <a:rPr sz="3200" spc="30" dirty="0">
                <a:solidFill>
                  <a:srgbClr val="001F5F"/>
                </a:solidFill>
              </a:rPr>
              <a:t>Öğretin.</a:t>
            </a:r>
            <a:endParaRPr sz="3200"/>
          </a:p>
        </p:txBody>
      </p:sp>
      <p:sp>
        <p:nvSpPr>
          <p:cNvPr id="27" name="object 27"/>
          <p:cNvSpPr/>
          <p:nvPr/>
        </p:nvSpPr>
        <p:spPr>
          <a:xfrm>
            <a:off x="3201784" y="2730500"/>
            <a:ext cx="7150100" cy="774700"/>
          </a:xfrm>
          <a:custGeom>
            <a:avLst/>
            <a:gdLst/>
            <a:ahLst/>
            <a:cxnLst/>
            <a:rect l="l" t="t" r="r" b="b"/>
            <a:pathLst>
              <a:path w="7150100" h="774700">
                <a:moveTo>
                  <a:pt x="7061200" y="25400"/>
                </a:moveTo>
                <a:lnTo>
                  <a:pt x="7061200" y="12700"/>
                </a:lnTo>
                <a:lnTo>
                  <a:pt x="7048499" y="0"/>
                </a:lnTo>
                <a:lnTo>
                  <a:pt x="101599" y="0"/>
                </a:lnTo>
                <a:lnTo>
                  <a:pt x="38100" y="38100"/>
                </a:lnTo>
                <a:lnTo>
                  <a:pt x="12700" y="76200"/>
                </a:lnTo>
                <a:lnTo>
                  <a:pt x="0" y="101600"/>
                </a:lnTo>
                <a:lnTo>
                  <a:pt x="0" y="660400"/>
                </a:lnTo>
                <a:lnTo>
                  <a:pt x="12700" y="685800"/>
                </a:lnTo>
                <a:lnTo>
                  <a:pt x="12700" y="101600"/>
                </a:lnTo>
                <a:lnTo>
                  <a:pt x="25400" y="76200"/>
                </a:lnTo>
                <a:lnTo>
                  <a:pt x="25400" y="88900"/>
                </a:lnTo>
                <a:lnTo>
                  <a:pt x="50799" y="38100"/>
                </a:lnTo>
                <a:lnTo>
                  <a:pt x="50799" y="50800"/>
                </a:lnTo>
                <a:lnTo>
                  <a:pt x="88899" y="12700"/>
                </a:lnTo>
                <a:lnTo>
                  <a:pt x="88899" y="25400"/>
                </a:lnTo>
                <a:lnTo>
                  <a:pt x="101599" y="19050"/>
                </a:lnTo>
                <a:lnTo>
                  <a:pt x="101599" y="12700"/>
                </a:lnTo>
                <a:lnTo>
                  <a:pt x="7035800" y="12700"/>
                </a:lnTo>
                <a:lnTo>
                  <a:pt x="7061200" y="25400"/>
                </a:lnTo>
                <a:close/>
              </a:path>
              <a:path w="7150100" h="774700">
                <a:moveTo>
                  <a:pt x="114299" y="762000"/>
                </a:moveTo>
                <a:lnTo>
                  <a:pt x="88899" y="749300"/>
                </a:lnTo>
                <a:lnTo>
                  <a:pt x="50799" y="723900"/>
                </a:lnTo>
                <a:lnTo>
                  <a:pt x="25400" y="685800"/>
                </a:lnTo>
                <a:lnTo>
                  <a:pt x="12700" y="660400"/>
                </a:lnTo>
                <a:lnTo>
                  <a:pt x="12700" y="685800"/>
                </a:lnTo>
                <a:lnTo>
                  <a:pt x="38100" y="736600"/>
                </a:lnTo>
                <a:lnTo>
                  <a:pt x="76199" y="762000"/>
                </a:lnTo>
                <a:lnTo>
                  <a:pt x="101599" y="774700"/>
                </a:lnTo>
                <a:lnTo>
                  <a:pt x="101599" y="762000"/>
                </a:lnTo>
                <a:lnTo>
                  <a:pt x="114299" y="762000"/>
                </a:lnTo>
                <a:close/>
              </a:path>
              <a:path w="7150100" h="774700">
                <a:moveTo>
                  <a:pt x="114299" y="12700"/>
                </a:moveTo>
                <a:lnTo>
                  <a:pt x="101599" y="12700"/>
                </a:lnTo>
                <a:lnTo>
                  <a:pt x="101599" y="19050"/>
                </a:lnTo>
                <a:lnTo>
                  <a:pt x="114299" y="12700"/>
                </a:lnTo>
                <a:close/>
              </a:path>
              <a:path w="7150100" h="774700">
                <a:moveTo>
                  <a:pt x="7137400" y="685800"/>
                </a:moveTo>
                <a:lnTo>
                  <a:pt x="7137400" y="660400"/>
                </a:lnTo>
                <a:lnTo>
                  <a:pt x="7124700" y="685800"/>
                </a:lnTo>
                <a:lnTo>
                  <a:pt x="7099300" y="723900"/>
                </a:lnTo>
                <a:lnTo>
                  <a:pt x="7061200" y="749300"/>
                </a:lnTo>
                <a:lnTo>
                  <a:pt x="7035799" y="762000"/>
                </a:lnTo>
                <a:lnTo>
                  <a:pt x="101599" y="762000"/>
                </a:lnTo>
                <a:lnTo>
                  <a:pt x="101600" y="774700"/>
                </a:lnTo>
                <a:lnTo>
                  <a:pt x="7035800" y="774700"/>
                </a:lnTo>
                <a:lnTo>
                  <a:pt x="7061200" y="762000"/>
                </a:lnTo>
                <a:lnTo>
                  <a:pt x="7073900" y="762000"/>
                </a:lnTo>
                <a:lnTo>
                  <a:pt x="7112000" y="736600"/>
                </a:lnTo>
                <a:lnTo>
                  <a:pt x="7137400" y="685800"/>
                </a:lnTo>
                <a:close/>
              </a:path>
              <a:path w="7150100" h="774700">
                <a:moveTo>
                  <a:pt x="7150100" y="660400"/>
                </a:moveTo>
                <a:lnTo>
                  <a:pt x="7150100" y="101600"/>
                </a:lnTo>
                <a:lnTo>
                  <a:pt x="7137400" y="76200"/>
                </a:lnTo>
                <a:lnTo>
                  <a:pt x="7112000" y="38100"/>
                </a:lnTo>
                <a:lnTo>
                  <a:pt x="7061200" y="12700"/>
                </a:lnTo>
                <a:lnTo>
                  <a:pt x="7099300" y="50800"/>
                </a:lnTo>
                <a:lnTo>
                  <a:pt x="7099300" y="38100"/>
                </a:lnTo>
                <a:lnTo>
                  <a:pt x="7124700" y="88900"/>
                </a:lnTo>
                <a:lnTo>
                  <a:pt x="7137400" y="101600"/>
                </a:lnTo>
                <a:lnTo>
                  <a:pt x="7137400" y="685800"/>
                </a:lnTo>
                <a:lnTo>
                  <a:pt x="7150100" y="6604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1784" y="3606800"/>
            <a:ext cx="7150100" cy="774700"/>
          </a:xfrm>
          <a:custGeom>
            <a:avLst/>
            <a:gdLst/>
            <a:ahLst/>
            <a:cxnLst/>
            <a:rect l="l" t="t" r="r" b="b"/>
            <a:pathLst>
              <a:path w="7150100" h="774700">
                <a:moveTo>
                  <a:pt x="114299" y="762000"/>
                </a:moveTo>
                <a:lnTo>
                  <a:pt x="88899" y="749300"/>
                </a:lnTo>
                <a:lnTo>
                  <a:pt x="50799" y="723900"/>
                </a:lnTo>
                <a:lnTo>
                  <a:pt x="25400" y="685800"/>
                </a:lnTo>
                <a:lnTo>
                  <a:pt x="12700" y="673100"/>
                </a:lnTo>
                <a:lnTo>
                  <a:pt x="12700" y="88900"/>
                </a:lnTo>
                <a:lnTo>
                  <a:pt x="0" y="114300"/>
                </a:lnTo>
                <a:lnTo>
                  <a:pt x="0" y="673100"/>
                </a:lnTo>
                <a:lnTo>
                  <a:pt x="12700" y="698500"/>
                </a:lnTo>
                <a:lnTo>
                  <a:pt x="38100" y="736600"/>
                </a:lnTo>
                <a:lnTo>
                  <a:pt x="76199" y="762000"/>
                </a:lnTo>
                <a:lnTo>
                  <a:pt x="101599" y="774700"/>
                </a:lnTo>
                <a:lnTo>
                  <a:pt x="101599" y="762000"/>
                </a:lnTo>
                <a:lnTo>
                  <a:pt x="114299" y="762000"/>
                </a:lnTo>
                <a:close/>
              </a:path>
              <a:path w="7150100" h="774700">
                <a:moveTo>
                  <a:pt x="7137400" y="114300"/>
                </a:moveTo>
                <a:lnTo>
                  <a:pt x="7137400" y="76200"/>
                </a:lnTo>
                <a:lnTo>
                  <a:pt x="7112000" y="38100"/>
                </a:lnTo>
                <a:lnTo>
                  <a:pt x="7073900" y="12700"/>
                </a:lnTo>
                <a:lnTo>
                  <a:pt x="7061200" y="12700"/>
                </a:lnTo>
                <a:lnTo>
                  <a:pt x="7035799" y="0"/>
                </a:lnTo>
                <a:lnTo>
                  <a:pt x="101599" y="0"/>
                </a:lnTo>
                <a:lnTo>
                  <a:pt x="76199" y="12700"/>
                </a:lnTo>
                <a:lnTo>
                  <a:pt x="38100" y="38100"/>
                </a:lnTo>
                <a:lnTo>
                  <a:pt x="12700" y="76200"/>
                </a:lnTo>
                <a:lnTo>
                  <a:pt x="12700" y="114300"/>
                </a:lnTo>
                <a:lnTo>
                  <a:pt x="25400" y="88900"/>
                </a:lnTo>
                <a:lnTo>
                  <a:pt x="50799" y="50800"/>
                </a:lnTo>
                <a:lnTo>
                  <a:pt x="88899" y="25400"/>
                </a:lnTo>
                <a:lnTo>
                  <a:pt x="101599" y="19050"/>
                </a:lnTo>
                <a:lnTo>
                  <a:pt x="101599" y="12700"/>
                </a:lnTo>
                <a:lnTo>
                  <a:pt x="7035800" y="12700"/>
                </a:lnTo>
                <a:lnTo>
                  <a:pt x="7061200" y="25400"/>
                </a:lnTo>
                <a:lnTo>
                  <a:pt x="7099300" y="50800"/>
                </a:lnTo>
                <a:lnTo>
                  <a:pt x="7124700" y="88900"/>
                </a:lnTo>
                <a:lnTo>
                  <a:pt x="7137400" y="114300"/>
                </a:lnTo>
                <a:close/>
              </a:path>
              <a:path w="7150100" h="774700">
                <a:moveTo>
                  <a:pt x="114299" y="12700"/>
                </a:moveTo>
                <a:lnTo>
                  <a:pt x="101599" y="12700"/>
                </a:lnTo>
                <a:lnTo>
                  <a:pt x="101599" y="19050"/>
                </a:lnTo>
                <a:lnTo>
                  <a:pt x="114299" y="12700"/>
                </a:lnTo>
                <a:close/>
              </a:path>
              <a:path w="7150100" h="774700">
                <a:moveTo>
                  <a:pt x="7150100" y="673100"/>
                </a:moveTo>
                <a:lnTo>
                  <a:pt x="7150100" y="114300"/>
                </a:lnTo>
                <a:lnTo>
                  <a:pt x="7137400" y="88900"/>
                </a:lnTo>
                <a:lnTo>
                  <a:pt x="7137400" y="673100"/>
                </a:lnTo>
                <a:lnTo>
                  <a:pt x="7124700" y="685800"/>
                </a:lnTo>
                <a:lnTo>
                  <a:pt x="7099300" y="736600"/>
                </a:lnTo>
                <a:lnTo>
                  <a:pt x="7099300" y="723900"/>
                </a:lnTo>
                <a:lnTo>
                  <a:pt x="7061200" y="749300"/>
                </a:lnTo>
                <a:lnTo>
                  <a:pt x="7035799" y="762000"/>
                </a:lnTo>
                <a:lnTo>
                  <a:pt x="101599" y="762000"/>
                </a:lnTo>
                <a:lnTo>
                  <a:pt x="101600" y="774700"/>
                </a:lnTo>
                <a:lnTo>
                  <a:pt x="7048500" y="774700"/>
                </a:lnTo>
                <a:lnTo>
                  <a:pt x="7061200" y="762000"/>
                </a:lnTo>
                <a:lnTo>
                  <a:pt x="7112000" y="736600"/>
                </a:lnTo>
                <a:lnTo>
                  <a:pt x="7137400" y="698500"/>
                </a:lnTo>
                <a:lnTo>
                  <a:pt x="7150100" y="6731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1784" y="4508500"/>
            <a:ext cx="7150100" cy="927100"/>
          </a:xfrm>
          <a:custGeom>
            <a:avLst/>
            <a:gdLst/>
            <a:ahLst/>
            <a:cxnLst/>
            <a:rect l="l" t="t" r="r" b="b"/>
            <a:pathLst>
              <a:path w="7150100" h="927100">
                <a:moveTo>
                  <a:pt x="12700" y="825500"/>
                </a:moveTo>
                <a:lnTo>
                  <a:pt x="12700" y="101600"/>
                </a:lnTo>
                <a:lnTo>
                  <a:pt x="0" y="127000"/>
                </a:lnTo>
                <a:lnTo>
                  <a:pt x="0" y="800100"/>
                </a:lnTo>
                <a:lnTo>
                  <a:pt x="12700" y="825500"/>
                </a:lnTo>
                <a:close/>
              </a:path>
              <a:path w="7150100" h="927100">
                <a:moveTo>
                  <a:pt x="7137400" y="127000"/>
                </a:moveTo>
                <a:lnTo>
                  <a:pt x="7137400" y="88900"/>
                </a:lnTo>
                <a:lnTo>
                  <a:pt x="7124700" y="63500"/>
                </a:lnTo>
                <a:lnTo>
                  <a:pt x="7099300" y="38100"/>
                </a:lnTo>
                <a:lnTo>
                  <a:pt x="7023099" y="0"/>
                </a:lnTo>
                <a:lnTo>
                  <a:pt x="126999" y="0"/>
                </a:lnTo>
                <a:lnTo>
                  <a:pt x="101599" y="12700"/>
                </a:lnTo>
                <a:lnTo>
                  <a:pt x="63499" y="25400"/>
                </a:lnTo>
                <a:lnTo>
                  <a:pt x="25400" y="63500"/>
                </a:lnTo>
                <a:lnTo>
                  <a:pt x="12700" y="88900"/>
                </a:lnTo>
                <a:lnTo>
                  <a:pt x="12700" y="127000"/>
                </a:lnTo>
                <a:lnTo>
                  <a:pt x="50799" y="50800"/>
                </a:lnTo>
                <a:lnTo>
                  <a:pt x="126999" y="12700"/>
                </a:lnTo>
                <a:lnTo>
                  <a:pt x="7023100" y="12700"/>
                </a:lnTo>
                <a:lnTo>
                  <a:pt x="7073900" y="38100"/>
                </a:lnTo>
                <a:lnTo>
                  <a:pt x="7112000" y="76200"/>
                </a:lnTo>
                <a:lnTo>
                  <a:pt x="7137400" y="127000"/>
                </a:lnTo>
                <a:close/>
              </a:path>
              <a:path w="7150100" h="927100">
                <a:moveTo>
                  <a:pt x="7137400" y="838200"/>
                </a:moveTo>
                <a:lnTo>
                  <a:pt x="7137400" y="800100"/>
                </a:lnTo>
                <a:lnTo>
                  <a:pt x="7112000" y="850900"/>
                </a:lnTo>
                <a:lnTo>
                  <a:pt x="7073900" y="889000"/>
                </a:lnTo>
                <a:lnTo>
                  <a:pt x="7023099" y="914400"/>
                </a:lnTo>
                <a:lnTo>
                  <a:pt x="126999" y="914400"/>
                </a:lnTo>
                <a:lnTo>
                  <a:pt x="50799" y="876300"/>
                </a:lnTo>
                <a:lnTo>
                  <a:pt x="12700" y="800100"/>
                </a:lnTo>
                <a:lnTo>
                  <a:pt x="12700" y="838200"/>
                </a:lnTo>
                <a:lnTo>
                  <a:pt x="25400" y="863600"/>
                </a:lnTo>
                <a:lnTo>
                  <a:pt x="63499" y="901700"/>
                </a:lnTo>
                <a:lnTo>
                  <a:pt x="101599" y="914400"/>
                </a:lnTo>
                <a:lnTo>
                  <a:pt x="126999" y="927100"/>
                </a:lnTo>
                <a:lnTo>
                  <a:pt x="7023100" y="927100"/>
                </a:lnTo>
                <a:lnTo>
                  <a:pt x="7099300" y="889000"/>
                </a:lnTo>
                <a:lnTo>
                  <a:pt x="7124700" y="863600"/>
                </a:lnTo>
                <a:lnTo>
                  <a:pt x="7137400" y="838200"/>
                </a:lnTo>
                <a:close/>
              </a:path>
              <a:path w="7150100" h="927100">
                <a:moveTo>
                  <a:pt x="7150100" y="800100"/>
                </a:moveTo>
                <a:lnTo>
                  <a:pt x="7150100" y="127000"/>
                </a:lnTo>
                <a:lnTo>
                  <a:pt x="7137400" y="101600"/>
                </a:lnTo>
                <a:lnTo>
                  <a:pt x="7137400" y="825500"/>
                </a:lnTo>
                <a:lnTo>
                  <a:pt x="7150100" y="8001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85984" y="2506186"/>
            <a:ext cx="5848350" cy="2922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425"/>
              </a:spcBef>
            </a:pPr>
            <a:r>
              <a:rPr sz="3200" spc="-70" dirty="0">
                <a:solidFill>
                  <a:srgbClr val="001F5F"/>
                </a:solidFill>
                <a:latin typeface="Arial"/>
                <a:cs typeface="Arial"/>
              </a:rPr>
              <a:t>Hayır </a:t>
            </a:r>
            <a:r>
              <a:rPr sz="3200" spc="-60" dirty="0">
                <a:solidFill>
                  <a:srgbClr val="001F5F"/>
                </a:solidFill>
                <a:latin typeface="Arial"/>
                <a:cs typeface="Arial"/>
              </a:rPr>
              <a:t>Demeyi </a:t>
            </a:r>
            <a:r>
              <a:rPr sz="3200" spc="25" dirty="0">
                <a:solidFill>
                  <a:srgbClr val="001F5F"/>
                </a:solidFill>
                <a:latin typeface="Arial"/>
                <a:cs typeface="Arial"/>
              </a:rPr>
              <a:t>Öğretin</a:t>
            </a:r>
            <a:r>
              <a:rPr sz="3800" spc="25" dirty="0">
                <a:solidFill>
                  <a:srgbClr val="001F5F"/>
                </a:solidFill>
                <a:latin typeface="Arial"/>
                <a:cs typeface="Arial"/>
              </a:rPr>
              <a:t>.  </a:t>
            </a:r>
            <a:r>
              <a:rPr sz="3200" spc="-10" dirty="0">
                <a:solidFill>
                  <a:srgbClr val="001F5F"/>
                </a:solidFill>
                <a:latin typeface="Arial"/>
                <a:cs typeface="Arial"/>
              </a:rPr>
              <a:t>Güvenliklerini</a:t>
            </a:r>
            <a:r>
              <a:rPr sz="3200" spc="-5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001F5F"/>
                </a:solidFill>
                <a:latin typeface="Arial"/>
                <a:cs typeface="Arial"/>
              </a:rPr>
              <a:t>Sağlamayı</a:t>
            </a:r>
            <a:r>
              <a:rPr sz="3200" spc="-5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Arial"/>
                <a:cs typeface="Arial"/>
              </a:rPr>
              <a:t>Öğretin.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25400" marR="739140">
              <a:lnSpc>
                <a:spcPts val="3800"/>
              </a:lnSpc>
              <a:spcBef>
                <a:spcPts val="5"/>
              </a:spcBef>
            </a:pPr>
            <a:r>
              <a:rPr sz="3200" spc="30" dirty="0">
                <a:solidFill>
                  <a:srgbClr val="001F5F"/>
                </a:solidFill>
                <a:latin typeface="Arial"/>
                <a:cs typeface="Arial"/>
              </a:rPr>
              <a:t>İyi</a:t>
            </a:r>
            <a:r>
              <a:rPr sz="3200" spc="-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001F5F"/>
                </a:solidFill>
                <a:latin typeface="Arial"/>
                <a:cs typeface="Arial"/>
              </a:rPr>
              <a:t>Dokunuş</a:t>
            </a:r>
            <a:r>
              <a:rPr sz="3200" spc="-45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001F5F"/>
                </a:solidFill>
                <a:latin typeface="Arial"/>
                <a:cs typeface="Arial"/>
              </a:rPr>
              <a:t>ile</a:t>
            </a:r>
            <a:r>
              <a:rPr sz="3200" spc="-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001F5F"/>
                </a:solidFill>
                <a:latin typeface="Arial"/>
                <a:cs typeface="Arial"/>
              </a:rPr>
              <a:t>Kötü</a:t>
            </a:r>
            <a:r>
              <a:rPr sz="3200" spc="-3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001F5F"/>
                </a:solidFill>
                <a:latin typeface="Arial"/>
                <a:cs typeface="Arial"/>
              </a:rPr>
              <a:t>Dokunuş  </a:t>
            </a:r>
            <a:r>
              <a:rPr sz="3200" spc="20" dirty="0">
                <a:solidFill>
                  <a:srgbClr val="001F5F"/>
                </a:solidFill>
                <a:latin typeface="Arial"/>
                <a:cs typeface="Arial"/>
              </a:rPr>
              <a:t>Öğretin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4589" y="1930400"/>
            <a:ext cx="2641600" cy="486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38684" y="6284211"/>
            <a:ext cx="19558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80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37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4784" y="1130300"/>
            <a:ext cx="7340600" cy="850900"/>
          </a:xfrm>
          <a:custGeom>
            <a:avLst/>
            <a:gdLst/>
            <a:ahLst/>
            <a:cxnLst/>
            <a:rect l="l" t="t" r="r" b="b"/>
            <a:pathLst>
              <a:path w="7340600" h="850900">
                <a:moveTo>
                  <a:pt x="7340600" y="736600"/>
                </a:moveTo>
                <a:lnTo>
                  <a:pt x="7340600" y="114300"/>
                </a:lnTo>
                <a:lnTo>
                  <a:pt x="7302500" y="38100"/>
                </a:lnTo>
                <a:lnTo>
                  <a:pt x="7289800" y="38100"/>
                </a:lnTo>
                <a:lnTo>
                  <a:pt x="7251700" y="12700"/>
                </a:lnTo>
                <a:lnTo>
                  <a:pt x="7226300" y="0"/>
                </a:lnTo>
                <a:lnTo>
                  <a:pt x="114300" y="0"/>
                </a:lnTo>
                <a:lnTo>
                  <a:pt x="38100" y="38100"/>
                </a:lnTo>
                <a:lnTo>
                  <a:pt x="0" y="114300"/>
                </a:lnTo>
                <a:lnTo>
                  <a:pt x="0" y="736600"/>
                </a:lnTo>
                <a:lnTo>
                  <a:pt x="12700" y="762000"/>
                </a:lnTo>
                <a:lnTo>
                  <a:pt x="12700" y="114300"/>
                </a:lnTo>
                <a:lnTo>
                  <a:pt x="25400" y="88900"/>
                </a:lnTo>
                <a:lnTo>
                  <a:pt x="50800" y="50800"/>
                </a:lnTo>
                <a:lnTo>
                  <a:pt x="88900" y="25400"/>
                </a:lnTo>
                <a:lnTo>
                  <a:pt x="114300" y="12700"/>
                </a:lnTo>
                <a:lnTo>
                  <a:pt x="7226300" y="12700"/>
                </a:lnTo>
                <a:lnTo>
                  <a:pt x="7251700" y="25400"/>
                </a:lnTo>
                <a:lnTo>
                  <a:pt x="7251700" y="31750"/>
                </a:lnTo>
                <a:lnTo>
                  <a:pt x="7289800" y="50800"/>
                </a:lnTo>
                <a:lnTo>
                  <a:pt x="7315200" y="88900"/>
                </a:lnTo>
                <a:lnTo>
                  <a:pt x="7327900" y="114300"/>
                </a:lnTo>
                <a:lnTo>
                  <a:pt x="7327900" y="762000"/>
                </a:lnTo>
                <a:lnTo>
                  <a:pt x="7340600" y="736600"/>
                </a:lnTo>
                <a:close/>
              </a:path>
              <a:path w="7340600" h="850900">
                <a:moveTo>
                  <a:pt x="7251700" y="838200"/>
                </a:moveTo>
                <a:lnTo>
                  <a:pt x="7251700" y="825500"/>
                </a:lnTo>
                <a:lnTo>
                  <a:pt x="7226300" y="825500"/>
                </a:lnTo>
                <a:lnTo>
                  <a:pt x="7188200" y="838200"/>
                </a:lnTo>
                <a:lnTo>
                  <a:pt x="139700" y="838200"/>
                </a:lnTo>
                <a:lnTo>
                  <a:pt x="114300" y="825500"/>
                </a:lnTo>
                <a:lnTo>
                  <a:pt x="88900" y="825500"/>
                </a:lnTo>
                <a:lnTo>
                  <a:pt x="50800" y="800100"/>
                </a:lnTo>
                <a:lnTo>
                  <a:pt x="12700" y="723900"/>
                </a:lnTo>
                <a:lnTo>
                  <a:pt x="12700" y="762000"/>
                </a:lnTo>
                <a:lnTo>
                  <a:pt x="38100" y="800100"/>
                </a:lnTo>
                <a:lnTo>
                  <a:pt x="88900" y="838200"/>
                </a:lnTo>
                <a:lnTo>
                  <a:pt x="114300" y="838200"/>
                </a:lnTo>
                <a:lnTo>
                  <a:pt x="139700" y="850900"/>
                </a:lnTo>
                <a:lnTo>
                  <a:pt x="7200900" y="850900"/>
                </a:lnTo>
                <a:lnTo>
                  <a:pt x="7226300" y="838200"/>
                </a:lnTo>
                <a:lnTo>
                  <a:pt x="7251700" y="838200"/>
                </a:lnTo>
                <a:close/>
              </a:path>
              <a:path w="7340600" h="850900">
                <a:moveTo>
                  <a:pt x="7251700" y="31750"/>
                </a:moveTo>
                <a:lnTo>
                  <a:pt x="7251700" y="25400"/>
                </a:lnTo>
                <a:lnTo>
                  <a:pt x="7239000" y="25400"/>
                </a:lnTo>
                <a:lnTo>
                  <a:pt x="7251700" y="31750"/>
                </a:lnTo>
                <a:close/>
              </a:path>
              <a:path w="7340600" h="850900">
                <a:moveTo>
                  <a:pt x="7289800" y="800100"/>
                </a:moveTo>
                <a:lnTo>
                  <a:pt x="7239000" y="825500"/>
                </a:lnTo>
                <a:lnTo>
                  <a:pt x="7251700" y="825500"/>
                </a:lnTo>
                <a:lnTo>
                  <a:pt x="7251700" y="838200"/>
                </a:lnTo>
                <a:lnTo>
                  <a:pt x="7289800" y="800100"/>
                </a:lnTo>
                <a:close/>
              </a:path>
              <a:path w="7340600" h="850900">
                <a:moveTo>
                  <a:pt x="7327900" y="762000"/>
                </a:moveTo>
                <a:lnTo>
                  <a:pt x="7327900" y="723900"/>
                </a:lnTo>
                <a:lnTo>
                  <a:pt x="7289800" y="800100"/>
                </a:lnTo>
                <a:lnTo>
                  <a:pt x="7302500" y="800100"/>
                </a:lnTo>
                <a:lnTo>
                  <a:pt x="7327900" y="7620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671684" y="1257300"/>
            <a:ext cx="5302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001F5F"/>
                </a:solidFill>
              </a:rPr>
              <a:t>Bedenlerini</a:t>
            </a:r>
            <a:r>
              <a:rPr sz="3200" spc="-425" dirty="0">
                <a:solidFill>
                  <a:srgbClr val="001F5F"/>
                </a:solidFill>
              </a:rPr>
              <a:t> </a:t>
            </a:r>
            <a:r>
              <a:rPr sz="3200" spc="-65" dirty="0">
                <a:solidFill>
                  <a:srgbClr val="001F5F"/>
                </a:solidFill>
              </a:rPr>
              <a:t>Korumayı</a:t>
            </a:r>
            <a:r>
              <a:rPr sz="3200" spc="-420" dirty="0">
                <a:solidFill>
                  <a:srgbClr val="001F5F"/>
                </a:solidFill>
              </a:rPr>
              <a:t> </a:t>
            </a:r>
            <a:r>
              <a:rPr sz="3200" spc="30" dirty="0">
                <a:solidFill>
                  <a:srgbClr val="001F5F"/>
                </a:solidFill>
              </a:rPr>
              <a:t>Öğretin.</a:t>
            </a:r>
            <a:endParaRPr sz="3200"/>
          </a:p>
        </p:txBody>
      </p:sp>
      <p:sp>
        <p:nvSpPr>
          <p:cNvPr id="27" name="object 27"/>
          <p:cNvSpPr/>
          <p:nvPr/>
        </p:nvSpPr>
        <p:spPr>
          <a:xfrm>
            <a:off x="3074784" y="2082800"/>
            <a:ext cx="7340600" cy="1003300"/>
          </a:xfrm>
          <a:custGeom>
            <a:avLst/>
            <a:gdLst/>
            <a:ahLst/>
            <a:cxnLst/>
            <a:rect l="l" t="t" r="r" b="b"/>
            <a:pathLst>
              <a:path w="7340600" h="1003300">
                <a:moveTo>
                  <a:pt x="7340600" y="863600"/>
                </a:moveTo>
                <a:lnTo>
                  <a:pt x="7340600" y="139700"/>
                </a:lnTo>
                <a:lnTo>
                  <a:pt x="7327900" y="101600"/>
                </a:lnTo>
                <a:lnTo>
                  <a:pt x="7315200" y="76200"/>
                </a:lnTo>
                <a:lnTo>
                  <a:pt x="7264400" y="25400"/>
                </a:lnTo>
                <a:lnTo>
                  <a:pt x="7239000" y="12700"/>
                </a:lnTo>
                <a:lnTo>
                  <a:pt x="7200900" y="0"/>
                </a:lnTo>
                <a:lnTo>
                  <a:pt x="139700" y="0"/>
                </a:lnTo>
                <a:lnTo>
                  <a:pt x="101600" y="12700"/>
                </a:lnTo>
                <a:lnTo>
                  <a:pt x="25400" y="76200"/>
                </a:lnTo>
                <a:lnTo>
                  <a:pt x="0" y="139700"/>
                </a:lnTo>
                <a:lnTo>
                  <a:pt x="0" y="863600"/>
                </a:lnTo>
                <a:lnTo>
                  <a:pt x="12700" y="901700"/>
                </a:lnTo>
                <a:lnTo>
                  <a:pt x="12700" y="139700"/>
                </a:lnTo>
                <a:lnTo>
                  <a:pt x="38100" y="88900"/>
                </a:lnTo>
                <a:lnTo>
                  <a:pt x="63500" y="63500"/>
                </a:lnTo>
                <a:lnTo>
                  <a:pt x="76200" y="38100"/>
                </a:lnTo>
                <a:lnTo>
                  <a:pt x="114300" y="25400"/>
                </a:lnTo>
                <a:lnTo>
                  <a:pt x="139700" y="12700"/>
                </a:lnTo>
                <a:lnTo>
                  <a:pt x="7200900" y="12700"/>
                </a:lnTo>
                <a:lnTo>
                  <a:pt x="7251700" y="38100"/>
                </a:lnTo>
                <a:lnTo>
                  <a:pt x="7302500" y="88900"/>
                </a:lnTo>
                <a:lnTo>
                  <a:pt x="7327900" y="139700"/>
                </a:lnTo>
                <a:lnTo>
                  <a:pt x="7327900" y="901700"/>
                </a:lnTo>
                <a:lnTo>
                  <a:pt x="7340600" y="863600"/>
                </a:lnTo>
                <a:close/>
              </a:path>
              <a:path w="7340600" h="1003300">
                <a:moveTo>
                  <a:pt x="7327900" y="901700"/>
                </a:moveTo>
                <a:lnTo>
                  <a:pt x="7327900" y="863600"/>
                </a:lnTo>
                <a:lnTo>
                  <a:pt x="7315200" y="901700"/>
                </a:lnTo>
                <a:lnTo>
                  <a:pt x="7315200" y="889000"/>
                </a:lnTo>
                <a:lnTo>
                  <a:pt x="7302500" y="927100"/>
                </a:lnTo>
                <a:lnTo>
                  <a:pt x="7277100" y="939800"/>
                </a:lnTo>
                <a:lnTo>
                  <a:pt x="7251700" y="965200"/>
                </a:lnTo>
                <a:lnTo>
                  <a:pt x="7200900" y="990600"/>
                </a:lnTo>
                <a:lnTo>
                  <a:pt x="139700" y="990600"/>
                </a:lnTo>
                <a:lnTo>
                  <a:pt x="114300" y="977900"/>
                </a:lnTo>
                <a:lnTo>
                  <a:pt x="76200" y="965200"/>
                </a:lnTo>
                <a:lnTo>
                  <a:pt x="63500" y="939800"/>
                </a:lnTo>
                <a:lnTo>
                  <a:pt x="38100" y="927100"/>
                </a:lnTo>
                <a:lnTo>
                  <a:pt x="25400" y="889000"/>
                </a:lnTo>
                <a:lnTo>
                  <a:pt x="25400" y="901700"/>
                </a:lnTo>
                <a:lnTo>
                  <a:pt x="12700" y="863600"/>
                </a:lnTo>
                <a:lnTo>
                  <a:pt x="12700" y="901700"/>
                </a:lnTo>
                <a:lnTo>
                  <a:pt x="25400" y="927100"/>
                </a:lnTo>
                <a:lnTo>
                  <a:pt x="76200" y="977900"/>
                </a:lnTo>
                <a:lnTo>
                  <a:pt x="101600" y="990600"/>
                </a:lnTo>
                <a:lnTo>
                  <a:pt x="139700" y="1003300"/>
                </a:lnTo>
                <a:lnTo>
                  <a:pt x="7200900" y="1003300"/>
                </a:lnTo>
                <a:lnTo>
                  <a:pt x="7239000" y="990600"/>
                </a:lnTo>
                <a:lnTo>
                  <a:pt x="7264400" y="977900"/>
                </a:lnTo>
                <a:lnTo>
                  <a:pt x="7315200" y="927100"/>
                </a:lnTo>
                <a:lnTo>
                  <a:pt x="7327900" y="9017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4784" y="3276600"/>
            <a:ext cx="7340600" cy="1028700"/>
          </a:xfrm>
          <a:custGeom>
            <a:avLst/>
            <a:gdLst/>
            <a:ahLst/>
            <a:cxnLst/>
            <a:rect l="l" t="t" r="r" b="b"/>
            <a:pathLst>
              <a:path w="7340600" h="1028700">
                <a:moveTo>
                  <a:pt x="7340600" y="889000"/>
                </a:moveTo>
                <a:lnTo>
                  <a:pt x="7340600" y="139700"/>
                </a:lnTo>
                <a:lnTo>
                  <a:pt x="7327900" y="101600"/>
                </a:lnTo>
                <a:lnTo>
                  <a:pt x="7315200" y="76200"/>
                </a:lnTo>
                <a:lnTo>
                  <a:pt x="7302500" y="76200"/>
                </a:lnTo>
                <a:lnTo>
                  <a:pt x="7289800" y="50800"/>
                </a:lnTo>
                <a:lnTo>
                  <a:pt x="7264400" y="25400"/>
                </a:lnTo>
                <a:lnTo>
                  <a:pt x="7239000" y="12700"/>
                </a:lnTo>
                <a:lnTo>
                  <a:pt x="7226300" y="12700"/>
                </a:lnTo>
                <a:lnTo>
                  <a:pt x="7200900" y="0"/>
                </a:lnTo>
                <a:lnTo>
                  <a:pt x="139700" y="0"/>
                </a:lnTo>
                <a:lnTo>
                  <a:pt x="101600" y="12700"/>
                </a:lnTo>
                <a:lnTo>
                  <a:pt x="25400" y="76200"/>
                </a:lnTo>
                <a:lnTo>
                  <a:pt x="0" y="139700"/>
                </a:lnTo>
                <a:lnTo>
                  <a:pt x="0" y="889000"/>
                </a:lnTo>
                <a:lnTo>
                  <a:pt x="12700" y="914400"/>
                </a:lnTo>
                <a:lnTo>
                  <a:pt x="12700" y="139700"/>
                </a:lnTo>
                <a:lnTo>
                  <a:pt x="38100" y="88900"/>
                </a:lnTo>
                <a:lnTo>
                  <a:pt x="88900" y="38100"/>
                </a:lnTo>
                <a:lnTo>
                  <a:pt x="139700" y="12700"/>
                </a:lnTo>
                <a:lnTo>
                  <a:pt x="7200900" y="12700"/>
                </a:lnTo>
                <a:lnTo>
                  <a:pt x="7251700" y="38100"/>
                </a:lnTo>
                <a:lnTo>
                  <a:pt x="7302500" y="88900"/>
                </a:lnTo>
                <a:lnTo>
                  <a:pt x="7327900" y="139700"/>
                </a:lnTo>
                <a:lnTo>
                  <a:pt x="7327900" y="914400"/>
                </a:lnTo>
                <a:lnTo>
                  <a:pt x="7340600" y="889000"/>
                </a:lnTo>
                <a:close/>
              </a:path>
              <a:path w="7340600" h="1028700">
                <a:moveTo>
                  <a:pt x="7327900" y="914400"/>
                </a:moveTo>
                <a:lnTo>
                  <a:pt x="7327900" y="876300"/>
                </a:lnTo>
                <a:lnTo>
                  <a:pt x="7315200" y="914400"/>
                </a:lnTo>
                <a:lnTo>
                  <a:pt x="7302500" y="939800"/>
                </a:lnTo>
                <a:lnTo>
                  <a:pt x="7251700" y="990600"/>
                </a:lnTo>
                <a:lnTo>
                  <a:pt x="7251700" y="977900"/>
                </a:lnTo>
                <a:lnTo>
                  <a:pt x="7226300" y="1003300"/>
                </a:lnTo>
                <a:lnTo>
                  <a:pt x="7200900" y="1003300"/>
                </a:lnTo>
                <a:lnTo>
                  <a:pt x="7162799" y="1016000"/>
                </a:lnTo>
                <a:lnTo>
                  <a:pt x="177799" y="1016000"/>
                </a:lnTo>
                <a:lnTo>
                  <a:pt x="139700" y="1003300"/>
                </a:lnTo>
                <a:lnTo>
                  <a:pt x="114300" y="1003300"/>
                </a:lnTo>
                <a:lnTo>
                  <a:pt x="88900" y="977900"/>
                </a:lnTo>
                <a:lnTo>
                  <a:pt x="88900" y="990600"/>
                </a:lnTo>
                <a:lnTo>
                  <a:pt x="38100" y="939800"/>
                </a:lnTo>
                <a:lnTo>
                  <a:pt x="25400" y="914400"/>
                </a:lnTo>
                <a:lnTo>
                  <a:pt x="12700" y="876300"/>
                </a:lnTo>
                <a:lnTo>
                  <a:pt x="12700" y="914400"/>
                </a:lnTo>
                <a:lnTo>
                  <a:pt x="25400" y="952500"/>
                </a:lnTo>
                <a:lnTo>
                  <a:pt x="50800" y="977900"/>
                </a:lnTo>
                <a:lnTo>
                  <a:pt x="76200" y="990600"/>
                </a:lnTo>
                <a:lnTo>
                  <a:pt x="101600" y="1016000"/>
                </a:lnTo>
                <a:lnTo>
                  <a:pt x="139700" y="1016000"/>
                </a:lnTo>
                <a:lnTo>
                  <a:pt x="177799" y="1028700"/>
                </a:lnTo>
                <a:lnTo>
                  <a:pt x="7162800" y="1028700"/>
                </a:lnTo>
                <a:lnTo>
                  <a:pt x="7200900" y="1016000"/>
                </a:lnTo>
                <a:lnTo>
                  <a:pt x="7239000" y="1016000"/>
                </a:lnTo>
                <a:lnTo>
                  <a:pt x="7264400" y="990600"/>
                </a:lnTo>
                <a:lnTo>
                  <a:pt x="7289800" y="977900"/>
                </a:lnTo>
                <a:lnTo>
                  <a:pt x="7302500" y="952500"/>
                </a:lnTo>
                <a:lnTo>
                  <a:pt x="7315200" y="952500"/>
                </a:lnTo>
                <a:lnTo>
                  <a:pt x="7327900" y="9144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4784" y="4483100"/>
            <a:ext cx="7340600" cy="889000"/>
          </a:xfrm>
          <a:custGeom>
            <a:avLst/>
            <a:gdLst/>
            <a:ahLst/>
            <a:cxnLst/>
            <a:rect l="l" t="t" r="r" b="b"/>
            <a:pathLst>
              <a:path w="7340600" h="889000">
                <a:moveTo>
                  <a:pt x="50800" y="50800"/>
                </a:moveTo>
                <a:lnTo>
                  <a:pt x="38100" y="50800"/>
                </a:lnTo>
                <a:lnTo>
                  <a:pt x="25400" y="63500"/>
                </a:lnTo>
                <a:lnTo>
                  <a:pt x="25400" y="76200"/>
                </a:lnTo>
                <a:lnTo>
                  <a:pt x="0" y="127000"/>
                </a:lnTo>
                <a:lnTo>
                  <a:pt x="0" y="774700"/>
                </a:lnTo>
                <a:lnTo>
                  <a:pt x="12700" y="800100"/>
                </a:lnTo>
                <a:lnTo>
                  <a:pt x="12700" y="127000"/>
                </a:lnTo>
                <a:lnTo>
                  <a:pt x="50800" y="50800"/>
                </a:lnTo>
                <a:close/>
              </a:path>
              <a:path w="7340600" h="889000">
                <a:moveTo>
                  <a:pt x="7327900" y="800100"/>
                </a:moveTo>
                <a:lnTo>
                  <a:pt x="7327900" y="762000"/>
                </a:lnTo>
                <a:lnTo>
                  <a:pt x="7315200" y="800100"/>
                </a:lnTo>
                <a:lnTo>
                  <a:pt x="7315200" y="787400"/>
                </a:lnTo>
                <a:lnTo>
                  <a:pt x="7289800" y="838200"/>
                </a:lnTo>
                <a:lnTo>
                  <a:pt x="7213600" y="876300"/>
                </a:lnTo>
                <a:lnTo>
                  <a:pt x="127000" y="876300"/>
                </a:lnTo>
                <a:lnTo>
                  <a:pt x="50800" y="838200"/>
                </a:lnTo>
                <a:lnTo>
                  <a:pt x="25400" y="787400"/>
                </a:lnTo>
                <a:lnTo>
                  <a:pt x="25400" y="800100"/>
                </a:lnTo>
                <a:lnTo>
                  <a:pt x="12700" y="762000"/>
                </a:lnTo>
                <a:lnTo>
                  <a:pt x="12700" y="800100"/>
                </a:lnTo>
                <a:lnTo>
                  <a:pt x="38100" y="850900"/>
                </a:lnTo>
                <a:lnTo>
                  <a:pt x="50800" y="850900"/>
                </a:lnTo>
                <a:lnTo>
                  <a:pt x="63500" y="863600"/>
                </a:lnTo>
                <a:lnTo>
                  <a:pt x="88900" y="876300"/>
                </a:lnTo>
                <a:lnTo>
                  <a:pt x="127000" y="889000"/>
                </a:lnTo>
                <a:lnTo>
                  <a:pt x="7213600" y="889000"/>
                </a:lnTo>
                <a:lnTo>
                  <a:pt x="7239000" y="876300"/>
                </a:lnTo>
                <a:lnTo>
                  <a:pt x="7251700" y="876300"/>
                </a:lnTo>
                <a:lnTo>
                  <a:pt x="7277100" y="863600"/>
                </a:lnTo>
                <a:lnTo>
                  <a:pt x="7315200" y="825500"/>
                </a:lnTo>
                <a:lnTo>
                  <a:pt x="7327900" y="800100"/>
                </a:lnTo>
                <a:close/>
              </a:path>
              <a:path w="7340600" h="889000">
                <a:moveTo>
                  <a:pt x="7289800" y="50800"/>
                </a:moveTo>
                <a:lnTo>
                  <a:pt x="7277100" y="25400"/>
                </a:lnTo>
                <a:lnTo>
                  <a:pt x="7251700" y="12700"/>
                </a:lnTo>
                <a:lnTo>
                  <a:pt x="7239000" y="12700"/>
                </a:lnTo>
                <a:lnTo>
                  <a:pt x="7213600" y="0"/>
                </a:lnTo>
                <a:lnTo>
                  <a:pt x="127000" y="0"/>
                </a:lnTo>
                <a:lnTo>
                  <a:pt x="88900" y="12700"/>
                </a:lnTo>
                <a:lnTo>
                  <a:pt x="63500" y="25400"/>
                </a:lnTo>
                <a:lnTo>
                  <a:pt x="50800" y="50800"/>
                </a:lnTo>
                <a:lnTo>
                  <a:pt x="127000" y="12700"/>
                </a:lnTo>
                <a:lnTo>
                  <a:pt x="7213600" y="12700"/>
                </a:lnTo>
                <a:lnTo>
                  <a:pt x="7289800" y="50800"/>
                </a:lnTo>
                <a:close/>
              </a:path>
              <a:path w="7340600" h="889000">
                <a:moveTo>
                  <a:pt x="7340600" y="774700"/>
                </a:moveTo>
                <a:lnTo>
                  <a:pt x="7340600" y="127000"/>
                </a:lnTo>
                <a:lnTo>
                  <a:pt x="7315200" y="76200"/>
                </a:lnTo>
                <a:lnTo>
                  <a:pt x="7315200" y="63500"/>
                </a:lnTo>
                <a:lnTo>
                  <a:pt x="7289800" y="50800"/>
                </a:lnTo>
                <a:lnTo>
                  <a:pt x="7327900" y="127000"/>
                </a:lnTo>
                <a:lnTo>
                  <a:pt x="7327900" y="800100"/>
                </a:lnTo>
                <a:lnTo>
                  <a:pt x="7340600" y="7747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4784" y="5473700"/>
            <a:ext cx="7340600" cy="850900"/>
          </a:xfrm>
          <a:custGeom>
            <a:avLst/>
            <a:gdLst/>
            <a:ahLst/>
            <a:cxnLst/>
            <a:rect l="l" t="t" r="r" b="b"/>
            <a:pathLst>
              <a:path w="7340600" h="850900">
                <a:moveTo>
                  <a:pt x="7340600" y="736600"/>
                </a:moveTo>
                <a:lnTo>
                  <a:pt x="7340600" y="114300"/>
                </a:lnTo>
                <a:lnTo>
                  <a:pt x="7302500" y="38100"/>
                </a:lnTo>
                <a:lnTo>
                  <a:pt x="7289800" y="38100"/>
                </a:lnTo>
                <a:lnTo>
                  <a:pt x="7277100" y="25400"/>
                </a:lnTo>
                <a:lnTo>
                  <a:pt x="7277100" y="12700"/>
                </a:lnTo>
                <a:lnTo>
                  <a:pt x="7251700" y="0"/>
                </a:lnTo>
                <a:lnTo>
                  <a:pt x="88900" y="0"/>
                </a:lnTo>
                <a:lnTo>
                  <a:pt x="63500" y="12700"/>
                </a:lnTo>
                <a:lnTo>
                  <a:pt x="63500" y="25400"/>
                </a:lnTo>
                <a:lnTo>
                  <a:pt x="38100" y="38100"/>
                </a:lnTo>
                <a:lnTo>
                  <a:pt x="0" y="114300"/>
                </a:lnTo>
                <a:lnTo>
                  <a:pt x="0" y="736600"/>
                </a:lnTo>
                <a:lnTo>
                  <a:pt x="12700" y="762000"/>
                </a:lnTo>
                <a:lnTo>
                  <a:pt x="12700" y="114300"/>
                </a:lnTo>
                <a:lnTo>
                  <a:pt x="25400" y="88900"/>
                </a:lnTo>
                <a:lnTo>
                  <a:pt x="50800" y="50800"/>
                </a:lnTo>
                <a:lnTo>
                  <a:pt x="88900" y="12700"/>
                </a:lnTo>
                <a:lnTo>
                  <a:pt x="7251700" y="12700"/>
                </a:lnTo>
                <a:lnTo>
                  <a:pt x="7251700" y="19050"/>
                </a:lnTo>
                <a:lnTo>
                  <a:pt x="7264400" y="25400"/>
                </a:lnTo>
                <a:lnTo>
                  <a:pt x="7289800" y="50800"/>
                </a:lnTo>
                <a:lnTo>
                  <a:pt x="7315200" y="88900"/>
                </a:lnTo>
                <a:lnTo>
                  <a:pt x="7327900" y="114300"/>
                </a:lnTo>
                <a:lnTo>
                  <a:pt x="7327900" y="762000"/>
                </a:lnTo>
                <a:lnTo>
                  <a:pt x="7340600" y="736600"/>
                </a:lnTo>
                <a:close/>
              </a:path>
              <a:path w="7340600" h="850900">
                <a:moveTo>
                  <a:pt x="7226300" y="850900"/>
                </a:moveTo>
                <a:lnTo>
                  <a:pt x="7226300" y="838200"/>
                </a:lnTo>
                <a:lnTo>
                  <a:pt x="114300" y="838200"/>
                </a:lnTo>
                <a:lnTo>
                  <a:pt x="88900" y="825500"/>
                </a:lnTo>
                <a:lnTo>
                  <a:pt x="50800" y="800100"/>
                </a:lnTo>
                <a:lnTo>
                  <a:pt x="12700" y="723900"/>
                </a:lnTo>
                <a:lnTo>
                  <a:pt x="12700" y="762000"/>
                </a:lnTo>
                <a:lnTo>
                  <a:pt x="38100" y="800100"/>
                </a:lnTo>
                <a:lnTo>
                  <a:pt x="38100" y="812800"/>
                </a:lnTo>
                <a:lnTo>
                  <a:pt x="114300" y="850900"/>
                </a:lnTo>
                <a:lnTo>
                  <a:pt x="7226300" y="850900"/>
                </a:lnTo>
                <a:close/>
              </a:path>
              <a:path w="7340600" h="850900">
                <a:moveTo>
                  <a:pt x="7251700" y="838200"/>
                </a:moveTo>
                <a:lnTo>
                  <a:pt x="7251700" y="825500"/>
                </a:lnTo>
                <a:lnTo>
                  <a:pt x="7213600" y="838200"/>
                </a:lnTo>
                <a:lnTo>
                  <a:pt x="7226300" y="838200"/>
                </a:lnTo>
                <a:lnTo>
                  <a:pt x="7226300" y="850900"/>
                </a:lnTo>
                <a:lnTo>
                  <a:pt x="7251700" y="838200"/>
                </a:lnTo>
                <a:close/>
              </a:path>
              <a:path w="7340600" h="850900">
                <a:moveTo>
                  <a:pt x="7251700" y="19050"/>
                </a:moveTo>
                <a:lnTo>
                  <a:pt x="7251700" y="12700"/>
                </a:lnTo>
                <a:lnTo>
                  <a:pt x="7239000" y="12700"/>
                </a:lnTo>
                <a:lnTo>
                  <a:pt x="7251700" y="19050"/>
                </a:lnTo>
                <a:close/>
              </a:path>
              <a:path w="7340600" h="850900">
                <a:moveTo>
                  <a:pt x="7289800" y="812800"/>
                </a:moveTo>
                <a:lnTo>
                  <a:pt x="7289800" y="800100"/>
                </a:lnTo>
                <a:lnTo>
                  <a:pt x="7239000" y="825500"/>
                </a:lnTo>
                <a:lnTo>
                  <a:pt x="7251700" y="825500"/>
                </a:lnTo>
                <a:lnTo>
                  <a:pt x="7251700" y="838200"/>
                </a:lnTo>
                <a:lnTo>
                  <a:pt x="7289800" y="812800"/>
                </a:lnTo>
                <a:close/>
              </a:path>
              <a:path w="7340600" h="850900">
                <a:moveTo>
                  <a:pt x="7327900" y="762000"/>
                </a:moveTo>
                <a:lnTo>
                  <a:pt x="7327900" y="723900"/>
                </a:lnTo>
                <a:lnTo>
                  <a:pt x="7289800" y="800100"/>
                </a:lnTo>
                <a:lnTo>
                  <a:pt x="7302500" y="800100"/>
                </a:lnTo>
                <a:lnTo>
                  <a:pt x="7327900" y="7620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71684" y="2108200"/>
            <a:ext cx="6470015" cy="3982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z="2800" spc="-75" dirty="0">
                <a:solidFill>
                  <a:srgbClr val="001F5F"/>
                </a:solidFill>
                <a:latin typeface="Arial"/>
                <a:cs typeface="Arial"/>
              </a:rPr>
              <a:t>Çocuklarınızı 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Dudaklarından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Öpmeyin.  İstemiyorlarsa 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yanaklarından 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2800" spc="-5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öpmeyin.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695960">
              <a:lnSpc>
                <a:spcPts val="3300"/>
              </a:lnSpc>
            </a:pPr>
            <a:r>
              <a:rPr sz="2800" spc="-45" dirty="0">
                <a:solidFill>
                  <a:srgbClr val="001F5F"/>
                </a:solidFill>
                <a:latin typeface="Arial"/>
                <a:cs typeface="Arial"/>
              </a:rPr>
              <a:t>Cinsellik </a:t>
            </a:r>
            <a:r>
              <a:rPr sz="2800" spc="-75" dirty="0">
                <a:solidFill>
                  <a:srgbClr val="001F5F"/>
                </a:solidFill>
                <a:latin typeface="Arial"/>
                <a:cs typeface="Arial"/>
              </a:rPr>
              <a:t>KonusundaYaşına </a:t>
            </a:r>
            <a:r>
              <a:rPr sz="2800" spc="-65" dirty="0">
                <a:solidFill>
                  <a:srgbClr val="001F5F"/>
                </a:solidFill>
                <a:latin typeface="Arial"/>
                <a:cs typeface="Arial"/>
              </a:rPr>
              <a:t>ve</a:t>
            </a:r>
            <a:r>
              <a:rPr sz="2800" spc="-6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001F5F"/>
                </a:solidFill>
                <a:latin typeface="Arial"/>
                <a:cs typeface="Arial"/>
              </a:rPr>
              <a:t>Gelişim  </a:t>
            </a:r>
            <a:r>
              <a:rPr sz="2800" spc="-60" dirty="0">
                <a:solidFill>
                  <a:srgbClr val="001F5F"/>
                </a:solidFill>
                <a:latin typeface="Arial"/>
                <a:cs typeface="Arial"/>
              </a:rPr>
              <a:t>Düzeyine 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Uygun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Bilgi</a:t>
            </a:r>
            <a:r>
              <a:rPr sz="2800" spc="-5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Arial"/>
                <a:cs typeface="Arial"/>
              </a:rPr>
              <a:t>Verin.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85" dirty="0">
                <a:solidFill>
                  <a:srgbClr val="001F5F"/>
                </a:solidFill>
                <a:latin typeface="Arial"/>
                <a:cs typeface="Arial"/>
              </a:rPr>
              <a:t>Yardım </a:t>
            </a:r>
            <a:r>
              <a:rPr sz="3200" spc="-20" dirty="0">
                <a:solidFill>
                  <a:srgbClr val="001F5F"/>
                </a:solidFill>
                <a:latin typeface="Arial"/>
                <a:cs typeface="Arial"/>
              </a:rPr>
              <a:t>İstemeyi</a:t>
            </a:r>
            <a:r>
              <a:rPr sz="3200" spc="-7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Arial"/>
                <a:cs typeface="Arial"/>
              </a:rPr>
              <a:t>Öğretin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10" dirty="0">
                <a:solidFill>
                  <a:srgbClr val="001F5F"/>
                </a:solidFill>
                <a:latin typeface="Arial"/>
                <a:cs typeface="Arial"/>
              </a:rPr>
              <a:t>Her </a:t>
            </a:r>
            <a:r>
              <a:rPr sz="2800" spc="-165" dirty="0">
                <a:solidFill>
                  <a:srgbClr val="001F5F"/>
                </a:solidFill>
                <a:latin typeface="Arial"/>
                <a:cs typeface="Arial"/>
              </a:rPr>
              <a:t>Zaman </a:t>
            </a:r>
            <a:r>
              <a:rPr sz="2800" spc="-200" dirty="0">
                <a:solidFill>
                  <a:srgbClr val="001F5F"/>
                </a:solidFill>
                <a:latin typeface="Arial"/>
                <a:cs typeface="Arial"/>
              </a:rPr>
              <a:t>Sır </a:t>
            </a:r>
            <a:r>
              <a:rPr sz="2800" spc="-150" dirty="0">
                <a:solidFill>
                  <a:srgbClr val="001F5F"/>
                </a:solidFill>
                <a:latin typeface="Arial"/>
                <a:cs typeface="Arial"/>
              </a:rPr>
              <a:t>Saklanmayacağını</a:t>
            </a:r>
            <a:r>
              <a:rPr sz="28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Arial"/>
                <a:cs typeface="Arial"/>
              </a:rPr>
              <a:t>öğretin.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4589" y="1930400"/>
            <a:ext cx="2641600" cy="486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351384" y="6563611"/>
            <a:ext cx="1670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120" dirty="0">
                <a:solidFill>
                  <a:srgbClr val="3FBAD2"/>
                </a:solidFill>
                <a:latin typeface="Arial"/>
                <a:cs typeface="Arial"/>
              </a:rPr>
              <a:t>3</a:t>
            </a:r>
            <a:r>
              <a:rPr sz="1100" spc="-5" dirty="0">
                <a:solidFill>
                  <a:srgbClr val="3FBAD2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1889" y="2654300"/>
            <a:ext cx="2458720" cy="2166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3335" algn="ctr">
              <a:lnSpc>
                <a:spcPct val="100400"/>
              </a:lnSpc>
              <a:spcBef>
                <a:spcPts val="85"/>
              </a:spcBef>
            </a:pPr>
            <a:r>
              <a:rPr sz="2800" spc="-270" dirty="0">
                <a:solidFill>
                  <a:srgbClr val="FFFFFF"/>
                </a:solidFill>
              </a:rPr>
              <a:t>ÇOCUKLAR  </a:t>
            </a:r>
            <a:r>
              <a:rPr sz="2800" spc="-215" dirty="0">
                <a:solidFill>
                  <a:srgbClr val="FFFFFF"/>
                </a:solidFill>
              </a:rPr>
              <a:t>İSTİSMAR  </a:t>
            </a:r>
            <a:r>
              <a:rPr sz="2800" spc="-185" dirty="0">
                <a:solidFill>
                  <a:srgbClr val="FFFFFF"/>
                </a:solidFill>
              </a:rPr>
              <a:t>EDİLDİKLERİNİ  </a:t>
            </a:r>
            <a:r>
              <a:rPr sz="2800" spc="-215" dirty="0">
                <a:solidFill>
                  <a:srgbClr val="FFFFFF"/>
                </a:solidFill>
              </a:rPr>
              <a:t>NEDEN  </a:t>
            </a:r>
            <a:r>
              <a:rPr sz="2800" spc="-375" dirty="0">
                <a:solidFill>
                  <a:srgbClr val="FFFFFF"/>
                </a:solidFill>
              </a:rPr>
              <a:t>S</a:t>
            </a:r>
            <a:r>
              <a:rPr sz="2800" spc="-285" dirty="0">
                <a:solidFill>
                  <a:srgbClr val="FFFFFF"/>
                </a:solidFill>
              </a:rPr>
              <a:t>Ö</a:t>
            </a:r>
            <a:r>
              <a:rPr sz="2800" spc="-175" dirty="0">
                <a:solidFill>
                  <a:srgbClr val="FFFFFF"/>
                </a:solidFill>
              </a:rPr>
              <a:t>Y</a:t>
            </a:r>
            <a:r>
              <a:rPr sz="2800" spc="-160" dirty="0">
                <a:solidFill>
                  <a:srgbClr val="FFFFFF"/>
                </a:solidFill>
              </a:rPr>
              <a:t>L</a:t>
            </a:r>
            <a:r>
              <a:rPr sz="2800" spc="-370" dirty="0">
                <a:solidFill>
                  <a:srgbClr val="FFFFFF"/>
                </a:solidFill>
              </a:rPr>
              <a:t>E</a:t>
            </a:r>
            <a:r>
              <a:rPr sz="2800" spc="-135" dirty="0">
                <a:solidFill>
                  <a:srgbClr val="FFFFFF"/>
                </a:solidFill>
              </a:rPr>
              <a:t>M</a:t>
            </a:r>
            <a:r>
              <a:rPr sz="2800" spc="-370" dirty="0">
                <a:solidFill>
                  <a:srgbClr val="FFFFFF"/>
                </a:solidFill>
              </a:rPr>
              <a:t>E</a:t>
            </a:r>
            <a:r>
              <a:rPr sz="2800" spc="-114" dirty="0">
                <a:solidFill>
                  <a:srgbClr val="FFFFFF"/>
                </a:solidFill>
              </a:rPr>
              <a:t>Z</a:t>
            </a:r>
            <a:r>
              <a:rPr sz="2800" spc="-160" dirty="0">
                <a:solidFill>
                  <a:srgbClr val="FFFFFF"/>
                </a:solidFill>
              </a:rPr>
              <a:t>L</a:t>
            </a:r>
            <a:r>
              <a:rPr sz="2800" spc="-370" dirty="0">
                <a:solidFill>
                  <a:srgbClr val="FFFFFF"/>
                </a:solidFill>
              </a:rPr>
              <a:t>E</a:t>
            </a:r>
            <a:r>
              <a:rPr sz="2800" spc="-325" dirty="0">
                <a:solidFill>
                  <a:srgbClr val="FFFFFF"/>
                </a:solidFill>
              </a:rPr>
              <a:t>R</a:t>
            </a:r>
            <a:r>
              <a:rPr sz="2800" spc="-300" dirty="0">
                <a:solidFill>
                  <a:srgbClr val="FFFFFF"/>
                </a:solidFill>
              </a:rPr>
              <a:t>?</a:t>
            </a:r>
            <a:endParaRPr sz="2800"/>
          </a:p>
        </p:txBody>
      </p:sp>
      <p:sp>
        <p:nvSpPr>
          <p:cNvPr id="26" name="object 26"/>
          <p:cNvSpPr/>
          <p:nvPr/>
        </p:nvSpPr>
        <p:spPr>
          <a:xfrm>
            <a:off x="3316084" y="1625600"/>
            <a:ext cx="6908800" cy="426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28084" y="6436611"/>
            <a:ext cx="1917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80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39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1889" y="2692400"/>
            <a:ext cx="2641600" cy="410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6989" y="1905000"/>
            <a:ext cx="2307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95" dirty="0">
                <a:solidFill>
                  <a:srgbClr val="FFFFFF"/>
                </a:solidFill>
                <a:latin typeface="Arial"/>
                <a:cs typeface="Arial"/>
              </a:rPr>
              <a:t>ÇOCUK</a:t>
            </a:r>
            <a:r>
              <a:rPr sz="2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İHMALİ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04284" y="6436611"/>
            <a:ext cx="996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328784" y="2451100"/>
            <a:ext cx="6229985" cy="24892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13335" algn="ctr">
              <a:lnSpc>
                <a:spcPts val="3800"/>
              </a:lnSpc>
              <a:spcBef>
                <a:spcPts val="260"/>
              </a:spcBef>
            </a:pPr>
            <a:r>
              <a:rPr sz="3200" spc="-135" dirty="0"/>
              <a:t>Çocuğun; </a:t>
            </a:r>
            <a:r>
              <a:rPr sz="3200" spc="-120" dirty="0"/>
              <a:t>beslenme, </a:t>
            </a:r>
            <a:r>
              <a:rPr sz="3200" spc="-90" dirty="0"/>
              <a:t>barınma,  </a:t>
            </a:r>
            <a:r>
              <a:rPr sz="3200" spc="-65" dirty="0"/>
              <a:t>korunma,</a:t>
            </a:r>
            <a:r>
              <a:rPr sz="3200" spc="55" dirty="0"/>
              <a:t> </a:t>
            </a:r>
            <a:r>
              <a:rPr sz="3200" spc="-50" dirty="0"/>
              <a:t>gözetim,</a:t>
            </a:r>
            <a:r>
              <a:rPr sz="3200" spc="-434" dirty="0"/>
              <a:t> </a:t>
            </a:r>
            <a:r>
              <a:rPr sz="3200" spc="-15" dirty="0"/>
              <a:t>eğitim,</a:t>
            </a:r>
            <a:r>
              <a:rPr sz="3200" spc="-340" dirty="0"/>
              <a:t> </a:t>
            </a:r>
            <a:r>
              <a:rPr sz="3200" spc="-140" dirty="0"/>
              <a:t>sağlık</a:t>
            </a:r>
            <a:r>
              <a:rPr sz="3200" spc="-350" dirty="0"/>
              <a:t> </a:t>
            </a:r>
            <a:r>
              <a:rPr sz="3200" spc="-40" dirty="0"/>
              <a:t>gibi  </a:t>
            </a:r>
            <a:r>
              <a:rPr sz="3200" spc="-20" dirty="0"/>
              <a:t>temel </a:t>
            </a:r>
            <a:r>
              <a:rPr sz="3200" spc="-75" dirty="0"/>
              <a:t>gereksinimlerinin  </a:t>
            </a:r>
            <a:r>
              <a:rPr sz="3200" spc="-145" dirty="0"/>
              <a:t>karşılanmamasına</a:t>
            </a:r>
            <a:endParaRPr sz="3200"/>
          </a:p>
          <a:p>
            <a:pPr marR="5715" algn="ctr">
              <a:lnSpc>
                <a:spcPts val="4040"/>
              </a:lnSpc>
            </a:pPr>
            <a:r>
              <a:rPr sz="3500" spc="-110" dirty="0">
                <a:solidFill>
                  <a:srgbClr val="C00000"/>
                </a:solidFill>
              </a:rPr>
              <a:t>çocuk </a:t>
            </a:r>
            <a:r>
              <a:rPr sz="3500" spc="50" dirty="0">
                <a:solidFill>
                  <a:srgbClr val="C00000"/>
                </a:solidFill>
              </a:rPr>
              <a:t>ihmali</a:t>
            </a:r>
            <a:r>
              <a:rPr sz="3500" spc="-430" dirty="0">
                <a:solidFill>
                  <a:srgbClr val="C00000"/>
                </a:solidFill>
              </a:rPr>
              <a:t> </a:t>
            </a:r>
            <a:r>
              <a:rPr sz="3200" spc="-100" dirty="0"/>
              <a:t>denir.</a:t>
            </a:r>
            <a:endParaRPr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989" y="2603500"/>
            <a:ext cx="2738755" cy="22402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3175" algn="ctr">
              <a:lnSpc>
                <a:spcPts val="3400"/>
              </a:lnSpc>
              <a:spcBef>
                <a:spcPts val="580"/>
              </a:spcBef>
            </a:pPr>
            <a:r>
              <a:rPr sz="3200" spc="-355" dirty="0">
                <a:solidFill>
                  <a:srgbClr val="FFFFFF"/>
                </a:solidFill>
                <a:latin typeface="Arial"/>
                <a:cs typeface="Arial"/>
              </a:rPr>
              <a:t>ÇOCUKLAR  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İSTİSMAR  </a:t>
            </a:r>
            <a:r>
              <a:rPr sz="3200" spc="-280" dirty="0">
                <a:solidFill>
                  <a:srgbClr val="FFFFFF"/>
                </a:solidFill>
                <a:latin typeface="Arial"/>
                <a:cs typeface="Arial"/>
              </a:rPr>
              <a:t>EDİLDİKLERİNİ  </a:t>
            </a:r>
            <a:r>
              <a:rPr sz="3200" spc="-300" dirty="0">
                <a:solidFill>
                  <a:srgbClr val="FFFFFF"/>
                </a:solidFill>
                <a:latin typeface="Arial"/>
                <a:cs typeface="Arial"/>
              </a:rPr>
              <a:t>NEDEN  </a:t>
            </a:r>
            <a:r>
              <a:rPr sz="3200" spc="-4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39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11284" y="14478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774700"/>
                </a:moveTo>
                <a:lnTo>
                  <a:pt x="7505700" y="88900"/>
                </a:lnTo>
                <a:lnTo>
                  <a:pt x="7498953" y="53578"/>
                </a:lnTo>
                <a:lnTo>
                  <a:pt x="7480300" y="25400"/>
                </a:lnTo>
                <a:lnTo>
                  <a:pt x="7452121" y="6746"/>
                </a:lnTo>
                <a:lnTo>
                  <a:pt x="7416800" y="0"/>
                </a:lnTo>
                <a:lnTo>
                  <a:pt x="88900" y="0"/>
                </a:lnTo>
                <a:lnTo>
                  <a:pt x="53578" y="6746"/>
                </a:lnTo>
                <a:lnTo>
                  <a:pt x="25400" y="25400"/>
                </a:lnTo>
                <a:lnTo>
                  <a:pt x="6746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746" y="810021"/>
                </a:lnTo>
                <a:lnTo>
                  <a:pt x="25400" y="838200"/>
                </a:lnTo>
                <a:lnTo>
                  <a:pt x="53578" y="856853"/>
                </a:lnTo>
                <a:lnTo>
                  <a:pt x="88900" y="863600"/>
                </a:lnTo>
                <a:lnTo>
                  <a:pt x="7416800" y="863600"/>
                </a:lnTo>
                <a:lnTo>
                  <a:pt x="7452121" y="856853"/>
                </a:lnTo>
                <a:lnTo>
                  <a:pt x="7480300" y="838200"/>
                </a:lnTo>
                <a:lnTo>
                  <a:pt x="7498953" y="810021"/>
                </a:lnTo>
                <a:lnTo>
                  <a:pt x="75057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1284" y="14478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812800"/>
                </a:moveTo>
                <a:lnTo>
                  <a:pt x="7505700" y="50800"/>
                </a:lnTo>
                <a:lnTo>
                  <a:pt x="7454900" y="0"/>
                </a:lnTo>
                <a:lnTo>
                  <a:pt x="508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50800"/>
                </a:lnTo>
                <a:lnTo>
                  <a:pt x="0" y="812800"/>
                </a:lnTo>
                <a:lnTo>
                  <a:pt x="12700" y="812800"/>
                </a:lnTo>
                <a:lnTo>
                  <a:pt x="12700" y="63500"/>
                </a:lnTo>
                <a:lnTo>
                  <a:pt x="63500" y="12700"/>
                </a:lnTo>
                <a:lnTo>
                  <a:pt x="7442200" y="12700"/>
                </a:lnTo>
                <a:lnTo>
                  <a:pt x="7493000" y="63500"/>
                </a:lnTo>
                <a:lnTo>
                  <a:pt x="7493000" y="825500"/>
                </a:lnTo>
                <a:lnTo>
                  <a:pt x="7505700" y="812800"/>
                </a:lnTo>
                <a:close/>
              </a:path>
              <a:path w="7505700" h="863600">
                <a:moveTo>
                  <a:pt x="7493000" y="825500"/>
                </a:moveTo>
                <a:lnTo>
                  <a:pt x="7493000" y="800100"/>
                </a:lnTo>
                <a:lnTo>
                  <a:pt x="7442200" y="850900"/>
                </a:lnTo>
                <a:lnTo>
                  <a:pt x="63500" y="850900"/>
                </a:lnTo>
                <a:lnTo>
                  <a:pt x="12700" y="8001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50800" y="863600"/>
                </a:lnTo>
                <a:lnTo>
                  <a:pt x="7454900" y="863600"/>
                </a:lnTo>
                <a:lnTo>
                  <a:pt x="7493000" y="8255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822950" marR="5080" indent="-1409700">
              <a:lnSpc>
                <a:spcPts val="2300"/>
              </a:lnSpc>
              <a:spcBef>
                <a:spcPts val="360"/>
              </a:spcBef>
            </a:pPr>
            <a:r>
              <a:rPr spc="-60" dirty="0"/>
              <a:t>Suçluluk </a:t>
            </a:r>
            <a:r>
              <a:rPr spc="-35" dirty="0"/>
              <a:t>hissedip </a:t>
            </a:r>
            <a:r>
              <a:rPr spc="-40" dirty="0"/>
              <a:t>cezalandırılacaklarını  </a:t>
            </a:r>
            <a:r>
              <a:rPr spc="-20" dirty="0"/>
              <a:t>düşünebilirler.</a:t>
            </a:r>
          </a:p>
        </p:txBody>
      </p:sp>
      <p:sp>
        <p:nvSpPr>
          <p:cNvPr id="29" name="object 29"/>
          <p:cNvSpPr/>
          <p:nvPr/>
        </p:nvSpPr>
        <p:spPr>
          <a:xfrm>
            <a:off x="3087484" y="1524000"/>
            <a:ext cx="1524000" cy="69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00184" y="1536700"/>
            <a:ext cx="1511300" cy="685800"/>
          </a:xfrm>
          <a:custGeom>
            <a:avLst/>
            <a:gdLst/>
            <a:ahLst/>
            <a:cxnLst/>
            <a:rect l="l" t="t" r="r" b="b"/>
            <a:pathLst>
              <a:path w="1511300" h="685800">
                <a:moveTo>
                  <a:pt x="1511299" y="622299"/>
                </a:moveTo>
                <a:lnTo>
                  <a:pt x="1511299" y="63499"/>
                </a:lnTo>
                <a:lnTo>
                  <a:pt x="1485899" y="12699"/>
                </a:lnTo>
                <a:lnTo>
                  <a:pt x="1460499" y="0"/>
                </a:lnTo>
                <a:lnTo>
                  <a:pt x="38100" y="0"/>
                </a:lnTo>
                <a:lnTo>
                  <a:pt x="25400" y="12699"/>
                </a:lnTo>
                <a:lnTo>
                  <a:pt x="12700" y="12699"/>
                </a:lnTo>
                <a:lnTo>
                  <a:pt x="0" y="38099"/>
                </a:lnTo>
                <a:lnTo>
                  <a:pt x="0" y="647699"/>
                </a:lnTo>
                <a:lnTo>
                  <a:pt x="12700" y="673099"/>
                </a:lnTo>
                <a:lnTo>
                  <a:pt x="12700" y="50799"/>
                </a:lnTo>
                <a:lnTo>
                  <a:pt x="25400" y="25399"/>
                </a:lnTo>
                <a:lnTo>
                  <a:pt x="50800" y="12699"/>
                </a:lnTo>
                <a:lnTo>
                  <a:pt x="1460499" y="12699"/>
                </a:lnTo>
                <a:lnTo>
                  <a:pt x="1473199" y="25399"/>
                </a:lnTo>
                <a:lnTo>
                  <a:pt x="1498599" y="76199"/>
                </a:lnTo>
                <a:lnTo>
                  <a:pt x="1498599" y="647699"/>
                </a:lnTo>
                <a:lnTo>
                  <a:pt x="1511299" y="622299"/>
                </a:lnTo>
                <a:close/>
              </a:path>
              <a:path w="1511300" h="685800">
                <a:moveTo>
                  <a:pt x="1498599" y="647699"/>
                </a:moveTo>
                <a:lnTo>
                  <a:pt x="1498599" y="609599"/>
                </a:lnTo>
                <a:lnTo>
                  <a:pt x="1473199" y="660399"/>
                </a:lnTo>
                <a:lnTo>
                  <a:pt x="1460499" y="673099"/>
                </a:lnTo>
                <a:lnTo>
                  <a:pt x="50800" y="673099"/>
                </a:lnTo>
                <a:lnTo>
                  <a:pt x="25400" y="660399"/>
                </a:lnTo>
                <a:lnTo>
                  <a:pt x="12700" y="634999"/>
                </a:lnTo>
                <a:lnTo>
                  <a:pt x="12700" y="673099"/>
                </a:lnTo>
                <a:lnTo>
                  <a:pt x="25400" y="673099"/>
                </a:lnTo>
                <a:lnTo>
                  <a:pt x="38100" y="685799"/>
                </a:lnTo>
                <a:lnTo>
                  <a:pt x="1460499" y="685799"/>
                </a:lnTo>
                <a:lnTo>
                  <a:pt x="1485899" y="673099"/>
                </a:lnTo>
                <a:lnTo>
                  <a:pt x="1498599" y="64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11284" y="23876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774700"/>
                </a:moveTo>
                <a:lnTo>
                  <a:pt x="7505700" y="88900"/>
                </a:lnTo>
                <a:lnTo>
                  <a:pt x="7498953" y="53578"/>
                </a:lnTo>
                <a:lnTo>
                  <a:pt x="7480300" y="25400"/>
                </a:lnTo>
                <a:lnTo>
                  <a:pt x="7452121" y="6746"/>
                </a:lnTo>
                <a:lnTo>
                  <a:pt x="7416800" y="0"/>
                </a:lnTo>
                <a:lnTo>
                  <a:pt x="88900" y="0"/>
                </a:lnTo>
                <a:lnTo>
                  <a:pt x="53578" y="6746"/>
                </a:lnTo>
                <a:lnTo>
                  <a:pt x="25400" y="25400"/>
                </a:lnTo>
                <a:lnTo>
                  <a:pt x="6746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746" y="804664"/>
                </a:lnTo>
                <a:lnTo>
                  <a:pt x="25400" y="833437"/>
                </a:lnTo>
                <a:lnTo>
                  <a:pt x="53578" y="855067"/>
                </a:lnTo>
                <a:lnTo>
                  <a:pt x="88900" y="863600"/>
                </a:lnTo>
                <a:lnTo>
                  <a:pt x="7416800" y="863600"/>
                </a:lnTo>
                <a:lnTo>
                  <a:pt x="7452121" y="855067"/>
                </a:lnTo>
                <a:lnTo>
                  <a:pt x="7480300" y="833437"/>
                </a:lnTo>
                <a:lnTo>
                  <a:pt x="7498953" y="804664"/>
                </a:lnTo>
                <a:lnTo>
                  <a:pt x="75057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11284" y="23876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812800"/>
                </a:moveTo>
                <a:lnTo>
                  <a:pt x="7505700" y="50800"/>
                </a:lnTo>
                <a:lnTo>
                  <a:pt x="7454900" y="0"/>
                </a:lnTo>
                <a:lnTo>
                  <a:pt x="508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50800"/>
                </a:lnTo>
                <a:lnTo>
                  <a:pt x="0" y="812800"/>
                </a:lnTo>
                <a:lnTo>
                  <a:pt x="12700" y="812800"/>
                </a:lnTo>
                <a:lnTo>
                  <a:pt x="12700" y="63500"/>
                </a:lnTo>
                <a:lnTo>
                  <a:pt x="63500" y="12700"/>
                </a:lnTo>
                <a:lnTo>
                  <a:pt x="7442200" y="12700"/>
                </a:lnTo>
                <a:lnTo>
                  <a:pt x="7493000" y="63500"/>
                </a:lnTo>
                <a:lnTo>
                  <a:pt x="7493000" y="825500"/>
                </a:lnTo>
                <a:lnTo>
                  <a:pt x="7505700" y="812800"/>
                </a:lnTo>
                <a:close/>
              </a:path>
              <a:path w="7505700" h="863600">
                <a:moveTo>
                  <a:pt x="7493000" y="825500"/>
                </a:moveTo>
                <a:lnTo>
                  <a:pt x="7493000" y="800100"/>
                </a:lnTo>
                <a:lnTo>
                  <a:pt x="7442200" y="850900"/>
                </a:lnTo>
                <a:lnTo>
                  <a:pt x="63500" y="850900"/>
                </a:lnTo>
                <a:lnTo>
                  <a:pt x="12700" y="8001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50800" y="850900"/>
                </a:lnTo>
                <a:lnTo>
                  <a:pt x="50800" y="863600"/>
                </a:lnTo>
                <a:lnTo>
                  <a:pt x="7454900" y="863600"/>
                </a:lnTo>
                <a:lnTo>
                  <a:pt x="7454900" y="850900"/>
                </a:lnTo>
                <a:lnTo>
                  <a:pt x="7480300" y="838200"/>
                </a:lnTo>
                <a:lnTo>
                  <a:pt x="7493000" y="8255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14684" y="2603500"/>
            <a:ext cx="54527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latin typeface="Arial"/>
                <a:cs typeface="Arial"/>
              </a:rPr>
              <a:t>Kimsenin</a:t>
            </a:r>
            <a:r>
              <a:rPr sz="2100" spc="-160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onlara</a:t>
            </a:r>
            <a:r>
              <a:rPr sz="2100" spc="-17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inanmayacağını</a:t>
            </a:r>
            <a:r>
              <a:rPr sz="2100" spc="-31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düşünebilirler.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87484" y="2463800"/>
            <a:ext cx="1524000" cy="698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0184" y="2476500"/>
            <a:ext cx="1511300" cy="685800"/>
          </a:xfrm>
          <a:custGeom>
            <a:avLst/>
            <a:gdLst/>
            <a:ahLst/>
            <a:cxnLst/>
            <a:rect l="l" t="t" r="r" b="b"/>
            <a:pathLst>
              <a:path w="1511300" h="685800">
                <a:moveTo>
                  <a:pt x="1511299" y="622299"/>
                </a:moveTo>
                <a:lnTo>
                  <a:pt x="1511299" y="63499"/>
                </a:lnTo>
                <a:lnTo>
                  <a:pt x="1485899" y="12699"/>
                </a:lnTo>
                <a:lnTo>
                  <a:pt x="1460499" y="0"/>
                </a:lnTo>
                <a:lnTo>
                  <a:pt x="38100" y="0"/>
                </a:lnTo>
                <a:lnTo>
                  <a:pt x="25400" y="12699"/>
                </a:lnTo>
                <a:lnTo>
                  <a:pt x="12700" y="12699"/>
                </a:lnTo>
                <a:lnTo>
                  <a:pt x="0" y="38099"/>
                </a:lnTo>
                <a:lnTo>
                  <a:pt x="0" y="647699"/>
                </a:lnTo>
                <a:lnTo>
                  <a:pt x="12700" y="673099"/>
                </a:lnTo>
                <a:lnTo>
                  <a:pt x="12700" y="50799"/>
                </a:lnTo>
                <a:lnTo>
                  <a:pt x="25400" y="25399"/>
                </a:lnTo>
                <a:lnTo>
                  <a:pt x="50800" y="12699"/>
                </a:lnTo>
                <a:lnTo>
                  <a:pt x="1460499" y="12699"/>
                </a:lnTo>
                <a:lnTo>
                  <a:pt x="1473199" y="25399"/>
                </a:lnTo>
                <a:lnTo>
                  <a:pt x="1485899" y="50799"/>
                </a:lnTo>
                <a:lnTo>
                  <a:pt x="1485899" y="38099"/>
                </a:lnTo>
                <a:lnTo>
                  <a:pt x="1498599" y="76199"/>
                </a:lnTo>
                <a:lnTo>
                  <a:pt x="1498599" y="647699"/>
                </a:lnTo>
                <a:lnTo>
                  <a:pt x="1511299" y="622299"/>
                </a:lnTo>
                <a:close/>
              </a:path>
              <a:path w="1511300" h="685800">
                <a:moveTo>
                  <a:pt x="1498599" y="647699"/>
                </a:moveTo>
                <a:lnTo>
                  <a:pt x="1498599" y="609599"/>
                </a:lnTo>
                <a:lnTo>
                  <a:pt x="1473199" y="660399"/>
                </a:lnTo>
                <a:lnTo>
                  <a:pt x="1460499" y="673099"/>
                </a:lnTo>
                <a:lnTo>
                  <a:pt x="50800" y="673099"/>
                </a:lnTo>
                <a:lnTo>
                  <a:pt x="25400" y="660399"/>
                </a:lnTo>
                <a:lnTo>
                  <a:pt x="12700" y="634999"/>
                </a:lnTo>
                <a:lnTo>
                  <a:pt x="12700" y="673099"/>
                </a:lnTo>
                <a:lnTo>
                  <a:pt x="25400" y="673099"/>
                </a:lnTo>
                <a:lnTo>
                  <a:pt x="38100" y="685799"/>
                </a:lnTo>
                <a:lnTo>
                  <a:pt x="1460499" y="685799"/>
                </a:lnTo>
                <a:lnTo>
                  <a:pt x="1485899" y="673099"/>
                </a:lnTo>
                <a:lnTo>
                  <a:pt x="1498599" y="64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11284" y="3327400"/>
            <a:ext cx="7505700" cy="850900"/>
          </a:xfrm>
          <a:custGeom>
            <a:avLst/>
            <a:gdLst/>
            <a:ahLst/>
            <a:cxnLst/>
            <a:rect l="l" t="t" r="r" b="b"/>
            <a:pathLst>
              <a:path w="7505700" h="850900">
                <a:moveTo>
                  <a:pt x="7505700" y="774700"/>
                </a:moveTo>
                <a:lnTo>
                  <a:pt x="7505700" y="88900"/>
                </a:lnTo>
                <a:lnTo>
                  <a:pt x="7498953" y="53578"/>
                </a:lnTo>
                <a:lnTo>
                  <a:pt x="7480300" y="25400"/>
                </a:lnTo>
                <a:lnTo>
                  <a:pt x="7452121" y="6746"/>
                </a:lnTo>
                <a:lnTo>
                  <a:pt x="7416800" y="0"/>
                </a:lnTo>
                <a:lnTo>
                  <a:pt x="88900" y="0"/>
                </a:lnTo>
                <a:lnTo>
                  <a:pt x="53578" y="6746"/>
                </a:lnTo>
                <a:lnTo>
                  <a:pt x="25400" y="25400"/>
                </a:lnTo>
                <a:lnTo>
                  <a:pt x="6746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746" y="802679"/>
                </a:lnTo>
                <a:lnTo>
                  <a:pt x="25400" y="827087"/>
                </a:lnTo>
                <a:lnTo>
                  <a:pt x="53578" y="844351"/>
                </a:lnTo>
                <a:lnTo>
                  <a:pt x="88900" y="850900"/>
                </a:lnTo>
                <a:lnTo>
                  <a:pt x="7416800" y="850900"/>
                </a:lnTo>
                <a:lnTo>
                  <a:pt x="7452121" y="844351"/>
                </a:lnTo>
                <a:lnTo>
                  <a:pt x="7480300" y="827087"/>
                </a:lnTo>
                <a:lnTo>
                  <a:pt x="7498953" y="802679"/>
                </a:lnTo>
                <a:lnTo>
                  <a:pt x="75057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11284" y="33274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812800"/>
                </a:moveTo>
                <a:lnTo>
                  <a:pt x="7505700" y="50800"/>
                </a:lnTo>
                <a:lnTo>
                  <a:pt x="7454900" y="0"/>
                </a:lnTo>
                <a:lnTo>
                  <a:pt x="508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50800"/>
                </a:lnTo>
                <a:lnTo>
                  <a:pt x="0" y="812800"/>
                </a:lnTo>
                <a:lnTo>
                  <a:pt x="12700" y="812800"/>
                </a:lnTo>
                <a:lnTo>
                  <a:pt x="12700" y="63500"/>
                </a:lnTo>
                <a:lnTo>
                  <a:pt x="63500" y="12700"/>
                </a:lnTo>
                <a:lnTo>
                  <a:pt x="7442200" y="12700"/>
                </a:lnTo>
                <a:lnTo>
                  <a:pt x="7467600" y="38100"/>
                </a:lnTo>
                <a:lnTo>
                  <a:pt x="7467600" y="25400"/>
                </a:lnTo>
                <a:lnTo>
                  <a:pt x="7493000" y="63500"/>
                </a:lnTo>
                <a:lnTo>
                  <a:pt x="7493000" y="825500"/>
                </a:lnTo>
                <a:lnTo>
                  <a:pt x="7505700" y="812800"/>
                </a:lnTo>
                <a:close/>
              </a:path>
              <a:path w="7505700" h="863600">
                <a:moveTo>
                  <a:pt x="63500" y="850900"/>
                </a:moveTo>
                <a:lnTo>
                  <a:pt x="12700" y="8001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50800" y="850900"/>
                </a:lnTo>
                <a:lnTo>
                  <a:pt x="63500" y="850900"/>
                </a:lnTo>
                <a:close/>
              </a:path>
              <a:path w="7505700" h="863600">
                <a:moveTo>
                  <a:pt x="7493000" y="825500"/>
                </a:moveTo>
                <a:lnTo>
                  <a:pt x="7493000" y="800100"/>
                </a:lnTo>
                <a:lnTo>
                  <a:pt x="7442200" y="850900"/>
                </a:lnTo>
                <a:lnTo>
                  <a:pt x="7442200" y="838200"/>
                </a:lnTo>
                <a:lnTo>
                  <a:pt x="7416800" y="850900"/>
                </a:lnTo>
                <a:lnTo>
                  <a:pt x="88900" y="850900"/>
                </a:lnTo>
                <a:lnTo>
                  <a:pt x="63500" y="838200"/>
                </a:lnTo>
                <a:lnTo>
                  <a:pt x="63500" y="850900"/>
                </a:lnTo>
                <a:lnTo>
                  <a:pt x="88900" y="863600"/>
                </a:lnTo>
                <a:lnTo>
                  <a:pt x="7416800" y="863600"/>
                </a:lnTo>
                <a:lnTo>
                  <a:pt x="7454900" y="850900"/>
                </a:lnTo>
                <a:lnTo>
                  <a:pt x="7480300" y="838200"/>
                </a:lnTo>
                <a:lnTo>
                  <a:pt x="7493000" y="8255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106784" y="3340100"/>
            <a:ext cx="4862830" cy="7823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380"/>
              </a:spcBef>
            </a:pPr>
            <a:r>
              <a:rPr sz="1800" spc="-35" dirty="0">
                <a:latin typeface="Arial"/>
                <a:cs typeface="Arial"/>
              </a:rPr>
              <a:t>Maruz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kaldığı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davranışlardan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rahatsızlık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duysa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da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,  </a:t>
            </a:r>
            <a:r>
              <a:rPr sz="1800" spc="-30" dirty="0">
                <a:latin typeface="Arial"/>
                <a:cs typeface="Arial"/>
              </a:rPr>
              <a:t>istismarcı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bir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yakını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olabilir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çocuklar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onun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zarar  </a:t>
            </a:r>
            <a:r>
              <a:rPr sz="1800" spc="-40" dirty="0">
                <a:latin typeface="Arial"/>
                <a:cs typeface="Arial"/>
              </a:rPr>
              <a:t>göreceğinden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korkabilirler.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87484" y="3390900"/>
            <a:ext cx="1524000" cy="71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00184" y="3403600"/>
            <a:ext cx="1511300" cy="698500"/>
          </a:xfrm>
          <a:custGeom>
            <a:avLst/>
            <a:gdLst/>
            <a:ahLst/>
            <a:cxnLst/>
            <a:rect l="l" t="t" r="r" b="b"/>
            <a:pathLst>
              <a:path w="1511300" h="698500">
                <a:moveTo>
                  <a:pt x="1511299" y="635000"/>
                </a:moveTo>
                <a:lnTo>
                  <a:pt x="1511299" y="76200"/>
                </a:lnTo>
                <a:lnTo>
                  <a:pt x="1485899" y="25400"/>
                </a:lnTo>
                <a:lnTo>
                  <a:pt x="1435099" y="0"/>
                </a:lnTo>
                <a:lnTo>
                  <a:pt x="63500" y="0"/>
                </a:lnTo>
                <a:lnTo>
                  <a:pt x="38100" y="12700"/>
                </a:lnTo>
                <a:lnTo>
                  <a:pt x="25400" y="25400"/>
                </a:lnTo>
                <a:lnTo>
                  <a:pt x="12700" y="25400"/>
                </a:lnTo>
                <a:lnTo>
                  <a:pt x="0" y="50800"/>
                </a:lnTo>
                <a:lnTo>
                  <a:pt x="0" y="660400"/>
                </a:lnTo>
                <a:lnTo>
                  <a:pt x="12700" y="673100"/>
                </a:lnTo>
                <a:lnTo>
                  <a:pt x="12700" y="63500"/>
                </a:lnTo>
                <a:lnTo>
                  <a:pt x="25400" y="38100"/>
                </a:lnTo>
                <a:lnTo>
                  <a:pt x="76200" y="12700"/>
                </a:lnTo>
                <a:lnTo>
                  <a:pt x="1435099" y="12700"/>
                </a:lnTo>
                <a:lnTo>
                  <a:pt x="1460499" y="25400"/>
                </a:lnTo>
                <a:lnTo>
                  <a:pt x="1473199" y="38100"/>
                </a:lnTo>
                <a:lnTo>
                  <a:pt x="1485899" y="63500"/>
                </a:lnTo>
                <a:lnTo>
                  <a:pt x="1485899" y="50800"/>
                </a:lnTo>
                <a:lnTo>
                  <a:pt x="1498599" y="76200"/>
                </a:lnTo>
                <a:lnTo>
                  <a:pt x="1498599" y="660400"/>
                </a:lnTo>
                <a:lnTo>
                  <a:pt x="1511299" y="635000"/>
                </a:lnTo>
                <a:close/>
              </a:path>
              <a:path w="1511300" h="698500">
                <a:moveTo>
                  <a:pt x="1498599" y="660400"/>
                </a:moveTo>
                <a:lnTo>
                  <a:pt x="1498599" y="622300"/>
                </a:lnTo>
                <a:lnTo>
                  <a:pt x="1473199" y="673100"/>
                </a:lnTo>
                <a:lnTo>
                  <a:pt x="1460499" y="685800"/>
                </a:lnTo>
                <a:lnTo>
                  <a:pt x="50800" y="685800"/>
                </a:lnTo>
                <a:lnTo>
                  <a:pt x="25400" y="673100"/>
                </a:lnTo>
                <a:lnTo>
                  <a:pt x="12700" y="647700"/>
                </a:lnTo>
                <a:lnTo>
                  <a:pt x="12700" y="685800"/>
                </a:lnTo>
                <a:lnTo>
                  <a:pt x="25400" y="685800"/>
                </a:lnTo>
                <a:lnTo>
                  <a:pt x="38100" y="698500"/>
                </a:lnTo>
                <a:lnTo>
                  <a:pt x="1460499" y="698500"/>
                </a:lnTo>
                <a:lnTo>
                  <a:pt x="1485899" y="685800"/>
                </a:lnTo>
                <a:lnTo>
                  <a:pt x="1485899" y="673100"/>
                </a:lnTo>
                <a:lnTo>
                  <a:pt x="1498599" y="660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11284" y="4267200"/>
            <a:ext cx="7505700" cy="850900"/>
          </a:xfrm>
          <a:custGeom>
            <a:avLst/>
            <a:gdLst/>
            <a:ahLst/>
            <a:cxnLst/>
            <a:rect l="l" t="t" r="r" b="b"/>
            <a:pathLst>
              <a:path w="7505700" h="850900">
                <a:moveTo>
                  <a:pt x="7505700" y="774700"/>
                </a:moveTo>
                <a:lnTo>
                  <a:pt x="7505700" y="88900"/>
                </a:lnTo>
                <a:lnTo>
                  <a:pt x="7498953" y="53578"/>
                </a:lnTo>
                <a:lnTo>
                  <a:pt x="7480300" y="25400"/>
                </a:lnTo>
                <a:lnTo>
                  <a:pt x="7452121" y="6746"/>
                </a:lnTo>
                <a:lnTo>
                  <a:pt x="7416800" y="0"/>
                </a:lnTo>
                <a:lnTo>
                  <a:pt x="88900" y="0"/>
                </a:lnTo>
                <a:lnTo>
                  <a:pt x="53578" y="6746"/>
                </a:lnTo>
                <a:lnTo>
                  <a:pt x="25400" y="25400"/>
                </a:lnTo>
                <a:lnTo>
                  <a:pt x="6746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746" y="802679"/>
                </a:lnTo>
                <a:lnTo>
                  <a:pt x="25400" y="827087"/>
                </a:lnTo>
                <a:lnTo>
                  <a:pt x="53578" y="844351"/>
                </a:lnTo>
                <a:lnTo>
                  <a:pt x="88900" y="850900"/>
                </a:lnTo>
                <a:lnTo>
                  <a:pt x="7416800" y="850900"/>
                </a:lnTo>
                <a:lnTo>
                  <a:pt x="7452121" y="844351"/>
                </a:lnTo>
                <a:lnTo>
                  <a:pt x="7480300" y="827087"/>
                </a:lnTo>
                <a:lnTo>
                  <a:pt x="7498953" y="802679"/>
                </a:lnTo>
                <a:lnTo>
                  <a:pt x="75057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11284" y="42672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812800"/>
                </a:moveTo>
                <a:lnTo>
                  <a:pt x="7505700" y="50800"/>
                </a:lnTo>
                <a:lnTo>
                  <a:pt x="7454900" y="0"/>
                </a:lnTo>
                <a:lnTo>
                  <a:pt x="508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50800"/>
                </a:lnTo>
                <a:lnTo>
                  <a:pt x="0" y="812800"/>
                </a:lnTo>
                <a:lnTo>
                  <a:pt x="12700" y="812800"/>
                </a:lnTo>
                <a:lnTo>
                  <a:pt x="12700" y="63500"/>
                </a:lnTo>
                <a:lnTo>
                  <a:pt x="38100" y="25400"/>
                </a:lnTo>
                <a:lnTo>
                  <a:pt x="38100" y="38100"/>
                </a:lnTo>
                <a:lnTo>
                  <a:pt x="63500" y="12700"/>
                </a:lnTo>
                <a:lnTo>
                  <a:pt x="7442200" y="12700"/>
                </a:lnTo>
                <a:lnTo>
                  <a:pt x="7467600" y="38100"/>
                </a:lnTo>
                <a:lnTo>
                  <a:pt x="7467600" y="25400"/>
                </a:lnTo>
                <a:lnTo>
                  <a:pt x="7493000" y="63500"/>
                </a:lnTo>
                <a:lnTo>
                  <a:pt x="7493000" y="825500"/>
                </a:lnTo>
                <a:lnTo>
                  <a:pt x="7505700" y="812800"/>
                </a:lnTo>
                <a:close/>
              </a:path>
              <a:path w="7505700" h="863600">
                <a:moveTo>
                  <a:pt x="7493000" y="825500"/>
                </a:moveTo>
                <a:lnTo>
                  <a:pt x="7493000" y="800100"/>
                </a:lnTo>
                <a:lnTo>
                  <a:pt x="7467600" y="825500"/>
                </a:lnTo>
                <a:lnTo>
                  <a:pt x="7416800" y="850900"/>
                </a:lnTo>
                <a:lnTo>
                  <a:pt x="88900" y="850900"/>
                </a:lnTo>
                <a:lnTo>
                  <a:pt x="38100" y="825500"/>
                </a:lnTo>
                <a:lnTo>
                  <a:pt x="12700" y="8001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50800" y="850900"/>
                </a:lnTo>
                <a:lnTo>
                  <a:pt x="63500" y="850900"/>
                </a:lnTo>
                <a:lnTo>
                  <a:pt x="88900" y="863600"/>
                </a:lnTo>
                <a:lnTo>
                  <a:pt x="7416800" y="863600"/>
                </a:lnTo>
                <a:lnTo>
                  <a:pt x="7454900" y="850900"/>
                </a:lnTo>
                <a:lnTo>
                  <a:pt x="7480300" y="838200"/>
                </a:lnTo>
                <a:lnTo>
                  <a:pt x="7493000" y="8255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87684" y="4394200"/>
            <a:ext cx="5706745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265" marR="5080" indent="-76200">
              <a:lnSpc>
                <a:spcPts val="1900"/>
              </a:lnSpc>
              <a:spcBef>
                <a:spcPts val="380"/>
              </a:spcBef>
            </a:pPr>
            <a:r>
              <a:rPr sz="1800" spc="-50" dirty="0">
                <a:latin typeface="Arial"/>
                <a:cs typeface="Arial"/>
              </a:rPr>
              <a:t>Çocuğun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bilişsel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olgunluğu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böyle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bir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şeyi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tam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anlayabilecek  </a:t>
            </a:r>
            <a:r>
              <a:rPr sz="1800" spc="-40" dirty="0">
                <a:latin typeface="Arial"/>
                <a:cs typeface="Arial"/>
              </a:rPr>
              <a:t>kadar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gelişmediği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için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nasıl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anlatacaklarını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bilmeyebilirler.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98584" y="4356100"/>
            <a:ext cx="15240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11284" y="4368800"/>
            <a:ext cx="1511300" cy="698500"/>
          </a:xfrm>
          <a:custGeom>
            <a:avLst/>
            <a:gdLst/>
            <a:ahLst/>
            <a:cxnLst/>
            <a:rect l="l" t="t" r="r" b="b"/>
            <a:pathLst>
              <a:path w="1511300" h="698500">
                <a:moveTo>
                  <a:pt x="1447799" y="698500"/>
                </a:moveTo>
                <a:lnTo>
                  <a:pt x="1447799" y="685800"/>
                </a:lnTo>
                <a:lnTo>
                  <a:pt x="76200" y="685800"/>
                </a:lnTo>
                <a:lnTo>
                  <a:pt x="50800" y="673100"/>
                </a:lnTo>
                <a:lnTo>
                  <a:pt x="25400" y="647700"/>
                </a:lnTo>
                <a:lnTo>
                  <a:pt x="12700" y="622300"/>
                </a:lnTo>
                <a:lnTo>
                  <a:pt x="12700" y="50800"/>
                </a:lnTo>
                <a:lnTo>
                  <a:pt x="0" y="76200"/>
                </a:lnTo>
                <a:lnTo>
                  <a:pt x="0" y="622300"/>
                </a:lnTo>
                <a:lnTo>
                  <a:pt x="25400" y="673100"/>
                </a:lnTo>
                <a:lnTo>
                  <a:pt x="76200" y="698500"/>
                </a:lnTo>
                <a:lnTo>
                  <a:pt x="1447799" y="698500"/>
                </a:lnTo>
                <a:close/>
              </a:path>
              <a:path w="1511300" h="698500">
                <a:moveTo>
                  <a:pt x="1498599" y="50800"/>
                </a:moveTo>
                <a:lnTo>
                  <a:pt x="1498599" y="12700"/>
                </a:lnTo>
                <a:lnTo>
                  <a:pt x="1473199" y="0"/>
                </a:lnTo>
                <a:lnTo>
                  <a:pt x="50800" y="0"/>
                </a:lnTo>
                <a:lnTo>
                  <a:pt x="25400" y="12700"/>
                </a:lnTo>
                <a:lnTo>
                  <a:pt x="25400" y="25400"/>
                </a:lnTo>
                <a:lnTo>
                  <a:pt x="12700" y="38100"/>
                </a:lnTo>
                <a:lnTo>
                  <a:pt x="12700" y="76200"/>
                </a:lnTo>
                <a:lnTo>
                  <a:pt x="38100" y="25400"/>
                </a:lnTo>
                <a:lnTo>
                  <a:pt x="50800" y="12700"/>
                </a:lnTo>
                <a:lnTo>
                  <a:pt x="1473199" y="12700"/>
                </a:lnTo>
                <a:lnTo>
                  <a:pt x="1473199" y="19050"/>
                </a:lnTo>
                <a:lnTo>
                  <a:pt x="1485899" y="25400"/>
                </a:lnTo>
                <a:lnTo>
                  <a:pt x="1498599" y="50800"/>
                </a:lnTo>
                <a:close/>
              </a:path>
              <a:path w="1511300" h="698500">
                <a:moveTo>
                  <a:pt x="1473199" y="685800"/>
                </a:moveTo>
                <a:lnTo>
                  <a:pt x="1473199" y="673100"/>
                </a:lnTo>
                <a:lnTo>
                  <a:pt x="1435099" y="685800"/>
                </a:lnTo>
                <a:lnTo>
                  <a:pt x="1447799" y="685800"/>
                </a:lnTo>
                <a:lnTo>
                  <a:pt x="1447799" y="698500"/>
                </a:lnTo>
                <a:lnTo>
                  <a:pt x="1473199" y="685800"/>
                </a:lnTo>
                <a:close/>
              </a:path>
              <a:path w="1511300" h="698500">
                <a:moveTo>
                  <a:pt x="1473199" y="19050"/>
                </a:moveTo>
                <a:lnTo>
                  <a:pt x="1473199" y="12700"/>
                </a:lnTo>
                <a:lnTo>
                  <a:pt x="1460499" y="12700"/>
                </a:lnTo>
                <a:lnTo>
                  <a:pt x="1473199" y="19050"/>
                </a:lnTo>
                <a:close/>
              </a:path>
              <a:path w="1511300" h="698500">
                <a:moveTo>
                  <a:pt x="1511299" y="647700"/>
                </a:moveTo>
                <a:lnTo>
                  <a:pt x="1511299" y="38100"/>
                </a:lnTo>
                <a:lnTo>
                  <a:pt x="1498599" y="25400"/>
                </a:lnTo>
                <a:lnTo>
                  <a:pt x="1498599" y="647700"/>
                </a:lnTo>
                <a:lnTo>
                  <a:pt x="1485899" y="660400"/>
                </a:lnTo>
                <a:lnTo>
                  <a:pt x="1460499" y="673100"/>
                </a:lnTo>
                <a:lnTo>
                  <a:pt x="1473199" y="673100"/>
                </a:lnTo>
                <a:lnTo>
                  <a:pt x="1473199" y="685800"/>
                </a:lnTo>
                <a:lnTo>
                  <a:pt x="1498599" y="673100"/>
                </a:lnTo>
                <a:lnTo>
                  <a:pt x="1511299" y="6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11284" y="52070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774700"/>
                </a:moveTo>
                <a:lnTo>
                  <a:pt x="7505700" y="88900"/>
                </a:lnTo>
                <a:lnTo>
                  <a:pt x="7498953" y="53578"/>
                </a:lnTo>
                <a:lnTo>
                  <a:pt x="7480300" y="25400"/>
                </a:lnTo>
                <a:lnTo>
                  <a:pt x="7452121" y="6746"/>
                </a:lnTo>
                <a:lnTo>
                  <a:pt x="7416800" y="0"/>
                </a:lnTo>
                <a:lnTo>
                  <a:pt x="88900" y="0"/>
                </a:lnTo>
                <a:lnTo>
                  <a:pt x="53578" y="6746"/>
                </a:lnTo>
                <a:lnTo>
                  <a:pt x="25400" y="25400"/>
                </a:lnTo>
                <a:lnTo>
                  <a:pt x="6746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746" y="810021"/>
                </a:lnTo>
                <a:lnTo>
                  <a:pt x="25400" y="838200"/>
                </a:lnTo>
                <a:lnTo>
                  <a:pt x="53578" y="856853"/>
                </a:lnTo>
                <a:lnTo>
                  <a:pt x="88900" y="863600"/>
                </a:lnTo>
                <a:lnTo>
                  <a:pt x="7416800" y="863600"/>
                </a:lnTo>
                <a:lnTo>
                  <a:pt x="7452121" y="856853"/>
                </a:lnTo>
                <a:lnTo>
                  <a:pt x="7480300" y="838200"/>
                </a:lnTo>
                <a:lnTo>
                  <a:pt x="7498953" y="810021"/>
                </a:lnTo>
                <a:lnTo>
                  <a:pt x="75057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11284" y="5207000"/>
            <a:ext cx="7505700" cy="863600"/>
          </a:xfrm>
          <a:custGeom>
            <a:avLst/>
            <a:gdLst/>
            <a:ahLst/>
            <a:cxnLst/>
            <a:rect l="l" t="t" r="r" b="b"/>
            <a:pathLst>
              <a:path w="7505700" h="863600">
                <a:moveTo>
                  <a:pt x="7505700" y="812800"/>
                </a:moveTo>
                <a:lnTo>
                  <a:pt x="7505700" y="50800"/>
                </a:lnTo>
                <a:lnTo>
                  <a:pt x="7454900" y="0"/>
                </a:lnTo>
                <a:lnTo>
                  <a:pt x="508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50800"/>
                </a:lnTo>
                <a:lnTo>
                  <a:pt x="0" y="812800"/>
                </a:lnTo>
                <a:lnTo>
                  <a:pt x="12700" y="812800"/>
                </a:lnTo>
                <a:lnTo>
                  <a:pt x="12700" y="63500"/>
                </a:lnTo>
                <a:lnTo>
                  <a:pt x="63500" y="12700"/>
                </a:lnTo>
                <a:lnTo>
                  <a:pt x="7442200" y="12700"/>
                </a:lnTo>
                <a:lnTo>
                  <a:pt x="7493000" y="63500"/>
                </a:lnTo>
                <a:lnTo>
                  <a:pt x="7493000" y="825500"/>
                </a:lnTo>
                <a:lnTo>
                  <a:pt x="7505700" y="812800"/>
                </a:lnTo>
                <a:close/>
              </a:path>
              <a:path w="7505700" h="863600">
                <a:moveTo>
                  <a:pt x="7493000" y="825500"/>
                </a:moveTo>
                <a:lnTo>
                  <a:pt x="7493000" y="800100"/>
                </a:lnTo>
                <a:lnTo>
                  <a:pt x="7442200" y="850900"/>
                </a:lnTo>
                <a:lnTo>
                  <a:pt x="63500" y="850900"/>
                </a:lnTo>
                <a:lnTo>
                  <a:pt x="12700" y="8001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50800" y="863600"/>
                </a:lnTo>
                <a:lnTo>
                  <a:pt x="7454900" y="863600"/>
                </a:lnTo>
                <a:lnTo>
                  <a:pt x="7493000" y="825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30584" y="5461000"/>
            <a:ext cx="501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Bazı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çocuklar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bunun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yanlış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olduğunu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bilmeyebilirler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87484" y="5270500"/>
            <a:ext cx="15240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00184" y="5283200"/>
            <a:ext cx="1511300" cy="698500"/>
          </a:xfrm>
          <a:custGeom>
            <a:avLst/>
            <a:gdLst/>
            <a:ahLst/>
            <a:cxnLst/>
            <a:rect l="l" t="t" r="r" b="b"/>
            <a:pathLst>
              <a:path w="1511300" h="698500">
                <a:moveTo>
                  <a:pt x="1511300" y="622300"/>
                </a:moveTo>
                <a:lnTo>
                  <a:pt x="1511299" y="76200"/>
                </a:lnTo>
                <a:lnTo>
                  <a:pt x="1485899" y="25400"/>
                </a:lnTo>
                <a:lnTo>
                  <a:pt x="1435099" y="0"/>
                </a:lnTo>
                <a:lnTo>
                  <a:pt x="63500" y="0"/>
                </a:lnTo>
                <a:lnTo>
                  <a:pt x="38100" y="12700"/>
                </a:lnTo>
                <a:lnTo>
                  <a:pt x="25400" y="25400"/>
                </a:lnTo>
                <a:lnTo>
                  <a:pt x="12700" y="25400"/>
                </a:lnTo>
                <a:lnTo>
                  <a:pt x="0" y="50800"/>
                </a:lnTo>
                <a:lnTo>
                  <a:pt x="0" y="660400"/>
                </a:lnTo>
                <a:lnTo>
                  <a:pt x="12700" y="673100"/>
                </a:lnTo>
                <a:lnTo>
                  <a:pt x="12700" y="50800"/>
                </a:lnTo>
                <a:lnTo>
                  <a:pt x="25400" y="38100"/>
                </a:lnTo>
                <a:lnTo>
                  <a:pt x="76200" y="12700"/>
                </a:lnTo>
                <a:lnTo>
                  <a:pt x="1435099" y="12700"/>
                </a:lnTo>
                <a:lnTo>
                  <a:pt x="1460499" y="25400"/>
                </a:lnTo>
                <a:lnTo>
                  <a:pt x="1485899" y="50800"/>
                </a:lnTo>
                <a:lnTo>
                  <a:pt x="1498599" y="76200"/>
                </a:lnTo>
                <a:lnTo>
                  <a:pt x="1498600" y="647700"/>
                </a:lnTo>
                <a:lnTo>
                  <a:pt x="1511300" y="622300"/>
                </a:lnTo>
                <a:close/>
              </a:path>
              <a:path w="1511300" h="698500">
                <a:moveTo>
                  <a:pt x="1498600" y="660400"/>
                </a:moveTo>
                <a:lnTo>
                  <a:pt x="1498600" y="622300"/>
                </a:lnTo>
                <a:lnTo>
                  <a:pt x="1473200" y="673100"/>
                </a:lnTo>
                <a:lnTo>
                  <a:pt x="1460500" y="685800"/>
                </a:lnTo>
                <a:lnTo>
                  <a:pt x="50800" y="685800"/>
                </a:lnTo>
                <a:lnTo>
                  <a:pt x="25400" y="673100"/>
                </a:lnTo>
                <a:lnTo>
                  <a:pt x="12700" y="647700"/>
                </a:lnTo>
                <a:lnTo>
                  <a:pt x="12700" y="673100"/>
                </a:lnTo>
                <a:lnTo>
                  <a:pt x="38100" y="698500"/>
                </a:lnTo>
                <a:lnTo>
                  <a:pt x="1460500" y="698500"/>
                </a:lnTo>
                <a:lnTo>
                  <a:pt x="1485900" y="685800"/>
                </a:lnTo>
                <a:lnTo>
                  <a:pt x="1485900" y="673100"/>
                </a:lnTo>
                <a:lnTo>
                  <a:pt x="1498600" y="660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11284" y="1447800"/>
            <a:ext cx="7505700" cy="4622800"/>
          </a:xfrm>
          <a:custGeom>
            <a:avLst/>
            <a:gdLst/>
            <a:ahLst/>
            <a:cxnLst/>
            <a:rect l="l" t="t" r="r" b="b"/>
            <a:pathLst>
              <a:path w="7505700" h="46228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7505700" h="4622800">
                <a:moveTo>
                  <a:pt x="7505700" y="12700"/>
                </a:moveTo>
                <a:lnTo>
                  <a:pt x="7493000" y="0"/>
                </a:lnTo>
                <a:lnTo>
                  <a:pt x="12700" y="0"/>
                </a:lnTo>
                <a:lnTo>
                  <a:pt x="0" y="12700"/>
                </a:lnTo>
                <a:lnTo>
                  <a:pt x="7505700" y="12700"/>
                </a:lnTo>
                <a:close/>
              </a:path>
              <a:path w="7505700" h="4622800">
                <a:moveTo>
                  <a:pt x="12700" y="46101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4610100"/>
                </a:lnTo>
                <a:lnTo>
                  <a:pt x="12700" y="4610100"/>
                </a:lnTo>
                <a:close/>
              </a:path>
              <a:path w="7505700" h="4622800">
                <a:moveTo>
                  <a:pt x="7505700" y="4610100"/>
                </a:moveTo>
                <a:lnTo>
                  <a:pt x="0" y="4610100"/>
                </a:lnTo>
                <a:lnTo>
                  <a:pt x="12700" y="4622800"/>
                </a:lnTo>
                <a:lnTo>
                  <a:pt x="7493000" y="4622800"/>
                </a:lnTo>
                <a:lnTo>
                  <a:pt x="7505700" y="4610100"/>
                </a:lnTo>
                <a:close/>
              </a:path>
              <a:path w="7505700" h="4622800">
                <a:moveTo>
                  <a:pt x="12700" y="4622800"/>
                </a:moveTo>
                <a:lnTo>
                  <a:pt x="0" y="4610100"/>
                </a:lnTo>
                <a:lnTo>
                  <a:pt x="0" y="4622800"/>
                </a:lnTo>
                <a:lnTo>
                  <a:pt x="12700" y="4622800"/>
                </a:lnTo>
                <a:close/>
              </a:path>
              <a:path w="7505700" h="4622800">
                <a:moveTo>
                  <a:pt x="7505700" y="12700"/>
                </a:moveTo>
                <a:lnTo>
                  <a:pt x="7505700" y="0"/>
                </a:lnTo>
                <a:lnTo>
                  <a:pt x="7493000" y="0"/>
                </a:lnTo>
                <a:lnTo>
                  <a:pt x="7505700" y="12700"/>
                </a:lnTo>
                <a:close/>
              </a:path>
              <a:path w="7505700" h="4622800">
                <a:moveTo>
                  <a:pt x="7505700" y="4610100"/>
                </a:moveTo>
                <a:lnTo>
                  <a:pt x="7505700" y="12700"/>
                </a:lnTo>
                <a:lnTo>
                  <a:pt x="7493000" y="12700"/>
                </a:lnTo>
                <a:lnTo>
                  <a:pt x="7493000" y="4610100"/>
                </a:lnTo>
                <a:lnTo>
                  <a:pt x="7505700" y="4610100"/>
                </a:lnTo>
                <a:close/>
              </a:path>
              <a:path w="7505700" h="4622800">
                <a:moveTo>
                  <a:pt x="7505700" y="4622800"/>
                </a:moveTo>
                <a:lnTo>
                  <a:pt x="7505700" y="4610100"/>
                </a:lnTo>
                <a:lnTo>
                  <a:pt x="7493000" y="4622800"/>
                </a:lnTo>
                <a:lnTo>
                  <a:pt x="7505700" y="46228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pc="-35" dirty="0"/>
              <a:pPr marL="25400">
                <a:lnSpc>
                  <a:spcPts val="1140"/>
                </a:lnSpc>
              </a:pPr>
              <a:t>40</a:t>
            </a:fld>
            <a:endParaRPr spc="-3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989" y="2387600"/>
            <a:ext cx="2738755" cy="22402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3175" algn="ctr">
              <a:lnSpc>
                <a:spcPts val="3400"/>
              </a:lnSpc>
              <a:spcBef>
                <a:spcPts val="580"/>
              </a:spcBef>
            </a:pPr>
            <a:r>
              <a:rPr sz="3200" spc="-355" dirty="0">
                <a:solidFill>
                  <a:srgbClr val="FFFFFF"/>
                </a:solidFill>
                <a:latin typeface="Arial"/>
                <a:cs typeface="Arial"/>
              </a:rPr>
              <a:t>ÇOCUKLAR  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İSTİSMAR  </a:t>
            </a:r>
            <a:r>
              <a:rPr sz="3200" spc="-280" dirty="0">
                <a:solidFill>
                  <a:srgbClr val="FFFFFF"/>
                </a:solidFill>
                <a:latin typeface="Arial"/>
                <a:cs typeface="Arial"/>
              </a:rPr>
              <a:t>EDİLDİKLERİNİ  </a:t>
            </a:r>
            <a:r>
              <a:rPr sz="3200" spc="-300" dirty="0">
                <a:solidFill>
                  <a:srgbClr val="FFFFFF"/>
                </a:solidFill>
                <a:latin typeface="Arial"/>
                <a:cs typeface="Arial"/>
              </a:rPr>
              <a:t>NEDEN  </a:t>
            </a:r>
            <a:r>
              <a:rPr sz="3200" spc="-4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395" dirty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4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4784" y="1511300"/>
            <a:ext cx="7518400" cy="863600"/>
          </a:xfrm>
          <a:custGeom>
            <a:avLst/>
            <a:gdLst/>
            <a:ahLst/>
            <a:cxnLst/>
            <a:rect l="l" t="t" r="r" b="b"/>
            <a:pathLst>
              <a:path w="7518400" h="863600">
                <a:moveTo>
                  <a:pt x="7518400" y="774700"/>
                </a:moveTo>
                <a:lnTo>
                  <a:pt x="7518400" y="88900"/>
                </a:lnTo>
                <a:lnTo>
                  <a:pt x="7511851" y="53578"/>
                </a:lnTo>
                <a:lnTo>
                  <a:pt x="7494587" y="25400"/>
                </a:lnTo>
                <a:lnTo>
                  <a:pt x="7470179" y="6746"/>
                </a:lnTo>
                <a:lnTo>
                  <a:pt x="7442200" y="0"/>
                </a:lnTo>
                <a:lnTo>
                  <a:pt x="76200" y="0"/>
                </a:lnTo>
                <a:lnTo>
                  <a:pt x="48220" y="6746"/>
                </a:lnTo>
                <a:lnTo>
                  <a:pt x="23812" y="25400"/>
                </a:lnTo>
                <a:lnTo>
                  <a:pt x="6548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548" y="810021"/>
                </a:lnTo>
                <a:lnTo>
                  <a:pt x="23812" y="838200"/>
                </a:lnTo>
                <a:lnTo>
                  <a:pt x="48220" y="856853"/>
                </a:lnTo>
                <a:lnTo>
                  <a:pt x="76200" y="863600"/>
                </a:lnTo>
                <a:lnTo>
                  <a:pt x="7442200" y="863600"/>
                </a:lnTo>
                <a:lnTo>
                  <a:pt x="7470179" y="856853"/>
                </a:lnTo>
                <a:lnTo>
                  <a:pt x="7494587" y="838200"/>
                </a:lnTo>
                <a:lnTo>
                  <a:pt x="7511851" y="810021"/>
                </a:lnTo>
                <a:lnTo>
                  <a:pt x="75184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62084" y="1511300"/>
            <a:ext cx="7543800" cy="863600"/>
          </a:xfrm>
          <a:custGeom>
            <a:avLst/>
            <a:gdLst/>
            <a:ahLst/>
            <a:cxnLst/>
            <a:rect l="l" t="t" r="r" b="b"/>
            <a:pathLst>
              <a:path w="7543800" h="863600">
                <a:moveTo>
                  <a:pt x="7543800" y="774700"/>
                </a:moveTo>
                <a:lnTo>
                  <a:pt x="7543800" y="88900"/>
                </a:lnTo>
                <a:lnTo>
                  <a:pt x="7531100" y="50800"/>
                </a:lnTo>
                <a:lnTo>
                  <a:pt x="7518400" y="25400"/>
                </a:lnTo>
                <a:lnTo>
                  <a:pt x="7493000" y="0"/>
                </a:lnTo>
                <a:lnTo>
                  <a:pt x="635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88900"/>
                </a:lnTo>
                <a:lnTo>
                  <a:pt x="0" y="774700"/>
                </a:lnTo>
                <a:lnTo>
                  <a:pt x="12700" y="812800"/>
                </a:lnTo>
                <a:lnTo>
                  <a:pt x="12700" y="88900"/>
                </a:lnTo>
                <a:lnTo>
                  <a:pt x="38100" y="38100"/>
                </a:lnTo>
                <a:lnTo>
                  <a:pt x="63500" y="12700"/>
                </a:lnTo>
                <a:lnTo>
                  <a:pt x="7480300" y="12700"/>
                </a:lnTo>
                <a:lnTo>
                  <a:pt x="7505700" y="38100"/>
                </a:lnTo>
                <a:lnTo>
                  <a:pt x="7531100" y="88900"/>
                </a:lnTo>
                <a:lnTo>
                  <a:pt x="7531100" y="812800"/>
                </a:lnTo>
                <a:lnTo>
                  <a:pt x="7543800" y="774700"/>
                </a:lnTo>
                <a:close/>
              </a:path>
              <a:path w="7543800" h="863600">
                <a:moveTo>
                  <a:pt x="63500" y="850900"/>
                </a:moveTo>
                <a:lnTo>
                  <a:pt x="38100" y="825500"/>
                </a:lnTo>
                <a:lnTo>
                  <a:pt x="12700" y="7747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63500" y="850900"/>
                </a:lnTo>
                <a:close/>
              </a:path>
              <a:path w="7543800" h="863600">
                <a:moveTo>
                  <a:pt x="7480300" y="863600"/>
                </a:moveTo>
                <a:lnTo>
                  <a:pt x="7480300" y="850900"/>
                </a:lnTo>
                <a:lnTo>
                  <a:pt x="63500" y="850900"/>
                </a:lnTo>
                <a:lnTo>
                  <a:pt x="63500" y="863600"/>
                </a:lnTo>
                <a:lnTo>
                  <a:pt x="7480300" y="863600"/>
                </a:lnTo>
                <a:close/>
              </a:path>
              <a:path w="7543800" h="863600">
                <a:moveTo>
                  <a:pt x="7531100" y="812800"/>
                </a:moveTo>
                <a:lnTo>
                  <a:pt x="7531100" y="774700"/>
                </a:lnTo>
                <a:lnTo>
                  <a:pt x="7505700" y="825500"/>
                </a:lnTo>
                <a:lnTo>
                  <a:pt x="7480300" y="850900"/>
                </a:lnTo>
                <a:lnTo>
                  <a:pt x="7518400" y="838200"/>
                </a:lnTo>
                <a:lnTo>
                  <a:pt x="7531100" y="8128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840084" y="1549400"/>
            <a:ext cx="5547995" cy="6934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041400" marR="5080" indent="-1028700">
              <a:lnSpc>
                <a:spcPts val="2500"/>
              </a:lnSpc>
              <a:spcBef>
                <a:spcPts val="400"/>
              </a:spcBef>
            </a:pPr>
            <a:r>
              <a:rPr sz="2300" spc="20" dirty="0"/>
              <a:t>İyi</a:t>
            </a:r>
            <a:r>
              <a:rPr sz="2300" spc="-225" dirty="0"/>
              <a:t> </a:t>
            </a:r>
            <a:r>
              <a:rPr sz="2300" spc="-25" dirty="0"/>
              <a:t>çocukların</a:t>
            </a:r>
            <a:r>
              <a:rPr sz="2300" spc="-325" dirty="0"/>
              <a:t> </a:t>
            </a:r>
            <a:r>
              <a:rPr sz="2300" dirty="0"/>
              <a:t>cinsellikle</a:t>
            </a:r>
            <a:r>
              <a:rPr sz="2300" spc="-425" dirty="0"/>
              <a:t> </a:t>
            </a:r>
            <a:r>
              <a:rPr sz="2300" spc="70" dirty="0"/>
              <a:t>ilgili</a:t>
            </a:r>
            <a:r>
              <a:rPr sz="2300" spc="-320" dirty="0"/>
              <a:t> </a:t>
            </a:r>
            <a:r>
              <a:rPr sz="2300" spc="-30" dirty="0"/>
              <a:t>konuşmamaları  </a:t>
            </a:r>
            <a:r>
              <a:rPr sz="2300" spc="40" dirty="0"/>
              <a:t>gerektiği</a:t>
            </a:r>
            <a:r>
              <a:rPr sz="2300" spc="-315" dirty="0"/>
              <a:t> </a:t>
            </a:r>
            <a:r>
              <a:rPr sz="2300" spc="20" dirty="0"/>
              <a:t>öğretilmiş</a:t>
            </a:r>
            <a:r>
              <a:rPr sz="2300" spc="-315" dirty="0"/>
              <a:t> </a:t>
            </a:r>
            <a:r>
              <a:rPr sz="2300" spc="15" dirty="0"/>
              <a:t>olabilir.</a:t>
            </a:r>
            <a:endParaRPr sz="2300"/>
          </a:p>
        </p:txBody>
      </p:sp>
      <p:sp>
        <p:nvSpPr>
          <p:cNvPr id="29" name="object 29"/>
          <p:cNvSpPr/>
          <p:nvPr/>
        </p:nvSpPr>
        <p:spPr>
          <a:xfrm>
            <a:off x="3138284" y="1587500"/>
            <a:ext cx="1524000" cy="69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0984" y="1600200"/>
            <a:ext cx="1511300" cy="685800"/>
          </a:xfrm>
          <a:custGeom>
            <a:avLst/>
            <a:gdLst/>
            <a:ahLst/>
            <a:cxnLst/>
            <a:rect l="l" t="t" r="r" b="b"/>
            <a:pathLst>
              <a:path w="1511300" h="685800">
                <a:moveTo>
                  <a:pt x="1511299" y="647699"/>
                </a:moveTo>
                <a:lnTo>
                  <a:pt x="1511299" y="38099"/>
                </a:lnTo>
                <a:lnTo>
                  <a:pt x="1498599" y="12699"/>
                </a:lnTo>
                <a:lnTo>
                  <a:pt x="1473199" y="0"/>
                </a:lnTo>
                <a:lnTo>
                  <a:pt x="38100" y="0"/>
                </a:lnTo>
                <a:lnTo>
                  <a:pt x="0" y="38099"/>
                </a:lnTo>
                <a:lnTo>
                  <a:pt x="0" y="647699"/>
                </a:lnTo>
                <a:lnTo>
                  <a:pt x="12700" y="660399"/>
                </a:lnTo>
                <a:lnTo>
                  <a:pt x="12700" y="50799"/>
                </a:lnTo>
                <a:lnTo>
                  <a:pt x="25400" y="25399"/>
                </a:lnTo>
                <a:lnTo>
                  <a:pt x="50800" y="12699"/>
                </a:lnTo>
                <a:lnTo>
                  <a:pt x="1473199" y="12699"/>
                </a:lnTo>
                <a:lnTo>
                  <a:pt x="1473199" y="19049"/>
                </a:lnTo>
                <a:lnTo>
                  <a:pt x="1485899" y="25399"/>
                </a:lnTo>
                <a:lnTo>
                  <a:pt x="1498599" y="50799"/>
                </a:lnTo>
                <a:lnTo>
                  <a:pt x="1498599" y="673099"/>
                </a:lnTo>
                <a:lnTo>
                  <a:pt x="1511299" y="647699"/>
                </a:lnTo>
                <a:close/>
              </a:path>
              <a:path w="1511300" h="685800">
                <a:moveTo>
                  <a:pt x="1473199" y="685799"/>
                </a:moveTo>
                <a:lnTo>
                  <a:pt x="1473199" y="673099"/>
                </a:lnTo>
                <a:lnTo>
                  <a:pt x="50800" y="673099"/>
                </a:lnTo>
                <a:lnTo>
                  <a:pt x="25400" y="660399"/>
                </a:lnTo>
                <a:lnTo>
                  <a:pt x="12700" y="634999"/>
                </a:lnTo>
                <a:lnTo>
                  <a:pt x="12700" y="660399"/>
                </a:lnTo>
                <a:lnTo>
                  <a:pt x="38100" y="685799"/>
                </a:lnTo>
                <a:lnTo>
                  <a:pt x="1473199" y="685799"/>
                </a:lnTo>
                <a:close/>
              </a:path>
              <a:path w="1511300" h="685800">
                <a:moveTo>
                  <a:pt x="1473199" y="19049"/>
                </a:moveTo>
                <a:lnTo>
                  <a:pt x="1473199" y="12699"/>
                </a:lnTo>
                <a:lnTo>
                  <a:pt x="1460499" y="12699"/>
                </a:lnTo>
                <a:lnTo>
                  <a:pt x="1473199" y="19049"/>
                </a:lnTo>
                <a:close/>
              </a:path>
              <a:path w="1511300" h="685800">
                <a:moveTo>
                  <a:pt x="1498599" y="673099"/>
                </a:moveTo>
                <a:lnTo>
                  <a:pt x="1498599" y="634999"/>
                </a:lnTo>
                <a:lnTo>
                  <a:pt x="1485899" y="660399"/>
                </a:lnTo>
                <a:lnTo>
                  <a:pt x="1460499" y="673099"/>
                </a:lnTo>
                <a:lnTo>
                  <a:pt x="1473199" y="673099"/>
                </a:lnTo>
                <a:lnTo>
                  <a:pt x="1473199" y="685799"/>
                </a:lnTo>
                <a:lnTo>
                  <a:pt x="1498599" y="673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4784" y="2451100"/>
            <a:ext cx="7518400" cy="850900"/>
          </a:xfrm>
          <a:custGeom>
            <a:avLst/>
            <a:gdLst/>
            <a:ahLst/>
            <a:cxnLst/>
            <a:rect l="l" t="t" r="r" b="b"/>
            <a:pathLst>
              <a:path w="7518400" h="850900">
                <a:moveTo>
                  <a:pt x="7518400" y="774700"/>
                </a:moveTo>
                <a:lnTo>
                  <a:pt x="7518400" y="88900"/>
                </a:lnTo>
                <a:lnTo>
                  <a:pt x="7511851" y="53578"/>
                </a:lnTo>
                <a:lnTo>
                  <a:pt x="7494587" y="25400"/>
                </a:lnTo>
                <a:lnTo>
                  <a:pt x="7470179" y="6746"/>
                </a:lnTo>
                <a:lnTo>
                  <a:pt x="7442200" y="0"/>
                </a:lnTo>
                <a:lnTo>
                  <a:pt x="76200" y="0"/>
                </a:lnTo>
                <a:lnTo>
                  <a:pt x="48220" y="6746"/>
                </a:lnTo>
                <a:lnTo>
                  <a:pt x="23812" y="25400"/>
                </a:lnTo>
                <a:lnTo>
                  <a:pt x="6548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548" y="802679"/>
                </a:lnTo>
                <a:lnTo>
                  <a:pt x="23812" y="827087"/>
                </a:lnTo>
                <a:lnTo>
                  <a:pt x="48220" y="844351"/>
                </a:lnTo>
                <a:lnTo>
                  <a:pt x="76200" y="850900"/>
                </a:lnTo>
                <a:lnTo>
                  <a:pt x="7442200" y="850900"/>
                </a:lnTo>
                <a:lnTo>
                  <a:pt x="7470179" y="844351"/>
                </a:lnTo>
                <a:lnTo>
                  <a:pt x="7494587" y="827087"/>
                </a:lnTo>
                <a:lnTo>
                  <a:pt x="7511851" y="802679"/>
                </a:lnTo>
                <a:lnTo>
                  <a:pt x="75184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62084" y="2451100"/>
            <a:ext cx="7543800" cy="863600"/>
          </a:xfrm>
          <a:custGeom>
            <a:avLst/>
            <a:gdLst/>
            <a:ahLst/>
            <a:cxnLst/>
            <a:rect l="l" t="t" r="r" b="b"/>
            <a:pathLst>
              <a:path w="7543800" h="863600">
                <a:moveTo>
                  <a:pt x="7543800" y="774700"/>
                </a:moveTo>
                <a:lnTo>
                  <a:pt x="7543800" y="88900"/>
                </a:lnTo>
                <a:lnTo>
                  <a:pt x="7531100" y="50800"/>
                </a:lnTo>
                <a:lnTo>
                  <a:pt x="7518400" y="25400"/>
                </a:lnTo>
                <a:lnTo>
                  <a:pt x="7493000" y="0"/>
                </a:lnTo>
                <a:lnTo>
                  <a:pt x="635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88900"/>
                </a:lnTo>
                <a:lnTo>
                  <a:pt x="0" y="774700"/>
                </a:lnTo>
                <a:lnTo>
                  <a:pt x="12700" y="800100"/>
                </a:lnTo>
                <a:lnTo>
                  <a:pt x="12700" y="88900"/>
                </a:lnTo>
                <a:lnTo>
                  <a:pt x="25400" y="50800"/>
                </a:lnTo>
                <a:lnTo>
                  <a:pt x="25400" y="63500"/>
                </a:lnTo>
                <a:lnTo>
                  <a:pt x="38100" y="38100"/>
                </a:lnTo>
                <a:lnTo>
                  <a:pt x="63500" y="12700"/>
                </a:lnTo>
                <a:lnTo>
                  <a:pt x="7480300" y="12700"/>
                </a:lnTo>
                <a:lnTo>
                  <a:pt x="7505700" y="38100"/>
                </a:lnTo>
                <a:lnTo>
                  <a:pt x="7518400" y="63500"/>
                </a:lnTo>
                <a:lnTo>
                  <a:pt x="7518400" y="50800"/>
                </a:lnTo>
                <a:lnTo>
                  <a:pt x="7531100" y="88900"/>
                </a:lnTo>
                <a:lnTo>
                  <a:pt x="7531100" y="800100"/>
                </a:lnTo>
                <a:lnTo>
                  <a:pt x="7543800" y="774700"/>
                </a:lnTo>
                <a:close/>
              </a:path>
              <a:path w="7543800" h="863600">
                <a:moveTo>
                  <a:pt x="63500" y="850900"/>
                </a:moveTo>
                <a:lnTo>
                  <a:pt x="38100" y="825500"/>
                </a:lnTo>
                <a:lnTo>
                  <a:pt x="12700" y="7747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63500" y="850900"/>
                </a:lnTo>
                <a:close/>
              </a:path>
              <a:path w="7543800" h="863600">
                <a:moveTo>
                  <a:pt x="7480300" y="863600"/>
                </a:moveTo>
                <a:lnTo>
                  <a:pt x="7480300" y="850900"/>
                </a:lnTo>
                <a:lnTo>
                  <a:pt x="63500" y="850900"/>
                </a:lnTo>
                <a:lnTo>
                  <a:pt x="63500" y="863600"/>
                </a:lnTo>
                <a:lnTo>
                  <a:pt x="7480300" y="863600"/>
                </a:lnTo>
                <a:close/>
              </a:path>
              <a:path w="7543800" h="863600">
                <a:moveTo>
                  <a:pt x="7531100" y="812800"/>
                </a:moveTo>
                <a:lnTo>
                  <a:pt x="7531100" y="774700"/>
                </a:lnTo>
                <a:lnTo>
                  <a:pt x="7505700" y="825500"/>
                </a:lnTo>
                <a:lnTo>
                  <a:pt x="7480300" y="850900"/>
                </a:lnTo>
                <a:lnTo>
                  <a:pt x="7518400" y="838200"/>
                </a:lnTo>
                <a:lnTo>
                  <a:pt x="7531100" y="8128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35384" y="2489200"/>
            <a:ext cx="4552315" cy="6934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812800" marR="5080" indent="-800100">
              <a:lnSpc>
                <a:spcPts val="2500"/>
              </a:lnSpc>
              <a:spcBef>
                <a:spcPts val="400"/>
              </a:spcBef>
            </a:pPr>
            <a:r>
              <a:rPr sz="2300" spc="-20" dirty="0">
                <a:latin typeface="Arial"/>
                <a:cs typeface="Arial"/>
              </a:rPr>
              <a:t>İstismarcı </a:t>
            </a:r>
            <a:r>
              <a:rPr sz="2300" spc="10" dirty="0">
                <a:latin typeface="Arial"/>
                <a:cs typeface="Arial"/>
              </a:rPr>
              <a:t>tarafından</a:t>
            </a:r>
            <a:r>
              <a:rPr sz="2300" spc="-145" dirty="0">
                <a:latin typeface="Arial"/>
                <a:cs typeface="Arial"/>
              </a:rPr>
              <a:t> </a:t>
            </a:r>
            <a:r>
              <a:rPr sz="2300" spc="60" dirty="0">
                <a:latin typeface="Arial"/>
                <a:cs typeface="Arial"/>
              </a:rPr>
              <a:t>tehditedilmiş,  </a:t>
            </a:r>
            <a:r>
              <a:rPr sz="2300" spc="30" dirty="0">
                <a:latin typeface="Arial"/>
                <a:cs typeface="Arial"/>
              </a:rPr>
              <a:t>korkutulmuş</a:t>
            </a:r>
            <a:r>
              <a:rPr sz="2300" spc="-420" dirty="0">
                <a:latin typeface="Arial"/>
                <a:cs typeface="Arial"/>
              </a:rPr>
              <a:t> </a:t>
            </a:r>
            <a:r>
              <a:rPr sz="2300" spc="15" dirty="0">
                <a:latin typeface="Arial"/>
                <a:cs typeface="Arial"/>
              </a:rPr>
              <a:t>olabilirler.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38284" y="2527300"/>
            <a:ext cx="1524000" cy="698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0984" y="2540000"/>
            <a:ext cx="1511300" cy="685800"/>
          </a:xfrm>
          <a:custGeom>
            <a:avLst/>
            <a:gdLst/>
            <a:ahLst/>
            <a:cxnLst/>
            <a:rect l="l" t="t" r="r" b="b"/>
            <a:pathLst>
              <a:path w="1511300" h="685800">
                <a:moveTo>
                  <a:pt x="1511299" y="647699"/>
                </a:moveTo>
                <a:lnTo>
                  <a:pt x="1511299" y="38099"/>
                </a:lnTo>
                <a:lnTo>
                  <a:pt x="1498599" y="12699"/>
                </a:lnTo>
                <a:lnTo>
                  <a:pt x="1473199" y="0"/>
                </a:lnTo>
                <a:lnTo>
                  <a:pt x="38100" y="0"/>
                </a:lnTo>
                <a:lnTo>
                  <a:pt x="0" y="38099"/>
                </a:lnTo>
                <a:lnTo>
                  <a:pt x="0" y="647699"/>
                </a:lnTo>
                <a:lnTo>
                  <a:pt x="12700" y="654049"/>
                </a:lnTo>
                <a:lnTo>
                  <a:pt x="12700" y="50799"/>
                </a:lnTo>
                <a:lnTo>
                  <a:pt x="25400" y="25399"/>
                </a:lnTo>
                <a:lnTo>
                  <a:pt x="50800" y="12699"/>
                </a:lnTo>
                <a:lnTo>
                  <a:pt x="1473199" y="12699"/>
                </a:lnTo>
                <a:lnTo>
                  <a:pt x="1473199" y="19049"/>
                </a:lnTo>
                <a:lnTo>
                  <a:pt x="1485899" y="25399"/>
                </a:lnTo>
                <a:lnTo>
                  <a:pt x="1498599" y="50799"/>
                </a:lnTo>
                <a:lnTo>
                  <a:pt x="1498599" y="660399"/>
                </a:lnTo>
                <a:lnTo>
                  <a:pt x="1511299" y="647699"/>
                </a:lnTo>
                <a:close/>
              </a:path>
              <a:path w="1511300" h="685800">
                <a:moveTo>
                  <a:pt x="25400" y="660399"/>
                </a:moveTo>
                <a:lnTo>
                  <a:pt x="12700" y="634999"/>
                </a:lnTo>
                <a:lnTo>
                  <a:pt x="12700" y="654049"/>
                </a:lnTo>
                <a:lnTo>
                  <a:pt x="25400" y="660399"/>
                </a:lnTo>
                <a:close/>
              </a:path>
              <a:path w="1511300" h="685800">
                <a:moveTo>
                  <a:pt x="1473199" y="685799"/>
                </a:moveTo>
                <a:lnTo>
                  <a:pt x="1473199" y="673099"/>
                </a:lnTo>
                <a:lnTo>
                  <a:pt x="50800" y="673099"/>
                </a:lnTo>
                <a:lnTo>
                  <a:pt x="25400" y="660399"/>
                </a:lnTo>
                <a:lnTo>
                  <a:pt x="25400" y="673099"/>
                </a:lnTo>
                <a:lnTo>
                  <a:pt x="38100" y="685799"/>
                </a:lnTo>
                <a:lnTo>
                  <a:pt x="1473199" y="685799"/>
                </a:lnTo>
                <a:close/>
              </a:path>
              <a:path w="1511300" h="685800">
                <a:moveTo>
                  <a:pt x="1473199" y="19049"/>
                </a:moveTo>
                <a:lnTo>
                  <a:pt x="1473199" y="12699"/>
                </a:lnTo>
                <a:lnTo>
                  <a:pt x="1460499" y="12699"/>
                </a:lnTo>
                <a:lnTo>
                  <a:pt x="1473199" y="19049"/>
                </a:lnTo>
                <a:close/>
              </a:path>
              <a:path w="1511300" h="685800">
                <a:moveTo>
                  <a:pt x="1498599" y="673099"/>
                </a:moveTo>
                <a:lnTo>
                  <a:pt x="1498599" y="634999"/>
                </a:lnTo>
                <a:lnTo>
                  <a:pt x="1485899" y="660399"/>
                </a:lnTo>
                <a:lnTo>
                  <a:pt x="1460499" y="673099"/>
                </a:lnTo>
                <a:lnTo>
                  <a:pt x="1473199" y="673099"/>
                </a:lnTo>
                <a:lnTo>
                  <a:pt x="1473199" y="685799"/>
                </a:lnTo>
                <a:lnTo>
                  <a:pt x="1498599" y="673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74784" y="3390900"/>
            <a:ext cx="7518400" cy="850900"/>
          </a:xfrm>
          <a:custGeom>
            <a:avLst/>
            <a:gdLst/>
            <a:ahLst/>
            <a:cxnLst/>
            <a:rect l="l" t="t" r="r" b="b"/>
            <a:pathLst>
              <a:path w="7518400" h="850900">
                <a:moveTo>
                  <a:pt x="7518400" y="774700"/>
                </a:moveTo>
                <a:lnTo>
                  <a:pt x="7518400" y="88900"/>
                </a:lnTo>
                <a:lnTo>
                  <a:pt x="7511851" y="53578"/>
                </a:lnTo>
                <a:lnTo>
                  <a:pt x="7494587" y="25400"/>
                </a:lnTo>
                <a:lnTo>
                  <a:pt x="7470179" y="6746"/>
                </a:lnTo>
                <a:lnTo>
                  <a:pt x="7442200" y="0"/>
                </a:lnTo>
                <a:lnTo>
                  <a:pt x="76200" y="0"/>
                </a:lnTo>
                <a:lnTo>
                  <a:pt x="48220" y="6746"/>
                </a:lnTo>
                <a:lnTo>
                  <a:pt x="23812" y="25400"/>
                </a:lnTo>
                <a:lnTo>
                  <a:pt x="6548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548" y="802679"/>
                </a:lnTo>
                <a:lnTo>
                  <a:pt x="23812" y="827087"/>
                </a:lnTo>
                <a:lnTo>
                  <a:pt x="48220" y="844351"/>
                </a:lnTo>
                <a:lnTo>
                  <a:pt x="76200" y="850900"/>
                </a:lnTo>
                <a:lnTo>
                  <a:pt x="7442200" y="850900"/>
                </a:lnTo>
                <a:lnTo>
                  <a:pt x="7470179" y="844351"/>
                </a:lnTo>
                <a:lnTo>
                  <a:pt x="7494587" y="827087"/>
                </a:lnTo>
                <a:lnTo>
                  <a:pt x="7511851" y="802679"/>
                </a:lnTo>
                <a:lnTo>
                  <a:pt x="75184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2084" y="3390900"/>
            <a:ext cx="7543800" cy="863600"/>
          </a:xfrm>
          <a:custGeom>
            <a:avLst/>
            <a:gdLst/>
            <a:ahLst/>
            <a:cxnLst/>
            <a:rect l="l" t="t" r="r" b="b"/>
            <a:pathLst>
              <a:path w="7543800" h="863600">
                <a:moveTo>
                  <a:pt x="7543800" y="774700"/>
                </a:moveTo>
                <a:lnTo>
                  <a:pt x="7543800" y="88900"/>
                </a:lnTo>
                <a:lnTo>
                  <a:pt x="7531100" y="50800"/>
                </a:lnTo>
                <a:lnTo>
                  <a:pt x="7518400" y="25400"/>
                </a:lnTo>
                <a:lnTo>
                  <a:pt x="7493000" y="0"/>
                </a:lnTo>
                <a:lnTo>
                  <a:pt x="635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88900"/>
                </a:lnTo>
                <a:lnTo>
                  <a:pt x="0" y="774700"/>
                </a:lnTo>
                <a:lnTo>
                  <a:pt x="12700" y="800100"/>
                </a:lnTo>
                <a:lnTo>
                  <a:pt x="12700" y="88900"/>
                </a:lnTo>
                <a:lnTo>
                  <a:pt x="25400" y="50800"/>
                </a:lnTo>
                <a:lnTo>
                  <a:pt x="25400" y="63500"/>
                </a:lnTo>
                <a:lnTo>
                  <a:pt x="38100" y="38100"/>
                </a:lnTo>
                <a:lnTo>
                  <a:pt x="63500" y="12700"/>
                </a:lnTo>
                <a:lnTo>
                  <a:pt x="7480300" y="12700"/>
                </a:lnTo>
                <a:lnTo>
                  <a:pt x="7505700" y="38100"/>
                </a:lnTo>
                <a:lnTo>
                  <a:pt x="7505700" y="25400"/>
                </a:lnTo>
                <a:lnTo>
                  <a:pt x="7518400" y="63500"/>
                </a:lnTo>
                <a:lnTo>
                  <a:pt x="7518400" y="50800"/>
                </a:lnTo>
                <a:lnTo>
                  <a:pt x="7531100" y="88900"/>
                </a:lnTo>
                <a:lnTo>
                  <a:pt x="7531100" y="800100"/>
                </a:lnTo>
                <a:lnTo>
                  <a:pt x="7543800" y="774700"/>
                </a:lnTo>
                <a:close/>
              </a:path>
              <a:path w="7543800" h="863600">
                <a:moveTo>
                  <a:pt x="63500" y="850900"/>
                </a:moveTo>
                <a:lnTo>
                  <a:pt x="38100" y="825500"/>
                </a:lnTo>
                <a:lnTo>
                  <a:pt x="12700" y="7747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63500" y="850900"/>
                </a:lnTo>
                <a:close/>
              </a:path>
              <a:path w="7543800" h="863600">
                <a:moveTo>
                  <a:pt x="101600" y="850900"/>
                </a:moveTo>
                <a:lnTo>
                  <a:pt x="63500" y="838200"/>
                </a:lnTo>
                <a:lnTo>
                  <a:pt x="63500" y="850900"/>
                </a:lnTo>
                <a:lnTo>
                  <a:pt x="88900" y="863600"/>
                </a:lnTo>
                <a:lnTo>
                  <a:pt x="88900" y="850900"/>
                </a:lnTo>
                <a:lnTo>
                  <a:pt x="101600" y="850900"/>
                </a:lnTo>
                <a:close/>
              </a:path>
              <a:path w="7543800" h="863600">
                <a:moveTo>
                  <a:pt x="7454900" y="863600"/>
                </a:moveTo>
                <a:lnTo>
                  <a:pt x="7454900" y="850900"/>
                </a:lnTo>
                <a:lnTo>
                  <a:pt x="88900" y="850900"/>
                </a:lnTo>
                <a:lnTo>
                  <a:pt x="88900" y="863600"/>
                </a:lnTo>
                <a:lnTo>
                  <a:pt x="7454900" y="863600"/>
                </a:lnTo>
                <a:close/>
              </a:path>
              <a:path w="7543800" h="863600">
                <a:moveTo>
                  <a:pt x="7480300" y="850900"/>
                </a:moveTo>
                <a:lnTo>
                  <a:pt x="7480300" y="838200"/>
                </a:lnTo>
                <a:lnTo>
                  <a:pt x="7442200" y="850900"/>
                </a:lnTo>
                <a:lnTo>
                  <a:pt x="7454900" y="850900"/>
                </a:lnTo>
                <a:lnTo>
                  <a:pt x="7454900" y="863600"/>
                </a:lnTo>
                <a:lnTo>
                  <a:pt x="7480300" y="850900"/>
                </a:lnTo>
                <a:close/>
              </a:path>
              <a:path w="7543800" h="863600">
                <a:moveTo>
                  <a:pt x="7531100" y="812800"/>
                </a:moveTo>
                <a:lnTo>
                  <a:pt x="7531100" y="774700"/>
                </a:lnTo>
                <a:lnTo>
                  <a:pt x="7505700" y="825500"/>
                </a:lnTo>
                <a:lnTo>
                  <a:pt x="7480300" y="850900"/>
                </a:lnTo>
                <a:lnTo>
                  <a:pt x="7518400" y="838200"/>
                </a:lnTo>
                <a:lnTo>
                  <a:pt x="7531100" y="8128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878184" y="3594100"/>
            <a:ext cx="54717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85" dirty="0">
                <a:latin typeface="Arial"/>
                <a:cs typeface="Arial"/>
              </a:rPr>
              <a:t>Bu</a:t>
            </a:r>
            <a:r>
              <a:rPr sz="2300" spc="-2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konuda</a:t>
            </a:r>
            <a:r>
              <a:rPr sz="2300" spc="-3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konuşmaktan</a:t>
            </a:r>
            <a:r>
              <a:rPr sz="2300" spc="-320" dirty="0">
                <a:latin typeface="Arial"/>
                <a:cs typeface="Arial"/>
              </a:rPr>
              <a:t> </a:t>
            </a:r>
            <a:r>
              <a:rPr sz="2300" spc="15" dirty="0">
                <a:latin typeface="Arial"/>
                <a:cs typeface="Arial"/>
              </a:rPr>
              <a:t>utanç</a:t>
            </a:r>
            <a:r>
              <a:rPr sz="2300" spc="-355" dirty="0">
                <a:latin typeface="Arial"/>
                <a:cs typeface="Arial"/>
              </a:rPr>
              <a:t> </a:t>
            </a:r>
            <a:r>
              <a:rPr sz="2300" spc="5" dirty="0">
                <a:latin typeface="Arial"/>
                <a:cs typeface="Arial"/>
              </a:rPr>
              <a:t>duyabilirler.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38284" y="3454400"/>
            <a:ext cx="1524000" cy="71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50984" y="3467100"/>
            <a:ext cx="1511300" cy="698500"/>
          </a:xfrm>
          <a:custGeom>
            <a:avLst/>
            <a:gdLst/>
            <a:ahLst/>
            <a:cxnLst/>
            <a:rect l="l" t="t" r="r" b="b"/>
            <a:pathLst>
              <a:path w="1511300" h="698500">
                <a:moveTo>
                  <a:pt x="1511299" y="660400"/>
                </a:moveTo>
                <a:lnTo>
                  <a:pt x="1511299" y="50800"/>
                </a:lnTo>
                <a:lnTo>
                  <a:pt x="1498599" y="25400"/>
                </a:lnTo>
                <a:lnTo>
                  <a:pt x="1447799" y="0"/>
                </a:lnTo>
                <a:lnTo>
                  <a:pt x="76200" y="0"/>
                </a:lnTo>
                <a:lnTo>
                  <a:pt x="50800" y="12700"/>
                </a:lnTo>
                <a:lnTo>
                  <a:pt x="38100" y="12700"/>
                </a:lnTo>
                <a:lnTo>
                  <a:pt x="0" y="50800"/>
                </a:lnTo>
                <a:lnTo>
                  <a:pt x="0" y="660400"/>
                </a:lnTo>
                <a:lnTo>
                  <a:pt x="12700" y="666750"/>
                </a:lnTo>
                <a:lnTo>
                  <a:pt x="12700" y="50800"/>
                </a:lnTo>
                <a:lnTo>
                  <a:pt x="25400" y="38100"/>
                </a:lnTo>
                <a:lnTo>
                  <a:pt x="76200" y="12700"/>
                </a:lnTo>
                <a:lnTo>
                  <a:pt x="1447799" y="12700"/>
                </a:lnTo>
                <a:lnTo>
                  <a:pt x="1447799" y="16933"/>
                </a:lnTo>
                <a:lnTo>
                  <a:pt x="1473199" y="25400"/>
                </a:lnTo>
                <a:lnTo>
                  <a:pt x="1473199" y="31750"/>
                </a:lnTo>
                <a:lnTo>
                  <a:pt x="1485899" y="38100"/>
                </a:lnTo>
                <a:lnTo>
                  <a:pt x="1498599" y="50800"/>
                </a:lnTo>
                <a:lnTo>
                  <a:pt x="1498599" y="673100"/>
                </a:lnTo>
                <a:lnTo>
                  <a:pt x="1511299" y="660400"/>
                </a:lnTo>
                <a:close/>
              </a:path>
              <a:path w="1511300" h="698500">
                <a:moveTo>
                  <a:pt x="25400" y="673100"/>
                </a:moveTo>
                <a:lnTo>
                  <a:pt x="12700" y="647700"/>
                </a:lnTo>
                <a:lnTo>
                  <a:pt x="12700" y="666750"/>
                </a:lnTo>
                <a:lnTo>
                  <a:pt x="25400" y="673100"/>
                </a:lnTo>
                <a:close/>
              </a:path>
              <a:path w="1511300" h="698500">
                <a:moveTo>
                  <a:pt x="1473199" y="698500"/>
                </a:moveTo>
                <a:lnTo>
                  <a:pt x="1473199" y="685800"/>
                </a:lnTo>
                <a:lnTo>
                  <a:pt x="50800" y="685800"/>
                </a:lnTo>
                <a:lnTo>
                  <a:pt x="25400" y="673100"/>
                </a:lnTo>
                <a:lnTo>
                  <a:pt x="25400" y="685800"/>
                </a:lnTo>
                <a:lnTo>
                  <a:pt x="38100" y="698500"/>
                </a:lnTo>
                <a:lnTo>
                  <a:pt x="1473199" y="698500"/>
                </a:lnTo>
                <a:close/>
              </a:path>
              <a:path w="1511300" h="698500">
                <a:moveTo>
                  <a:pt x="1447799" y="16933"/>
                </a:moveTo>
                <a:lnTo>
                  <a:pt x="1447799" y="12700"/>
                </a:lnTo>
                <a:lnTo>
                  <a:pt x="1435099" y="12700"/>
                </a:lnTo>
                <a:lnTo>
                  <a:pt x="1447799" y="16933"/>
                </a:lnTo>
                <a:close/>
              </a:path>
              <a:path w="1511300" h="698500">
                <a:moveTo>
                  <a:pt x="1473199" y="31750"/>
                </a:moveTo>
                <a:lnTo>
                  <a:pt x="1473199" y="25400"/>
                </a:lnTo>
                <a:lnTo>
                  <a:pt x="1460499" y="25400"/>
                </a:lnTo>
                <a:lnTo>
                  <a:pt x="1473199" y="31750"/>
                </a:lnTo>
                <a:close/>
              </a:path>
              <a:path w="1511300" h="698500">
                <a:moveTo>
                  <a:pt x="1498599" y="685800"/>
                </a:moveTo>
                <a:lnTo>
                  <a:pt x="1498599" y="647700"/>
                </a:lnTo>
                <a:lnTo>
                  <a:pt x="1485899" y="673100"/>
                </a:lnTo>
                <a:lnTo>
                  <a:pt x="1460499" y="685800"/>
                </a:lnTo>
                <a:lnTo>
                  <a:pt x="1473199" y="685800"/>
                </a:lnTo>
                <a:lnTo>
                  <a:pt x="1473199" y="698500"/>
                </a:lnTo>
                <a:lnTo>
                  <a:pt x="1498599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74784" y="4330700"/>
            <a:ext cx="7518400" cy="850900"/>
          </a:xfrm>
          <a:custGeom>
            <a:avLst/>
            <a:gdLst/>
            <a:ahLst/>
            <a:cxnLst/>
            <a:rect l="l" t="t" r="r" b="b"/>
            <a:pathLst>
              <a:path w="7518400" h="850900">
                <a:moveTo>
                  <a:pt x="7518400" y="774700"/>
                </a:moveTo>
                <a:lnTo>
                  <a:pt x="7518400" y="88900"/>
                </a:lnTo>
                <a:lnTo>
                  <a:pt x="7511851" y="53578"/>
                </a:lnTo>
                <a:lnTo>
                  <a:pt x="7494587" y="25400"/>
                </a:lnTo>
                <a:lnTo>
                  <a:pt x="7470179" y="6746"/>
                </a:lnTo>
                <a:lnTo>
                  <a:pt x="7442200" y="0"/>
                </a:lnTo>
                <a:lnTo>
                  <a:pt x="76200" y="0"/>
                </a:lnTo>
                <a:lnTo>
                  <a:pt x="48220" y="6746"/>
                </a:lnTo>
                <a:lnTo>
                  <a:pt x="23812" y="25400"/>
                </a:lnTo>
                <a:lnTo>
                  <a:pt x="6548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548" y="802679"/>
                </a:lnTo>
                <a:lnTo>
                  <a:pt x="23812" y="827087"/>
                </a:lnTo>
                <a:lnTo>
                  <a:pt x="48220" y="844351"/>
                </a:lnTo>
                <a:lnTo>
                  <a:pt x="76200" y="850900"/>
                </a:lnTo>
                <a:lnTo>
                  <a:pt x="7442200" y="850900"/>
                </a:lnTo>
                <a:lnTo>
                  <a:pt x="7470179" y="844351"/>
                </a:lnTo>
                <a:lnTo>
                  <a:pt x="7494587" y="827087"/>
                </a:lnTo>
                <a:lnTo>
                  <a:pt x="7511851" y="802679"/>
                </a:lnTo>
                <a:lnTo>
                  <a:pt x="75184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2084" y="4330700"/>
            <a:ext cx="7543800" cy="863600"/>
          </a:xfrm>
          <a:custGeom>
            <a:avLst/>
            <a:gdLst/>
            <a:ahLst/>
            <a:cxnLst/>
            <a:rect l="l" t="t" r="r" b="b"/>
            <a:pathLst>
              <a:path w="7543800" h="863600">
                <a:moveTo>
                  <a:pt x="7543800" y="774700"/>
                </a:moveTo>
                <a:lnTo>
                  <a:pt x="7543800" y="88900"/>
                </a:lnTo>
                <a:lnTo>
                  <a:pt x="7531100" y="50800"/>
                </a:lnTo>
                <a:lnTo>
                  <a:pt x="7518400" y="25400"/>
                </a:lnTo>
                <a:lnTo>
                  <a:pt x="7493000" y="0"/>
                </a:lnTo>
                <a:lnTo>
                  <a:pt x="635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88900"/>
                </a:lnTo>
                <a:lnTo>
                  <a:pt x="0" y="774700"/>
                </a:lnTo>
                <a:lnTo>
                  <a:pt x="12700" y="800100"/>
                </a:lnTo>
                <a:lnTo>
                  <a:pt x="12700" y="88900"/>
                </a:lnTo>
                <a:lnTo>
                  <a:pt x="25400" y="50800"/>
                </a:lnTo>
                <a:lnTo>
                  <a:pt x="25400" y="63500"/>
                </a:lnTo>
                <a:lnTo>
                  <a:pt x="38100" y="25400"/>
                </a:lnTo>
                <a:lnTo>
                  <a:pt x="38100" y="38100"/>
                </a:lnTo>
                <a:lnTo>
                  <a:pt x="63500" y="12700"/>
                </a:lnTo>
                <a:lnTo>
                  <a:pt x="7480300" y="12700"/>
                </a:lnTo>
                <a:lnTo>
                  <a:pt x="7505700" y="38100"/>
                </a:lnTo>
                <a:lnTo>
                  <a:pt x="7505700" y="25400"/>
                </a:lnTo>
                <a:lnTo>
                  <a:pt x="7518400" y="63500"/>
                </a:lnTo>
                <a:lnTo>
                  <a:pt x="7518400" y="50800"/>
                </a:lnTo>
                <a:lnTo>
                  <a:pt x="7531100" y="88900"/>
                </a:lnTo>
                <a:lnTo>
                  <a:pt x="7531100" y="800100"/>
                </a:lnTo>
                <a:lnTo>
                  <a:pt x="7543800" y="774700"/>
                </a:lnTo>
                <a:close/>
              </a:path>
              <a:path w="7543800" h="863600">
                <a:moveTo>
                  <a:pt x="101600" y="850900"/>
                </a:moveTo>
                <a:lnTo>
                  <a:pt x="63500" y="838200"/>
                </a:lnTo>
                <a:lnTo>
                  <a:pt x="38100" y="825500"/>
                </a:lnTo>
                <a:lnTo>
                  <a:pt x="12700" y="7747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63500" y="850900"/>
                </a:lnTo>
                <a:lnTo>
                  <a:pt x="88900" y="863600"/>
                </a:lnTo>
                <a:lnTo>
                  <a:pt x="88900" y="850900"/>
                </a:lnTo>
                <a:lnTo>
                  <a:pt x="101600" y="850900"/>
                </a:lnTo>
                <a:close/>
              </a:path>
              <a:path w="7543800" h="863600">
                <a:moveTo>
                  <a:pt x="7454900" y="863600"/>
                </a:moveTo>
                <a:lnTo>
                  <a:pt x="7454900" y="850900"/>
                </a:lnTo>
                <a:lnTo>
                  <a:pt x="88900" y="850900"/>
                </a:lnTo>
                <a:lnTo>
                  <a:pt x="88900" y="863600"/>
                </a:lnTo>
                <a:lnTo>
                  <a:pt x="7454900" y="863600"/>
                </a:lnTo>
                <a:close/>
              </a:path>
              <a:path w="7543800" h="863600">
                <a:moveTo>
                  <a:pt x="7531100" y="812800"/>
                </a:moveTo>
                <a:lnTo>
                  <a:pt x="7531100" y="774700"/>
                </a:lnTo>
                <a:lnTo>
                  <a:pt x="7505700" y="825500"/>
                </a:lnTo>
                <a:lnTo>
                  <a:pt x="7480300" y="838200"/>
                </a:lnTo>
                <a:lnTo>
                  <a:pt x="7442200" y="850900"/>
                </a:lnTo>
                <a:lnTo>
                  <a:pt x="7454900" y="850900"/>
                </a:lnTo>
                <a:lnTo>
                  <a:pt x="7454900" y="863600"/>
                </a:lnTo>
                <a:lnTo>
                  <a:pt x="7480300" y="850900"/>
                </a:lnTo>
                <a:lnTo>
                  <a:pt x="7518400" y="838200"/>
                </a:lnTo>
                <a:lnTo>
                  <a:pt x="7531100" y="8128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38484" y="4368800"/>
            <a:ext cx="5759450" cy="6934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57200" marR="5080" indent="-444500">
              <a:lnSpc>
                <a:spcPts val="2500"/>
              </a:lnSpc>
              <a:spcBef>
                <a:spcPts val="400"/>
              </a:spcBef>
            </a:pPr>
            <a:r>
              <a:rPr sz="2300" spc="-50" dirty="0">
                <a:latin typeface="Arial"/>
                <a:cs typeface="Arial"/>
              </a:rPr>
              <a:t>Çocuk,yaşadıklarını</a:t>
            </a:r>
            <a:r>
              <a:rPr sz="2300" spc="-310" dirty="0">
                <a:latin typeface="Arial"/>
                <a:cs typeface="Arial"/>
              </a:rPr>
              <a:t> </a:t>
            </a:r>
            <a:r>
              <a:rPr sz="2300" spc="-55" dirty="0">
                <a:latin typeface="Arial"/>
                <a:cs typeface="Arial"/>
              </a:rPr>
              <a:t>paylaşacak</a:t>
            </a:r>
            <a:r>
              <a:rPr sz="2300" spc="-3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uygun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zaman,  </a:t>
            </a:r>
            <a:r>
              <a:rPr sz="2300" spc="5" dirty="0">
                <a:latin typeface="Arial"/>
                <a:cs typeface="Arial"/>
              </a:rPr>
              <a:t>zemin</a:t>
            </a:r>
            <a:r>
              <a:rPr sz="2300" spc="-320" dirty="0">
                <a:latin typeface="Arial"/>
                <a:cs typeface="Arial"/>
              </a:rPr>
              <a:t> </a:t>
            </a:r>
            <a:r>
              <a:rPr sz="2300" spc="-80" dirty="0">
                <a:latin typeface="Arial"/>
                <a:cs typeface="Arial"/>
              </a:rPr>
              <a:t>ve</a:t>
            </a:r>
            <a:r>
              <a:rPr sz="2300" spc="-220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kişi</a:t>
            </a:r>
            <a:r>
              <a:rPr sz="2300" spc="-2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olmadığını</a:t>
            </a:r>
            <a:r>
              <a:rPr sz="2300" spc="-310" dirty="0">
                <a:latin typeface="Arial"/>
                <a:cs typeface="Arial"/>
              </a:rPr>
              <a:t> </a:t>
            </a:r>
            <a:r>
              <a:rPr sz="2300" spc="-15" dirty="0">
                <a:latin typeface="Arial"/>
                <a:cs typeface="Arial"/>
              </a:rPr>
              <a:t>düşünebilirler.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62084" y="4419600"/>
            <a:ext cx="15240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74784" y="4432300"/>
            <a:ext cx="1511300" cy="698500"/>
          </a:xfrm>
          <a:custGeom>
            <a:avLst/>
            <a:gdLst/>
            <a:ahLst/>
            <a:cxnLst/>
            <a:rect l="l" t="t" r="r" b="b"/>
            <a:pathLst>
              <a:path w="1511300" h="698500">
                <a:moveTo>
                  <a:pt x="1498599" y="673100"/>
                </a:moveTo>
                <a:lnTo>
                  <a:pt x="1498599" y="647700"/>
                </a:lnTo>
                <a:lnTo>
                  <a:pt x="1485899" y="660400"/>
                </a:lnTo>
                <a:lnTo>
                  <a:pt x="1435099" y="685800"/>
                </a:lnTo>
                <a:lnTo>
                  <a:pt x="76200" y="685800"/>
                </a:lnTo>
                <a:lnTo>
                  <a:pt x="25400" y="660400"/>
                </a:lnTo>
                <a:lnTo>
                  <a:pt x="12700" y="647700"/>
                </a:lnTo>
                <a:lnTo>
                  <a:pt x="12700" y="25400"/>
                </a:lnTo>
                <a:lnTo>
                  <a:pt x="0" y="38100"/>
                </a:lnTo>
                <a:lnTo>
                  <a:pt x="0" y="647700"/>
                </a:lnTo>
                <a:lnTo>
                  <a:pt x="12700" y="673100"/>
                </a:lnTo>
                <a:lnTo>
                  <a:pt x="63500" y="698500"/>
                </a:lnTo>
                <a:lnTo>
                  <a:pt x="1435099" y="698500"/>
                </a:lnTo>
                <a:lnTo>
                  <a:pt x="1473199" y="685800"/>
                </a:lnTo>
                <a:lnTo>
                  <a:pt x="1485899" y="673100"/>
                </a:lnTo>
                <a:lnTo>
                  <a:pt x="1498599" y="673100"/>
                </a:lnTo>
                <a:close/>
              </a:path>
              <a:path w="1511300" h="698500">
                <a:moveTo>
                  <a:pt x="1485899" y="25400"/>
                </a:moveTo>
                <a:lnTo>
                  <a:pt x="1485899" y="12700"/>
                </a:lnTo>
                <a:lnTo>
                  <a:pt x="1473199" y="0"/>
                </a:lnTo>
                <a:lnTo>
                  <a:pt x="38100" y="0"/>
                </a:lnTo>
                <a:lnTo>
                  <a:pt x="12700" y="12700"/>
                </a:lnTo>
                <a:lnTo>
                  <a:pt x="12700" y="50800"/>
                </a:lnTo>
                <a:lnTo>
                  <a:pt x="25400" y="25400"/>
                </a:lnTo>
                <a:lnTo>
                  <a:pt x="50800" y="12700"/>
                </a:lnTo>
                <a:lnTo>
                  <a:pt x="1460499" y="12700"/>
                </a:lnTo>
                <a:lnTo>
                  <a:pt x="1485899" y="25400"/>
                </a:lnTo>
                <a:close/>
              </a:path>
              <a:path w="1511300" h="698500">
                <a:moveTo>
                  <a:pt x="1511299" y="647700"/>
                </a:moveTo>
                <a:lnTo>
                  <a:pt x="1511299" y="38100"/>
                </a:lnTo>
                <a:lnTo>
                  <a:pt x="1498599" y="25400"/>
                </a:lnTo>
                <a:lnTo>
                  <a:pt x="1485899" y="25400"/>
                </a:lnTo>
                <a:lnTo>
                  <a:pt x="1498599" y="50800"/>
                </a:lnTo>
                <a:lnTo>
                  <a:pt x="1498599" y="673100"/>
                </a:lnTo>
                <a:lnTo>
                  <a:pt x="1511299" y="6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4784" y="5270500"/>
            <a:ext cx="7518400" cy="850900"/>
          </a:xfrm>
          <a:custGeom>
            <a:avLst/>
            <a:gdLst/>
            <a:ahLst/>
            <a:cxnLst/>
            <a:rect l="l" t="t" r="r" b="b"/>
            <a:pathLst>
              <a:path w="7518400" h="850900">
                <a:moveTo>
                  <a:pt x="7518400" y="774700"/>
                </a:moveTo>
                <a:lnTo>
                  <a:pt x="7518400" y="88900"/>
                </a:lnTo>
                <a:lnTo>
                  <a:pt x="7511851" y="53578"/>
                </a:lnTo>
                <a:lnTo>
                  <a:pt x="7494587" y="25400"/>
                </a:lnTo>
                <a:lnTo>
                  <a:pt x="7470179" y="6746"/>
                </a:lnTo>
                <a:lnTo>
                  <a:pt x="7442200" y="0"/>
                </a:lnTo>
                <a:lnTo>
                  <a:pt x="76200" y="0"/>
                </a:lnTo>
                <a:lnTo>
                  <a:pt x="48220" y="6746"/>
                </a:lnTo>
                <a:lnTo>
                  <a:pt x="23812" y="25400"/>
                </a:lnTo>
                <a:lnTo>
                  <a:pt x="6548" y="53578"/>
                </a:lnTo>
                <a:lnTo>
                  <a:pt x="0" y="88900"/>
                </a:lnTo>
                <a:lnTo>
                  <a:pt x="0" y="774700"/>
                </a:lnTo>
                <a:lnTo>
                  <a:pt x="6548" y="802679"/>
                </a:lnTo>
                <a:lnTo>
                  <a:pt x="23812" y="827087"/>
                </a:lnTo>
                <a:lnTo>
                  <a:pt x="48220" y="844351"/>
                </a:lnTo>
                <a:lnTo>
                  <a:pt x="76200" y="850900"/>
                </a:lnTo>
                <a:lnTo>
                  <a:pt x="7442200" y="850900"/>
                </a:lnTo>
                <a:lnTo>
                  <a:pt x="7470179" y="844351"/>
                </a:lnTo>
                <a:lnTo>
                  <a:pt x="7494587" y="827087"/>
                </a:lnTo>
                <a:lnTo>
                  <a:pt x="7511851" y="802679"/>
                </a:lnTo>
                <a:lnTo>
                  <a:pt x="7518400" y="77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62084" y="5270500"/>
            <a:ext cx="7543800" cy="863600"/>
          </a:xfrm>
          <a:custGeom>
            <a:avLst/>
            <a:gdLst/>
            <a:ahLst/>
            <a:cxnLst/>
            <a:rect l="l" t="t" r="r" b="b"/>
            <a:pathLst>
              <a:path w="7543800" h="863600">
                <a:moveTo>
                  <a:pt x="7543800" y="774700"/>
                </a:moveTo>
                <a:lnTo>
                  <a:pt x="7543800" y="88900"/>
                </a:lnTo>
                <a:lnTo>
                  <a:pt x="7531100" y="50800"/>
                </a:lnTo>
                <a:lnTo>
                  <a:pt x="7518400" y="25400"/>
                </a:lnTo>
                <a:lnTo>
                  <a:pt x="7480300" y="0"/>
                </a:lnTo>
                <a:lnTo>
                  <a:pt x="63500" y="0"/>
                </a:lnTo>
                <a:lnTo>
                  <a:pt x="25400" y="25400"/>
                </a:lnTo>
                <a:lnTo>
                  <a:pt x="12700" y="50800"/>
                </a:lnTo>
                <a:lnTo>
                  <a:pt x="0" y="88900"/>
                </a:lnTo>
                <a:lnTo>
                  <a:pt x="0" y="774700"/>
                </a:lnTo>
                <a:lnTo>
                  <a:pt x="12700" y="800100"/>
                </a:lnTo>
                <a:lnTo>
                  <a:pt x="12700" y="88900"/>
                </a:lnTo>
                <a:lnTo>
                  <a:pt x="25400" y="50800"/>
                </a:lnTo>
                <a:lnTo>
                  <a:pt x="25400" y="63500"/>
                </a:lnTo>
                <a:lnTo>
                  <a:pt x="38100" y="25400"/>
                </a:lnTo>
                <a:lnTo>
                  <a:pt x="38100" y="38100"/>
                </a:lnTo>
                <a:lnTo>
                  <a:pt x="63500" y="12700"/>
                </a:lnTo>
                <a:lnTo>
                  <a:pt x="7480300" y="12700"/>
                </a:lnTo>
                <a:lnTo>
                  <a:pt x="7505700" y="38100"/>
                </a:lnTo>
                <a:lnTo>
                  <a:pt x="7505700" y="25400"/>
                </a:lnTo>
                <a:lnTo>
                  <a:pt x="7518400" y="50800"/>
                </a:lnTo>
                <a:lnTo>
                  <a:pt x="7531100" y="88900"/>
                </a:lnTo>
                <a:lnTo>
                  <a:pt x="7531100" y="800100"/>
                </a:lnTo>
                <a:lnTo>
                  <a:pt x="7543800" y="774700"/>
                </a:lnTo>
                <a:close/>
              </a:path>
              <a:path w="7543800" h="863600">
                <a:moveTo>
                  <a:pt x="101600" y="850900"/>
                </a:moveTo>
                <a:lnTo>
                  <a:pt x="63500" y="838200"/>
                </a:lnTo>
                <a:lnTo>
                  <a:pt x="38100" y="825500"/>
                </a:lnTo>
                <a:lnTo>
                  <a:pt x="25400" y="800100"/>
                </a:lnTo>
                <a:lnTo>
                  <a:pt x="12700" y="762000"/>
                </a:lnTo>
                <a:lnTo>
                  <a:pt x="12700" y="812800"/>
                </a:lnTo>
                <a:lnTo>
                  <a:pt x="25400" y="838200"/>
                </a:lnTo>
                <a:lnTo>
                  <a:pt x="63500" y="850900"/>
                </a:lnTo>
                <a:lnTo>
                  <a:pt x="88900" y="863600"/>
                </a:lnTo>
                <a:lnTo>
                  <a:pt x="88900" y="850900"/>
                </a:lnTo>
                <a:lnTo>
                  <a:pt x="101600" y="850900"/>
                </a:lnTo>
                <a:close/>
              </a:path>
              <a:path w="7543800" h="863600">
                <a:moveTo>
                  <a:pt x="7454900" y="863600"/>
                </a:moveTo>
                <a:lnTo>
                  <a:pt x="7454900" y="850900"/>
                </a:lnTo>
                <a:lnTo>
                  <a:pt x="88900" y="850900"/>
                </a:lnTo>
                <a:lnTo>
                  <a:pt x="88900" y="863600"/>
                </a:lnTo>
                <a:lnTo>
                  <a:pt x="7454900" y="863600"/>
                </a:lnTo>
                <a:close/>
              </a:path>
              <a:path w="7543800" h="863600">
                <a:moveTo>
                  <a:pt x="7531100" y="800100"/>
                </a:moveTo>
                <a:lnTo>
                  <a:pt x="7531100" y="762000"/>
                </a:lnTo>
                <a:lnTo>
                  <a:pt x="7518400" y="800100"/>
                </a:lnTo>
                <a:lnTo>
                  <a:pt x="7505700" y="825500"/>
                </a:lnTo>
                <a:lnTo>
                  <a:pt x="7480300" y="838200"/>
                </a:lnTo>
                <a:lnTo>
                  <a:pt x="7442200" y="850900"/>
                </a:lnTo>
                <a:lnTo>
                  <a:pt x="7454900" y="850900"/>
                </a:lnTo>
                <a:lnTo>
                  <a:pt x="7454900" y="863600"/>
                </a:lnTo>
                <a:lnTo>
                  <a:pt x="7480300" y="850900"/>
                </a:lnTo>
                <a:lnTo>
                  <a:pt x="7518400" y="838200"/>
                </a:lnTo>
                <a:lnTo>
                  <a:pt x="7531100" y="800100"/>
                </a:lnTo>
                <a:close/>
              </a:path>
            </a:pathLst>
          </a:custGeom>
          <a:solidFill>
            <a:srgbClr val="196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309984" y="5308600"/>
            <a:ext cx="4608830" cy="6934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497965" marR="5080" indent="-1485900">
              <a:lnSpc>
                <a:spcPts val="2500"/>
              </a:lnSpc>
              <a:spcBef>
                <a:spcPts val="400"/>
              </a:spcBef>
            </a:pPr>
            <a:r>
              <a:rPr sz="2300" spc="-30" dirty="0">
                <a:latin typeface="Arial"/>
                <a:cs typeface="Arial"/>
              </a:rPr>
              <a:t>Arkadaşları</a:t>
            </a:r>
            <a:r>
              <a:rPr sz="2300" spc="-310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tarafından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spc="-15" dirty="0">
                <a:latin typeface="Arial"/>
                <a:cs typeface="Arial"/>
              </a:rPr>
              <a:t>dışlanmaktan  </a:t>
            </a:r>
            <a:r>
              <a:rPr sz="2300" spc="15" dirty="0">
                <a:latin typeface="Arial"/>
                <a:cs typeface="Arial"/>
              </a:rPr>
              <a:t>korkabilirler.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38284" y="5334000"/>
            <a:ext cx="15240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50984" y="5346700"/>
            <a:ext cx="1511300" cy="698500"/>
          </a:xfrm>
          <a:custGeom>
            <a:avLst/>
            <a:gdLst/>
            <a:ahLst/>
            <a:cxnLst/>
            <a:rect l="l" t="t" r="r" b="b"/>
            <a:pathLst>
              <a:path w="1511300" h="698500">
                <a:moveTo>
                  <a:pt x="1511300" y="660400"/>
                </a:moveTo>
                <a:lnTo>
                  <a:pt x="1511299" y="50800"/>
                </a:lnTo>
                <a:lnTo>
                  <a:pt x="1498599" y="25400"/>
                </a:lnTo>
                <a:lnTo>
                  <a:pt x="1447799" y="0"/>
                </a:lnTo>
                <a:lnTo>
                  <a:pt x="76200" y="0"/>
                </a:lnTo>
                <a:lnTo>
                  <a:pt x="50800" y="12700"/>
                </a:lnTo>
                <a:lnTo>
                  <a:pt x="38100" y="12700"/>
                </a:lnTo>
                <a:lnTo>
                  <a:pt x="0" y="50800"/>
                </a:lnTo>
                <a:lnTo>
                  <a:pt x="0" y="660400"/>
                </a:lnTo>
                <a:lnTo>
                  <a:pt x="12700" y="666750"/>
                </a:lnTo>
                <a:lnTo>
                  <a:pt x="12700" y="50800"/>
                </a:lnTo>
                <a:lnTo>
                  <a:pt x="25400" y="38100"/>
                </a:lnTo>
                <a:lnTo>
                  <a:pt x="76200" y="12700"/>
                </a:lnTo>
                <a:lnTo>
                  <a:pt x="1447799" y="12700"/>
                </a:lnTo>
                <a:lnTo>
                  <a:pt x="1447799" y="16933"/>
                </a:lnTo>
                <a:lnTo>
                  <a:pt x="1473199" y="25400"/>
                </a:lnTo>
                <a:lnTo>
                  <a:pt x="1473199" y="31750"/>
                </a:lnTo>
                <a:lnTo>
                  <a:pt x="1485899" y="38100"/>
                </a:lnTo>
                <a:lnTo>
                  <a:pt x="1498599" y="50800"/>
                </a:lnTo>
                <a:lnTo>
                  <a:pt x="1498600" y="673100"/>
                </a:lnTo>
                <a:lnTo>
                  <a:pt x="1511300" y="660400"/>
                </a:lnTo>
                <a:close/>
              </a:path>
              <a:path w="1511300" h="698500">
                <a:moveTo>
                  <a:pt x="25400" y="673100"/>
                </a:moveTo>
                <a:lnTo>
                  <a:pt x="12700" y="647700"/>
                </a:lnTo>
                <a:lnTo>
                  <a:pt x="12700" y="666750"/>
                </a:lnTo>
                <a:lnTo>
                  <a:pt x="25400" y="673100"/>
                </a:lnTo>
                <a:close/>
              </a:path>
              <a:path w="1511300" h="698500">
                <a:moveTo>
                  <a:pt x="1473200" y="698500"/>
                </a:moveTo>
                <a:lnTo>
                  <a:pt x="1473200" y="685800"/>
                </a:lnTo>
                <a:lnTo>
                  <a:pt x="50800" y="685800"/>
                </a:lnTo>
                <a:lnTo>
                  <a:pt x="25400" y="673100"/>
                </a:lnTo>
                <a:lnTo>
                  <a:pt x="38100" y="698500"/>
                </a:lnTo>
                <a:lnTo>
                  <a:pt x="1473200" y="698500"/>
                </a:lnTo>
                <a:close/>
              </a:path>
              <a:path w="1511300" h="698500">
                <a:moveTo>
                  <a:pt x="1447799" y="16933"/>
                </a:moveTo>
                <a:lnTo>
                  <a:pt x="1447799" y="12700"/>
                </a:lnTo>
                <a:lnTo>
                  <a:pt x="1435099" y="12700"/>
                </a:lnTo>
                <a:lnTo>
                  <a:pt x="1447799" y="16933"/>
                </a:lnTo>
                <a:close/>
              </a:path>
              <a:path w="1511300" h="698500">
                <a:moveTo>
                  <a:pt x="1473199" y="31750"/>
                </a:moveTo>
                <a:lnTo>
                  <a:pt x="1473199" y="25400"/>
                </a:lnTo>
                <a:lnTo>
                  <a:pt x="1460499" y="25400"/>
                </a:lnTo>
                <a:lnTo>
                  <a:pt x="1473199" y="31750"/>
                </a:lnTo>
                <a:close/>
              </a:path>
              <a:path w="1511300" h="698500">
                <a:moveTo>
                  <a:pt x="1498600" y="673100"/>
                </a:moveTo>
                <a:lnTo>
                  <a:pt x="1498600" y="647700"/>
                </a:lnTo>
                <a:lnTo>
                  <a:pt x="1485900" y="673100"/>
                </a:lnTo>
                <a:lnTo>
                  <a:pt x="1460500" y="685800"/>
                </a:lnTo>
                <a:lnTo>
                  <a:pt x="1473200" y="685800"/>
                </a:lnTo>
                <a:lnTo>
                  <a:pt x="1473200" y="698500"/>
                </a:lnTo>
                <a:lnTo>
                  <a:pt x="1498600" y="67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pc="-35" dirty="0"/>
              <a:pPr marL="25400">
                <a:lnSpc>
                  <a:spcPts val="1140"/>
                </a:lnSpc>
              </a:pPr>
              <a:t>41</a:t>
            </a:fld>
            <a:endParaRPr spc="-3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7184" y="1384300"/>
            <a:ext cx="5207000" cy="787400"/>
          </a:xfrm>
          <a:custGeom>
            <a:avLst/>
            <a:gdLst/>
            <a:ahLst/>
            <a:cxnLst/>
            <a:rect l="l" t="t" r="r" b="b"/>
            <a:pathLst>
              <a:path w="5207000" h="787400">
                <a:moveTo>
                  <a:pt x="5207000" y="787400"/>
                </a:moveTo>
                <a:lnTo>
                  <a:pt x="5207000" y="0"/>
                </a:lnTo>
                <a:lnTo>
                  <a:pt x="393700" y="0"/>
                </a:lnTo>
                <a:lnTo>
                  <a:pt x="0" y="393700"/>
                </a:lnTo>
                <a:lnTo>
                  <a:pt x="393700" y="787400"/>
                </a:lnTo>
                <a:lnTo>
                  <a:pt x="5207000" y="78740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7659" y="1384300"/>
            <a:ext cx="5229225" cy="800100"/>
          </a:xfrm>
          <a:custGeom>
            <a:avLst/>
            <a:gdLst/>
            <a:ahLst/>
            <a:cxnLst/>
            <a:rect l="l" t="t" r="r" b="b"/>
            <a:pathLst>
              <a:path w="5229225" h="800100">
                <a:moveTo>
                  <a:pt x="15875" y="400050"/>
                </a:moveTo>
                <a:lnTo>
                  <a:pt x="9525" y="393700"/>
                </a:lnTo>
                <a:lnTo>
                  <a:pt x="2381" y="393898"/>
                </a:lnTo>
                <a:lnTo>
                  <a:pt x="0" y="395287"/>
                </a:lnTo>
                <a:lnTo>
                  <a:pt x="2381" y="399057"/>
                </a:lnTo>
                <a:lnTo>
                  <a:pt x="9525" y="406400"/>
                </a:lnTo>
                <a:lnTo>
                  <a:pt x="15875" y="400050"/>
                </a:lnTo>
                <a:close/>
              </a:path>
              <a:path w="5229225" h="800100">
                <a:moveTo>
                  <a:pt x="5229225" y="787400"/>
                </a:moveTo>
                <a:lnTo>
                  <a:pt x="5229225" y="0"/>
                </a:lnTo>
                <a:lnTo>
                  <a:pt x="390525" y="0"/>
                </a:lnTo>
                <a:lnTo>
                  <a:pt x="9525" y="393700"/>
                </a:lnTo>
                <a:lnTo>
                  <a:pt x="15875" y="400050"/>
                </a:lnTo>
                <a:lnTo>
                  <a:pt x="403225" y="12700"/>
                </a:lnTo>
                <a:lnTo>
                  <a:pt x="5216525" y="12700"/>
                </a:lnTo>
                <a:lnTo>
                  <a:pt x="5216525" y="800100"/>
                </a:lnTo>
                <a:lnTo>
                  <a:pt x="5229225" y="787400"/>
                </a:lnTo>
                <a:close/>
              </a:path>
              <a:path w="5229225" h="800100">
                <a:moveTo>
                  <a:pt x="5216525" y="800100"/>
                </a:moveTo>
                <a:lnTo>
                  <a:pt x="5216525" y="787400"/>
                </a:lnTo>
                <a:lnTo>
                  <a:pt x="403225" y="787400"/>
                </a:lnTo>
                <a:lnTo>
                  <a:pt x="15875" y="400050"/>
                </a:lnTo>
                <a:lnTo>
                  <a:pt x="9525" y="406400"/>
                </a:lnTo>
                <a:lnTo>
                  <a:pt x="390525" y="800100"/>
                </a:lnTo>
                <a:lnTo>
                  <a:pt x="5216525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106784" y="1409700"/>
            <a:ext cx="4339590" cy="6654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98500" marR="5080" indent="-685800">
              <a:lnSpc>
                <a:spcPts val="2400"/>
              </a:lnSpc>
              <a:spcBef>
                <a:spcPts val="380"/>
              </a:spcBef>
            </a:pPr>
            <a:r>
              <a:rPr sz="2200" spc="-80" dirty="0">
                <a:solidFill>
                  <a:srgbClr val="FFFFFF"/>
                </a:solidFill>
              </a:rPr>
              <a:t>Güvenebileceği</a:t>
            </a:r>
            <a:r>
              <a:rPr sz="2200" spc="-330" dirty="0">
                <a:solidFill>
                  <a:srgbClr val="FFFFFF"/>
                </a:solidFill>
              </a:rPr>
              <a:t> </a:t>
            </a:r>
            <a:r>
              <a:rPr sz="2200" spc="-120" dirty="0">
                <a:solidFill>
                  <a:srgbClr val="FFFFFF"/>
                </a:solidFill>
              </a:rPr>
              <a:t>ve</a:t>
            </a:r>
            <a:r>
              <a:rPr sz="2200" spc="-210" dirty="0">
                <a:solidFill>
                  <a:srgbClr val="FFFFFF"/>
                </a:solidFill>
              </a:rPr>
              <a:t> </a:t>
            </a:r>
            <a:r>
              <a:rPr sz="2200" spc="-55" dirty="0">
                <a:solidFill>
                  <a:srgbClr val="FFFFFF"/>
                </a:solidFill>
              </a:rPr>
              <a:t>kendisi</a:t>
            </a:r>
            <a:r>
              <a:rPr sz="2200" spc="-330" dirty="0">
                <a:solidFill>
                  <a:srgbClr val="FFFFFF"/>
                </a:solidFill>
              </a:rPr>
              <a:t> </a:t>
            </a:r>
            <a:r>
              <a:rPr sz="2200" spc="-40" dirty="0">
                <a:solidFill>
                  <a:srgbClr val="FFFFFF"/>
                </a:solidFill>
              </a:rPr>
              <a:t>ile</a:t>
            </a:r>
            <a:r>
              <a:rPr sz="2200" spc="-210" dirty="0">
                <a:solidFill>
                  <a:srgbClr val="FFFFFF"/>
                </a:solidFill>
              </a:rPr>
              <a:t> </a:t>
            </a:r>
            <a:r>
              <a:rPr sz="2200" spc="-40" dirty="0">
                <a:solidFill>
                  <a:srgbClr val="FFFFFF"/>
                </a:solidFill>
              </a:rPr>
              <a:t>ilgilenen  </a:t>
            </a:r>
            <a:r>
              <a:rPr sz="2200" spc="-5" dirty="0">
                <a:solidFill>
                  <a:srgbClr val="FFFFFF"/>
                </a:solidFill>
              </a:rPr>
              <a:t>bir</a:t>
            </a:r>
            <a:r>
              <a:rPr sz="2200" spc="-254" dirty="0">
                <a:solidFill>
                  <a:srgbClr val="FFFFFF"/>
                </a:solidFill>
              </a:rPr>
              <a:t> </a:t>
            </a:r>
            <a:r>
              <a:rPr sz="2200" spc="-30" dirty="0">
                <a:solidFill>
                  <a:srgbClr val="FFFFFF"/>
                </a:solidFill>
              </a:rPr>
              <a:t>yetişkinle</a:t>
            </a:r>
            <a:r>
              <a:rPr sz="2200" spc="-315" dirty="0">
                <a:solidFill>
                  <a:srgbClr val="FFFFFF"/>
                </a:solidFill>
              </a:rPr>
              <a:t> </a:t>
            </a:r>
            <a:r>
              <a:rPr sz="2200" spc="-85" dirty="0">
                <a:solidFill>
                  <a:srgbClr val="FFFFFF"/>
                </a:solidFill>
              </a:rPr>
              <a:t>karşılaştıysa</a:t>
            </a:r>
            <a:endParaRPr sz="2200"/>
          </a:p>
        </p:txBody>
      </p:sp>
      <p:sp>
        <p:nvSpPr>
          <p:cNvPr id="28" name="object 28"/>
          <p:cNvSpPr/>
          <p:nvPr/>
        </p:nvSpPr>
        <p:spPr>
          <a:xfrm>
            <a:off x="3011284" y="1485900"/>
            <a:ext cx="774699" cy="78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8584" y="1473200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50800" y="558799"/>
                </a:moveTo>
                <a:lnTo>
                  <a:pt x="25400" y="482599"/>
                </a:lnTo>
                <a:lnTo>
                  <a:pt x="12700" y="406399"/>
                </a:lnTo>
                <a:lnTo>
                  <a:pt x="12700" y="330199"/>
                </a:lnTo>
                <a:lnTo>
                  <a:pt x="0" y="406399"/>
                </a:lnTo>
                <a:lnTo>
                  <a:pt x="12700" y="482599"/>
                </a:lnTo>
                <a:lnTo>
                  <a:pt x="38100" y="558799"/>
                </a:lnTo>
                <a:lnTo>
                  <a:pt x="50800" y="558799"/>
                </a:lnTo>
                <a:close/>
              </a:path>
              <a:path w="800100" h="800100">
                <a:moveTo>
                  <a:pt x="50800" y="253999"/>
                </a:moveTo>
                <a:lnTo>
                  <a:pt x="38100" y="253999"/>
                </a:lnTo>
                <a:lnTo>
                  <a:pt x="12700" y="317499"/>
                </a:lnTo>
                <a:lnTo>
                  <a:pt x="12700" y="406399"/>
                </a:lnTo>
                <a:lnTo>
                  <a:pt x="25400" y="330199"/>
                </a:lnTo>
                <a:lnTo>
                  <a:pt x="50800" y="253999"/>
                </a:lnTo>
                <a:close/>
              </a:path>
              <a:path w="800100" h="800100">
                <a:moveTo>
                  <a:pt x="761999" y="253999"/>
                </a:moveTo>
                <a:lnTo>
                  <a:pt x="736599" y="177799"/>
                </a:lnTo>
                <a:lnTo>
                  <a:pt x="685799" y="126999"/>
                </a:lnTo>
                <a:lnTo>
                  <a:pt x="622299" y="76199"/>
                </a:lnTo>
                <a:lnTo>
                  <a:pt x="558799" y="38099"/>
                </a:lnTo>
                <a:lnTo>
                  <a:pt x="482599" y="12699"/>
                </a:lnTo>
                <a:lnTo>
                  <a:pt x="406399" y="0"/>
                </a:lnTo>
                <a:lnTo>
                  <a:pt x="393699" y="0"/>
                </a:lnTo>
                <a:lnTo>
                  <a:pt x="317499" y="12699"/>
                </a:lnTo>
                <a:lnTo>
                  <a:pt x="241300" y="38099"/>
                </a:lnTo>
                <a:lnTo>
                  <a:pt x="177800" y="76199"/>
                </a:lnTo>
                <a:lnTo>
                  <a:pt x="114300" y="126999"/>
                </a:lnTo>
                <a:lnTo>
                  <a:pt x="76200" y="177799"/>
                </a:lnTo>
                <a:lnTo>
                  <a:pt x="63500" y="177799"/>
                </a:lnTo>
                <a:lnTo>
                  <a:pt x="38100" y="253999"/>
                </a:lnTo>
                <a:lnTo>
                  <a:pt x="76200" y="190499"/>
                </a:lnTo>
                <a:lnTo>
                  <a:pt x="127000" y="126999"/>
                </a:lnTo>
                <a:lnTo>
                  <a:pt x="177800" y="96519"/>
                </a:lnTo>
                <a:lnTo>
                  <a:pt x="177800" y="88899"/>
                </a:lnTo>
                <a:lnTo>
                  <a:pt x="253999" y="50799"/>
                </a:lnTo>
                <a:lnTo>
                  <a:pt x="317499" y="25399"/>
                </a:lnTo>
                <a:lnTo>
                  <a:pt x="393699" y="14514"/>
                </a:lnTo>
                <a:lnTo>
                  <a:pt x="393699" y="12699"/>
                </a:lnTo>
                <a:lnTo>
                  <a:pt x="406399" y="12699"/>
                </a:lnTo>
                <a:lnTo>
                  <a:pt x="406399" y="14514"/>
                </a:lnTo>
                <a:lnTo>
                  <a:pt x="482599" y="25399"/>
                </a:lnTo>
                <a:lnTo>
                  <a:pt x="546099" y="50799"/>
                </a:lnTo>
                <a:lnTo>
                  <a:pt x="622299" y="88899"/>
                </a:lnTo>
                <a:lnTo>
                  <a:pt x="673099" y="126999"/>
                </a:lnTo>
                <a:lnTo>
                  <a:pt x="723899" y="190499"/>
                </a:lnTo>
                <a:lnTo>
                  <a:pt x="761999" y="253999"/>
                </a:lnTo>
                <a:close/>
              </a:path>
              <a:path w="800100" h="800100">
                <a:moveTo>
                  <a:pt x="76200" y="622299"/>
                </a:moveTo>
                <a:lnTo>
                  <a:pt x="38100" y="558799"/>
                </a:lnTo>
                <a:lnTo>
                  <a:pt x="63500" y="622299"/>
                </a:lnTo>
                <a:lnTo>
                  <a:pt x="76200" y="622299"/>
                </a:lnTo>
                <a:close/>
              </a:path>
              <a:path w="800100" h="800100">
                <a:moveTo>
                  <a:pt x="190500" y="723899"/>
                </a:moveTo>
                <a:lnTo>
                  <a:pt x="127000" y="673099"/>
                </a:lnTo>
                <a:lnTo>
                  <a:pt x="76200" y="622299"/>
                </a:lnTo>
                <a:lnTo>
                  <a:pt x="114300" y="685799"/>
                </a:lnTo>
                <a:lnTo>
                  <a:pt x="177800" y="736599"/>
                </a:lnTo>
                <a:lnTo>
                  <a:pt x="177800" y="723899"/>
                </a:lnTo>
                <a:lnTo>
                  <a:pt x="190500" y="723899"/>
                </a:lnTo>
                <a:close/>
              </a:path>
              <a:path w="800100" h="800100">
                <a:moveTo>
                  <a:pt x="190500" y="88899"/>
                </a:moveTo>
                <a:lnTo>
                  <a:pt x="177800" y="88899"/>
                </a:lnTo>
                <a:lnTo>
                  <a:pt x="177800" y="96519"/>
                </a:lnTo>
                <a:lnTo>
                  <a:pt x="190500" y="88899"/>
                </a:lnTo>
                <a:close/>
              </a:path>
              <a:path w="800100" h="800100">
                <a:moveTo>
                  <a:pt x="761999" y="558799"/>
                </a:moveTo>
                <a:lnTo>
                  <a:pt x="723899" y="622299"/>
                </a:lnTo>
                <a:lnTo>
                  <a:pt x="622299" y="723899"/>
                </a:lnTo>
                <a:lnTo>
                  <a:pt x="546099" y="761999"/>
                </a:lnTo>
                <a:lnTo>
                  <a:pt x="482599" y="787399"/>
                </a:lnTo>
                <a:lnTo>
                  <a:pt x="317499" y="787399"/>
                </a:lnTo>
                <a:lnTo>
                  <a:pt x="253999" y="761999"/>
                </a:lnTo>
                <a:lnTo>
                  <a:pt x="177800" y="723899"/>
                </a:lnTo>
                <a:lnTo>
                  <a:pt x="177800" y="736599"/>
                </a:lnTo>
                <a:lnTo>
                  <a:pt x="241300" y="774699"/>
                </a:lnTo>
                <a:lnTo>
                  <a:pt x="317499" y="800099"/>
                </a:lnTo>
                <a:lnTo>
                  <a:pt x="482599" y="800099"/>
                </a:lnTo>
                <a:lnTo>
                  <a:pt x="558799" y="774699"/>
                </a:lnTo>
                <a:lnTo>
                  <a:pt x="622299" y="736599"/>
                </a:lnTo>
                <a:lnTo>
                  <a:pt x="685799" y="685799"/>
                </a:lnTo>
                <a:lnTo>
                  <a:pt x="736599" y="622299"/>
                </a:lnTo>
                <a:lnTo>
                  <a:pt x="761999" y="558799"/>
                </a:lnTo>
                <a:close/>
              </a:path>
              <a:path w="800100" h="800100">
                <a:moveTo>
                  <a:pt x="406399" y="12699"/>
                </a:moveTo>
                <a:lnTo>
                  <a:pt x="393699" y="12699"/>
                </a:lnTo>
                <a:lnTo>
                  <a:pt x="400049" y="13607"/>
                </a:lnTo>
                <a:lnTo>
                  <a:pt x="406399" y="12699"/>
                </a:lnTo>
                <a:close/>
              </a:path>
              <a:path w="800100" h="800100">
                <a:moveTo>
                  <a:pt x="400049" y="13607"/>
                </a:moveTo>
                <a:lnTo>
                  <a:pt x="393699" y="12699"/>
                </a:lnTo>
                <a:lnTo>
                  <a:pt x="393699" y="14514"/>
                </a:lnTo>
                <a:lnTo>
                  <a:pt x="400049" y="13607"/>
                </a:lnTo>
                <a:close/>
              </a:path>
              <a:path w="800100" h="800100">
                <a:moveTo>
                  <a:pt x="406399" y="14514"/>
                </a:moveTo>
                <a:lnTo>
                  <a:pt x="406399" y="12699"/>
                </a:lnTo>
                <a:lnTo>
                  <a:pt x="400049" y="13607"/>
                </a:lnTo>
                <a:lnTo>
                  <a:pt x="406399" y="14514"/>
                </a:lnTo>
                <a:close/>
              </a:path>
              <a:path w="800100" h="800100">
                <a:moveTo>
                  <a:pt x="787399" y="406399"/>
                </a:moveTo>
                <a:lnTo>
                  <a:pt x="787399" y="317499"/>
                </a:lnTo>
                <a:lnTo>
                  <a:pt x="774699" y="253999"/>
                </a:lnTo>
                <a:lnTo>
                  <a:pt x="761999" y="253999"/>
                </a:lnTo>
                <a:lnTo>
                  <a:pt x="787399" y="406399"/>
                </a:lnTo>
                <a:close/>
              </a:path>
              <a:path w="800100" h="800100">
                <a:moveTo>
                  <a:pt x="800099" y="406399"/>
                </a:moveTo>
                <a:lnTo>
                  <a:pt x="787399" y="330199"/>
                </a:lnTo>
                <a:lnTo>
                  <a:pt x="787399" y="406399"/>
                </a:lnTo>
                <a:lnTo>
                  <a:pt x="761999" y="558799"/>
                </a:lnTo>
                <a:lnTo>
                  <a:pt x="774699" y="558799"/>
                </a:lnTo>
                <a:lnTo>
                  <a:pt x="800099" y="406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8084" y="2425700"/>
            <a:ext cx="5219700" cy="774700"/>
          </a:xfrm>
          <a:custGeom>
            <a:avLst/>
            <a:gdLst/>
            <a:ahLst/>
            <a:cxnLst/>
            <a:rect l="l" t="t" r="r" b="b"/>
            <a:pathLst>
              <a:path w="5219700" h="774700">
                <a:moveTo>
                  <a:pt x="5219700" y="7747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81000"/>
                </a:lnTo>
                <a:lnTo>
                  <a:pt x="393700" y="774700"/>
                </a:lnTo>
                <a:lnTo>
                  <a:pt x="5219700" y="774700"/>
                </a:lnTo>
                <a:close/>
              </a:path>
            </a:pathLst>
          </a:custGeom>
          <a:solidFill>
            <a:srgbClr val="93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48084" y="241300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5219700" y="127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93700"/>
                </a:lnTo>
                <a:lnTo>
                  <a:pt x="0" y="406400"/>
                </a:lnTo>
                <a:lnTo>
                  <a:pt x="12700" y="419100"/>
                </a:lnTo>
                <a:lnTo>
                  <a:pt x="12700" y="393700"/>
                </a:lnTo>
                <a:lnTo>
                  <a:pt x="19050" y="400050"/>
                </a:lnTo>
                <a:lnTo>
                  <a:pt x="393700" y="25400"/>
                </a:lnTo>
                <a:lnTo>
                  <a:pt x="393700" y="12700"/>
                </a:lnTo>
                <a:lnTo>
                  <a:pt x="5219700" y="12700"/>
                </a:lnTo>
                <a:close/>
              </a:path>
              <a:path w="5219700" h="800100">
                <a:moveTo>
                  <a:pt x="19050" y="400050"/>
                </a:moveTo>
                <a:lnTo>
                  <a:pt x="12700" y="393700"/>
                </a:lnTo>
                <a:lnTo>
                  <a:pt x="12700" y="406400"/>
                </a:lnTo>
                <a:lnTo>
                  <a:pt x="19050" y="400050"/>
                </a:lnTo>
                <a:close/>
              </a:path>
              <a:path w="5219700" h="800100">
                <a:moveTo>
                  <a:pt x="406400" y="787400"/>
                </a:moveTo>
                <a:lnTo>
                  <a:pt x="19050" y="400050"/>
                </a:lnTo>
                <a:lnTo>
                  <a:pt x="12700" y="406400"/>
                </a:lnTo>
                <a:lnTo>
                  <a:pt x="12700" y="419100"/>
                </a:lnTo>
                <a:lnTo>
                  <a:pt x="393700" y="800100"/>
                </a:lnTo>
                <a:lnTo>
                  <a:pt x="393700" y="787400"/>
                </a:lnTo>
                <a:lnTo>
                  <a:pt x="406400" y="787400"/>
                </a:lnTo>
                <a:close/>
              </a:path>
              <a:path w="5219700" h="800100">
                <a:moveTo>
                  <a:pt x="406400" y="12700"/>
                </a:moveTo>
                <a:lnTo>
                  <a:pt x="393700" y="12700"/>
                </a:lnTo>
                <a:lnTo>
                  <a:pt x="393700" y="25400"/>
                </a:lnTo>
                <a:lnTo>
                  <a:pt x="406400" y="12700"/>
                </a:lnTo>
                <a:close/>
              </a:path>
              <a:path w="5219700" h="800100">
                <a:moveTo>
                  <a:pt x="5219700" y="800100"/>
                </a:moveTo>
                <a:lnTo>
                  <a:pt x="5219700" y="787400"/>
                </a:lnTo>
                <a:lnTo>
                  <a:pt x="393700" y="787400"/>
                </a:lnTo>
                <a:lnTo>
                  <a:pt x="393700" y="800100"/>
                </a:lnTo>
                <a:lnTo>
                  <a:pt x="5219700" y="800100"/>
                </a:lnTo>
                <a:close/>
              </a:path>
              <a:path w="5219700" h="800100">
                <a:moveTo>
                  <a:pt x="5219700" y="787400"/>
                </a:moveTo>
                <a:lnTo>
                  <a:pt x="5219700" y="12700"/>
                </a:lnTo>
                <a:lnTo>
                  <a:pt x="5207000" y="12700"/>
                </a:lnTo>
                <a:lnTo>
                  <a:pt x="5207000" y="787400"/>
                </a:lnTo>
                <a:lnTo>
                  <a:pt x="5219700" y="78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71984" y="2387600"/>
            <a:ext cx="4180204" cy="7823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7620" algn="ctr">
              <a:lnSpc>
                <a:spcPts val="1900"/>
              </a:lnSpc>
              <a:spcBef>
                <a:spcPts val="380"/>
              </a:spcBef>
            </a:pPr>
            <a:r>
              <a:rPr sz="1800" spc="-35" dirty="0">
                <a:latin typeface="Arial"/>
                <a:cs typeface="Arial"/>
              </a:rPr>
              <a:t>Konu </a:t>
            </a:r>
            <a:r>
              <a:rPr sz="1800" dirty="0">
                <a:latin typeface="Arial"/>
                <a:cs typeface="Arial"/>
              </a:rPr>
              <a:t>ile </a:t>
            </a:r>
            <a:r>
              <a:rPr sz="1800" spc="35" dirty="0">
                <a:latin typeface="Arial"/>
                <a:cs typeface="Arial"/>
              </a:rPr>
              <a:t>ilgili </a:t>
            </a:r>
            <a:r>
              <a:rPr sz="1800" dirty="0">
                <a:latin typeface="Arial"/>
                <a:cs typeface="Arial"/>
              </a:rPr>
              <a:t>bilgilendirilmiş </a:t>
            </a:r>
            <a:r>
              <a:rPr sz="1800" spc="-30" dirty="0">
                <a:latin typeface="Arial"/>
                <a:cs typeface="Arial"/>
              </a:rPr>
              <a:t>,söylenmesi  </a:t>
            </a:r>
            <a:r>
              <a:rPr sz="1800" dirty="0">
                <a:latin typeface="Arial"/>
                <a:cs typeface="Arial"/>
              </a:rPr>
              <a:t>gerektiğini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öğrenmiş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ve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kendisine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yapılanın  </a:t>
            </a:r>
            <a:r>
              <a:rPr sz="1800" spc="-10" dirty="0">
                <a:latin typeface="Arial"/>
                <a:cs typeface="Arial"/>
              </a:rPr>
              <a:t>doğru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olmadığını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fark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etmişse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06684" y="2425700"/>
            <a:ext cx="787400" cy="774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3984" y="2413000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254000" y="38099"/>
                </a:moveTo>
                <a:lnTo>
                  <a:pt x="177800" y="63499"/>
                </a:lnTo>
                <a:lnTo>
                  <a:pt x="127000" y="114299"/>
                </a:lnTo>
                <a:lnTo>
                  <a:pt x="76200" y="177799"/>
                </a:lnTo>
                <a:lnTo>
                  <a:pt x="38100" y="241299"/>
                </a:lnTo>
                <a:lnTo>
                  <a:pt x="12700" y="317499"/>
                </a:lnTo>
                <a:lnTo>
                  <a:pt x="0" y="393699"/>
                </a:lnTo>
                <a:lnTo>
                  <a:pt x="0" y="406399"/>
                </a:lnTo>
                <a:lnTo>
                  <a:pt x="12700" y="482599"/>
                </a:lnTo>
                <a:lnTo>
                  <a:pt x="12700" y="393699"/>
                </a:lnTo>
                <a:lnTo>
                  <a:pt x="13607" y="400049"/>
                </a:lnTo>
                <a:lnTo>
                  <a:pt x="25400" y="317499"/>
                </a:lnTo>
                <a:lnTo>
                  <a:pt x="50800" y="253999"/>
                </a:lnTo>
                <a:lnTo>
                  <a:pt x="88900" y="177799"/>
                </a:lnTo>
                <a:lnTo>
                  <a:pt x="127000" y="126999"/>
                </a:lnTo>
                <a:lnTo>
                  <a:pt x="190500" y="76199"/>
                </a:lnTo>
                <a:lnTo>
                  <a:pt x="254000" y="38099"/>
                </a:lnTo>
                <a:close/>
              </a:path>
              <a:path w="800100" h="800100">
                <a:moveTo>
                  <a:pt x="13607" y="400049"/>
                </a:moveTo>
                <a:lnTo>
                  <a:pt x="12700" y="393699"/>
                </a:lnTo>
                <a:lnTo>
                  <a:pt x="12700" y="406399"/>
                </a:lnTo>
                <a:lnTo>
                  <a:pt x="13607" y="400049"/>
                </a:lnTo>
                <a:close/>
              </a:path>
              <a:path w="800100" h="800100">
                <a:moveTo>
                  <a:pt x="622300" y="736599"/>
                </a:moveTo>
                <a:lnTo>
                  <a:pt x="622300" y="723899"/>
                </a:lnTo>
                <a:lnTo>
                  <a:pt x="558800" y="749299"/>
                </a:lnTo>
                <a:lnTo>
                  <a:pt x="482600" y="774699"/>
                </a:lnTo>
                <a:lnTo>
                  <a:pt x="406400" y="787399"/>
                </a:lnTo>
                <a:lnTo>
                  <a:pt x="330200" y="774699"/>
                </a:lnTo>
                <a:lnTo>
                  <a:pt x="254000" y="749299"/>
                </a:lnTo>
                <a:lnTo>
                  <a:pt x="190500" y="723899"/>
                </a:lnTo>
                <a:lnTo>
                  <a:pt x="127000" y="673099"/>
                </a:lnTo>
                <a:lnTo>
                  <a:pt x="50800" y="546099"/>
                </a:lnTo>
                <a:lnTo>
                  <a:pt x="25400" y="482599"/>
                </a:lnTo>
                <a:lnTo>
                  <a:pt x="13607" y="400049"/>
                </a:lnTo>
                <a:lnTo>
                  <a:pt x="12700" y="406399"/>
                </a:lnTo>
                <a:lnTo>
                  <a:pt x="12700" y="482599"/>
                </a:lnTo>
                <a:lnTo>
                  <a:pt x="38100" y="558799"/>
                </a:lnTo>
                <a:lnTo>
                  <a:pt x="76200" y="622299"/>
                </a:lnTo>
                <a:lnTo>
                  <a:pt x="127000" y="685799"/>
                </a:lnTo>
                <a:lnTo>
                  <a:pt x="177800" y="723899"/>
                </a:lnTo>
                <a:lnTo>
                  <a:pt x="177800" y="736599"/>
                </a:lnTo>
                <a:lnTo>
                  <a:pt x="254000" y="761999"/>
                </a:lnTo>
                <a:lnTo>
                  <a:pt x="317500" y="787399"/>
                </a:lnTo>
                <a:lnTo>
                  <a:pt x="330200" y="787399"/>
                </a:lnTo>
                <a:lnTo>
                  <a:pt x="406400" y="800099"/>
                </a:lnTo>
                <a:lnTo>
                  <a:pt x="482600" y="787399"/>
                </a:lnTo>
                <a:lnTo>
                  <a:pt x="558800" y="761999"/>
                </a:lnTo>
                <a:lnTo>
                  <a:pt x="622300" y="736599"/>
                </a:lnTo>
                <a:close/>
              </a:path>
              <a:path w="800100" h="800100">
                <a:moveTo>
                  <a:pt x="558800" y="38099"/>
                </a:moveTo>
                <a:lnTo>
                  <a:pt x="558800" y="25399"/>
                </a:lnTo>
                <a:lnTo>
                  <a:pt x="406400" y="0"/>
                </a:lnTo>
                <a:lnTo>
                  <a:pt x="330200" y="12699"/>
                </a:lnTo>
                <a:lnTo>
                  <a:pt x="317500" y="12699"/>
                </a:lnTo>
                <a:lnTo>
                  <a:pt x="254000" y="25399"/>
                </a:lnTo>
                <a:lnTo>
                  <a:pt x="254000" y="38099"/>
                </a:lnTo>
                <a:lnTo>
                  <a:pt x="406400" y="12699"/>
                </a:lnTo>
                <a:lnTo>
                  <a:pt x="558800" y="38099"/>
                </a:lnTo>
                <a:close/>
              </a:path>
              <a:path w="800100" h="800100">
                <a:moveTo>
                  <a:pt x="800100" y="482599"/>
                </a:moveTo>
                <a:lnTo>
                  <a:pt x="800100" y="317499"/>
                </a:lnTo>
                <a:lnTo>
                  <a:pt x="774700" y="241299"/>
                </a:lnTo>
                <a:lnTo>
                  <a:pt x="736600" y="177799"/>
                </a:lnTo>
                <a:lnTo>
                  <a:pt x="685800" y="114299"/>
                </a:lnTo>
                <a:lnTo>
                  <a:pt x="622300" y="63499"/>
                </a:lnTo>
                <a:lnTo>
                  <a:pt x="558800" y="38099"/>
                </a:lnTo>
                <a:lnTo>
                  <a:pt x="622300" y="76199"/>
                </a:lnTo>
                <a:lnTo>
                  <a:pt x="723900" y="177799"/>
                </a:lnTo>
                <a:lnTo>
                  <a:pt x="762000" y="253999"/>
                </a:lnTo>
                <a:lnTo>
                  <a:pt x="787400" y="317499"/>
                </a:lnTo>
                <a:lnTo>
                  <a:pt x="787400" y="520699"/>
                </a:lnTo>
                <a:lnTo>
                  <a:pt x="800100" y="482599"/>
                </a:lnTo>
                <a:close/>
              </a:path>
              <a:path w="800100" h="800100">
                <a:moveTo>
                  <a:pt x="787400" y="520699"/>
                </a:moveTo>
                <a:lnTo>
                  <a:pt x="787400" y="482599"/>
                </a:lnTo>
                <a:lnTo>
                  <a:pt x="762000" y="546099"/>
                </a:lnTo>
                <a:lnTo>
                  <a:pt x="723900" y="609599"/>
                </a:lnTo>
                <a:lnTo>
                  <a:pt x="673100" y="673099"/>
                </a:lnTo>
                <a:lnTo>
                  <a:pt x="622300" y="723899"/>
                </a:lnTo>
                <a:lnTo>
                  <a:pt x="685800" y="685799"/>
                </a:lnTo>
                <a:lnTo>
                  <a:pt x="736600" y="622299"/>
                </a:lnTo>
                <a:lnTo>
                  <a:pt x="774700" y="558799"/>
                </a:lnTo>
                <a:lnTo>
                  <a:pt x="787400" y="520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1784" y="3416300"/>
            <a:ext cx="5219700" cy="787400"/>
          </a:xfrm>
          <a:custGeom>
            <a:avLst/>
            <a:gdLst/>
            <a:ahLst/>
            <a:cxnLst/>
            <a:rect l="l" t="t" r="r" b="b"/>
            <a:pathLst>
              <a:path w="5219700" h="787400">
                <a:moveTo>
                  <a:pt x="5219700" y="7874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93700"/>
                </a:lnTo>
                <a:lnTo>
                  <a:pt x="393700" y="787400"/>
                </a:lnTo>
                <a:lnTo>
                  <a:pt x="5219700" y="78740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1784" y="340360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5219700" y="127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93700"/>
                </a:lnTo>
                <a:lnTo>
                  <a:pt x="0" y="406400"/>
                </a:lnTo>
                <a:lnTo>
                  <a:pt x="12700" y="419100"/>
                </a:lnTo>
                <a:lnTo>
                  <a:pt x="12700" y="393700"/>
                </a:lnTo>
                <a:lnTo>
                  <a:pt x="19050" y="400050"/>
                </a:lnTo>
                <a:lnTo>
                  <a:pt x="393700" y="25400"/>
                </a:lnTo>
                <a:lnTo>
                  <a:pt x="393700" y="12700"/>
                </a:lnTo>
                <a:lnTo>
                  <a:pt x="5219700" y="12700"/>
                </a:lnTo>
                <a:close/>
              </a:path>
              <a:path w="5219700" h="800100">
                <a:moveTo>
                  <a:pt x="19050" y="400050"/>
                </a:moveTo>
                <a:lnTo>
                  <a:pt x="12700" y="393700"/>
                </a:lnTo>
                <a:lnTo>
                  <a:pt x="12700" y="406400"/>
                </a:lnTo>
                <a:lnTo>
                  <a:pt x="19050" y="400050"/>
                </a:lnTo>
                <a:close/>
              </a:path>
              <a:path w="5219700" h="800100">
                <a:moveTo>
                  <a:pt x="406400" y="787400"/>
                </a:moveTo>
                <a:lnTo>
                  <a:pt x="19050" y="400050"/>
                </a:lnTo>
                <a:lnTo>
                  <a:pt x="12700" y="406400"/>
                </a:lnTo>
                <a:lnTo>
                  <a:pt x="12700" y="419100"/>
                </a:lnTo>
                <a:lnTo>
                  <a:pt x="393700" y="800100"/>
                </a:lnTo>
                <a:lnTo>
                  <a:pt x="393700" y="787400"/>
                </a:lnTo>
                <a:lnTo>
                  <a:pt x="406400" y="787400"/>
                </a:lnTo>
                <a:close/>
              </a:path>
              <a:path w="5219700" h="800100">
                <a:moveTo>
                  <a:pt x="406400" y="12700"/>
                </a:moveTo>
                <a:lnTo>
                  <a:pt x="393700" y="12700"/>
                </a:lnTo>
                <a:lnTo>
                  <a:pt x="393700" y="25400"/>
                </a:lnTo>
                <a:lnTo>
                  <a:pt x="406400" y="12700"/>
                </a:lnTo>
                <a:close/>
              </a:path>
              <a:path w="5219700" h="800100">
                <a:moveTo>
                  <a:pt x="5219700" y="787400"/>
                </a:moveTo>
                <a:lnTo>
                  <a:pt x="393700" y="787400"/>
                </a:lnTo>
                <a:lnTo>
                  <a:pt x="393700" y="800100"/>
                </a:lnTo>
                <a:lnTo>
                  <a:pt x="5207000" y="800100"/>
                </a:lnTo>
                <a:lnTo>
                  <a:pt x="5219700" y="787400"/>
                </a:lnTo>
                <a:close/>
              </a:path>
              <a:path w="5219700" h="800100">
                <a:moveTo>
                  <a:pt x="5219700" y="787400"/>
                </a:moveTo>
                <a:lnTo>
                  <a:pt x="5219700" y="12700"/>
                </a:lnTo>
                <a:lnTo>
                  <a:pt x="5207000" y="12700"/>
                </a:lnTo>
                <a:lnTo>
                  <a:pt x="5207000" y="787400"/>
                </a:lnTo>
                <a:lnTo>
                  <a:pt x="5219700" y="787400"/>
                </a:lnTo>
                <a:close/>
              </a:path>
              <a:path w="5219700" h="800100">
                <a:moveTo>
                  <a:pt x="5219700" y="800100"/>
                </a:moveTo>
                <a:lnTo>
                  <a:pt x="5219700" y="787400"/>
                </a:lnTo>
                <a:lnTo>
                  <a:pt x="5207000" y="800100"/>
                </a:lnTo>
                <a:lnTo>
                  <a:pt x="521970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06784" y="3505200"/>
            <a:ext cx="4349115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20700" marR="5080" indent="-508000">
              <a:lnSpc>
                <a:spcPts val="1900"/>
              </a:lnSpc>
              <a:spcBef>
                <a:spcPts val="380"/>
              </a:spcBef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Kardeşleri</a:t>
            </a:r>
            <a:r>
              <a:rPr sz="1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kendisinin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ilk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istismar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edildiği</a:t>
            </a:r>
            <a:r>
              <a:rPr sz="18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yaşa 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gelmişse</a:t>
            </a:r>
            <a:r>
              <a:rPr sz="1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onları</a:t>
            </a:r>
            <a:r>
              <a:rPr sz="1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korumak</a:t>
            </a:r>
            <a:r>
              <a:rPr sz="18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isterse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4784" y="3378200"/>
            <a:ext cx="7747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62084" y="3365500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723899" y="177800"/>
                </a:moveTo>
                <a:lnTo>
                  <a:pt x="685799" y="114300"/>
                </a:lnTo>
                <a:lnTo>
                  <a:pt x="673099" y="114300"/>
                </a:lnTo>
                <a:lnTo>
                  <a:pt x="622299" y="63500"/>
                </a:lnTo>
                <a:lnTo>
                  <a:pt x="558799" y="25400"/>
                </a:lnTo>
                <a:lnTo>
                  <a:pt x="546099" y="25400"/>
                </a:lnTo>
                <a:lnTo>
                  <a:pt x="482599" y="0"/>
                </a:lnTo>
                <a:lnTo>
                  <a:pt x="317499" y="0"/>
                </a:lnTo>
                <a:lnTo>
                  <a:pt x="241299" y="25400"/>
                </a:lnTo>
                <a:lnTo>
                  <a:pt x="177800" y="63500"/>
                </a:lnTo>
                <a:lnTo>
                  <a:pt x="114300" y="114300"/>
                </a:lnTo>
                <a:lnTo>
                  <a:pt x="63500" y="177800"/>
                </a:lnTo>
                <a:lnTo>
                  <a:pt x="25400" y="241300"/>
                </a:lnTo>
                <a:lnTo>
                  <a:pt x="0" y="393700"/>
                </a:lnTo>
                <a:lnTo>
                  <a:pt x="12700" y="469900"/>
                </a:lnTo>
                <a:lnTo>
                  <a:pt x="12700" y="393700"/>
                </a:lnTo>
                <a:lnTo>
                  <a:pt x="38100" y="241300"/>
                </a:lnTo>
                <a:lnTo>
                  <a:pt x="76200" y="177800"/>
                </a:lnTo>
                <a:lnTo>
                  <a:pt x="177800" y="76200"/>
                </a:lnTo>
                <a:lnTo>
                  <a:pt x="241299" y="44450"/>
                </a:lnTo>
                <a:lnTo>
                  <a:pt x="241299" y="38100"/>
                </a:lnTo>
                <a:lnTo>
                  <a:pt x="317499" y="12700"/>
                </a:lnTo>
                <a:lnTo>
                  <a:pt x="469899" y="12700"/>
                </a:lnTo>
                <a:lnTo>
                  <a:pt x="546099" y="38100"/>
                </a:lnTo>
                <a:lnTo>
                  <a:pt x="609599" y="76200"/>
                </a:lnTo>
                <a:lnTo>
                  <a:pt x="673099" y="127000"/>
                </a:lnTo>
                <a:lnTo>
                  <a:pt x="723899" y="177800"/>
                </a:lnTo>
                <a:close/>
              </a:path>
              <a:path w="800100" h="800100">
                <a:moveTo>
                  <a:pt x="253999" y="749300"/>
                </a:moveTo>
                <a:lnTo>
                  <a:pt x="177800" y="711200"/>
                </a:lnTo>
                <a:lnTo>
                  <a:pt x="127000" y="673100"/>
                </a:lnTo>
                <a:lnTo>
                  <a:pt x="76200" y="609600"/>
                </a:lnTo>
                <a:lnTo>
                  <a:pt x="38100" y="546100"/>
                </a:lnTo>
                <a:lnTo>
                  <a:pt x="12700" y="393700"/>
                </a:lnTo>
                <a:lnTo>
                  <a:pt x="12700" y="482600"/>
                </a:lnTo>
                <a:lnTo>
                  <a:pt x="25400" y="546100"/>
                </a:lnTo>
                <a:lnTo>
                  <a:pt x="63500" y="622300"/>
                </a:lnTo>
                <a:lnTo>
                  <a:pt x="114300" y="673100"/>
                </a:lnTo>
                <a:lnTo>
                  <a:pt x="177800" y="723900"/>
                </a:lnTo>
                <a:lnTo>
                  <a:pt x="241299" y="762000"/>
                </a:lnTo>
                <a:lnTo>
                  <a:pt x="241299" y="749300"/>
                </a:lnTo>
                <a:lnTo>
                  <a:pt x="253999" y="749300"/>
                </a:lnTo>
                <a:close/>
              </a:path>
              <a:path w="800100" h="800100">
                <a:moveTo>
                  <a:pt x="253999" y="38100"/>
                </a:moveTo>
                <a:lnTo>
                  <a:pt x="241299" y="38100"/>
                </a:lnTo>
                <a:lnTo>
                  <a:pt x="241299" y="44450"/>
                </a:lnTo>
                <a:lnTo>
                  <a:pt x="253999" y="38100"/>
                </a:lnTo>
                <a:close/>
              </a:path>
              <a:path w="800100" h="800100">
                <a:moveTo>
                  <a:pt x="673099" y="673100"/>
                </a:moveTo>
                <a:lnTo>
                  <a:pt x="546099" y="749300"/>
                </a:lnTo>
                <a:lnTo>
                  <a:pt x="469899" y="774700"/>
                </a:lnTo>
                <a:lnTo>
                  <a:pt x="393699" y="787400"/>
                </a:lnTo>
                <a:lnTo>
                  <a:pt x="317499" y="774700"/>
                </a:lnTo>
                <a:lnTo>
                  <a:pt x="241299" y="749300"/>
                </a:lnTo>
                <a:lnTo>
                  <a:pt x="241299" y="762000"/>
                </a:lnTo>
                <a:lnTo>
                  <a:pt x="317499" y="787400"/>
                </a:lnTo>
                <a:lnTo>
                  <a:pt x="393699" y="800100"/>
                </a:lnTo>
                <a:lnTo>
                  <a:pt x="482599" y="787400"/>
                </a:lnTo>
                <a:lnTo>
                  <a:pt x="546099" y="762000"/>
                </a:lnTo>
                <a:lnTo>
                  <a:pt x="558799" y="762000"/>
                </a:lnTo>
                <a:lnTo>
                  <a:pt x="622299" y="723900"/>
                </a:lnTo>
                <a:lnTo>
                  <a:pt x="673099" y="673100"/>
                </a:lnTo>
                <a:close/>
              </a:path>
              <a:path w="800100" h="800100">
                <a:moveTo>
                  <a:pt x="787399" y="482600"/>
                </a:moveTo>
                <a:lnTo>
                  <a:pt x="787399" y="393700"/>
                </a:lnTo>
                <a:lnTo>
                  <a:pt x="774699" y="469900"/>
                </a:lnTo>
                <a:lnTo>
                  <a:pt x="749299" y="546100"/>
                </a:lnTo>
                <a:lnTo>
                  <a:pt x="723899" y="609600"/>
                </a:lnTo>
                <a:lnTo>
                  <a:pt x="673099" y="673100"/>
                </a:lnTo>
                <a:lnTo>
                  <a:pt x="685799" y="673100"/>
                </a:lnTo>
                <a:lnTo>
                  <a:pt x="723899" y="622300"/>
                </a:lnTo>
                <a:lnTo>
                  <a:pt x="761999" y="546100"/>
                </a:lnTo>
                <a:lnTo>
                  <a:pt x="787399" y="482600"/>
                </a:lnTo>
                <a:close/>
              </a:path>
              <a:path w="800100" h="800100">
                <a:moveTo>
                  <a:pt x="800099" y="393700"/>
                </a:moveTo>
                <a:lnTo>
                  <a:pt x="787399" y="317500"/>
                </a:lnTo>
                <a:lnTo>
                  <a:pt x="761999" y="241300"/>
                </a:lnTo>
                <a:lnTo>
                  <a:pt x="723899" y="177800"/>
                </a:lnTo>
                <a:lnTo>
                  <a:pt x="749299" y="241300"/>
                </a:lnTo>
                <a:lnTo>
                  <a:pt x="774699" y="317500"/>
                </a:lnTo>
                <a:lnTo>
                  <a:pt x="787399" y="393700"/>
                </a:lnTo>
                <a:lnTo>
                  <a:pt x="787399" y="469900"/>
                </a:lnTo>
                <a:lnTo>
                  <a:pt x="800099" y="39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5384" y="4419600"/>
            <a:ext cx="5219700" cy="774700"/>
          </a:xfrm>
          <a:custGeom>
            <a:avLst/>
            <a:gdLst/>
            <a:ahLst/>
            <a:cxnLst/>
            <a:rect l="l" t="t" r="r" b="b"/>
            <a:pathLst>
              <a:path w="5219700" h="774700">
                <a:moveTo>
                  <a:pt x="5219700" y="7747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93700"/>
                </a:lnTo>
                <a:lnTo>
                  <a:pt x="393700" y="774700"/>
                </a:lnTo>
                <a:lnTo>
                  <a:pt x="5219700" y="774700"/>
                </a:lnTo>
                <a:close/>
              </a:path>
            </a:pathLst>
          </a:custGeom>
          <a:solidFill>
            <a:srgbClr val="93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5384" y="440690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5219700" y="127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93700"/>
                </a:lnTo>
                <a:lnTo>
                  <a:pt x="0" y="406400"/>
                </a:lnTo>
                <a:lnTo>
                  <a:pt x="12700" y="419100"/>
                </a:lnTo>
                <a:lnTo>
                  <a:pt x="12700" y="393700"/>
                </a:lnTo>
                <a:lnTo>
                  <a:pt x="19050" y="400050"/>
                </a:lnTo>
                <a:lnTo>
                  <a:pt x="393700" y="25400"/>
                </a:lnTo>
                <a:lnTo>
                  <a:pt x="393700" y="12700"/>
                </a:lnTo>
                <a:lnTo>
                  <a:pt x="5219700" y="12700"/>
                </a:lnTo>
                <a:close/>
              </a:path>
              <a:path w="5219700" h="800100">
                <a:moveTo>
                  <a:pt x="19050" y="400050"/>
                </a:moveTo>
                <a:lnTo>
                  <a:pt x="12700" y="393700"/>
                </a:lnTo>
                <a:lnTo>
                  <a:pt x="12700" y="406400"/>
                </a:lnTo>
                <a:lnTo>
                  <a:pt x="19050" y="400050"/>
                </a:lnTo>
                <a:close/>
              </a:path>
              <a:path w="5219700" h="800100">
                <a:moveTo>
                  <a:pt x="406400" y="787400"/>
                </a:moveTo>
                <a:lnTo>
                  <a:pt x="19050" y="400050"/>
                </a:lnTo>
                <a:lnTo>
                  <a:pt x="12700" y="406400"/>
                </a:lnTo>
                <a:lnTo>
                  <a:pt x="12700" y="419100"/>
                </a:lnTo>
                <a:lnTo>
                  <a:pt x="393700" y="800100"/>
                </a:lnTo>
                <a:lnTo>
                  <a:pt x="393700" y="787400"/>
                </a:lnTo>
                <a:lnTo>
                  <a:pt x="406400" y="787400"/>
                </a:lnTo>
                <a:close/>
              </a:path>
              <a:path w="5219700" h="800100">
                <a:moveTo>
                  <a:pt x="406400" y="12700"/>
                </a:moveTo>
                <a:lnTo>
                  <a:pt x="393700" y="12700"/>
                </a:lnTo>
                <a:lnTo>
                  <a:pt x="393700" y="25400"/>
                </a:lnTo>
                <a:lnTo>
                  <a:pt x="406400" y="12700"/>
                </a:lnTo>
                <a:close/>
              </a:path>
              <a:path w="5219700" h="800100">
                <a:moveTo>
                  <a:pt x="5219700" y="800100"/>
                </a:moveTo>
                <a:lnTo>
                  <a:pt x="5219700" y="787400"/>
                </a:lnTo>
                <a:lnTo>
                  <a:pt x="393700" y="787400"/>
                </a:lnTo>
                <a:lnTo>
                  <a:pt x="393700" y="800100"/>
                </a:lnTo>
                <a:lnTo>
                  <a:pt x="5219700" y="800100"/>
                </a:lnTo>
                <a:close/>
              </a:path>
              <a:path w="5219700" h="800100">
                <a:moveTo>
                  <a:pt x="5219700" y="787400"/>
                </a:moveTo>
                <a:lnTo>
                  <a:pt x="5219700" y="12700"/>
                </a:lnTo>
                <a:lnTo>
                  <a:pt x="5207000" y="12700"/>
                </a:lnTo>
                <a:lnTo>
                  <a:pt x="5207000" y="787400"/>
                </a:lnTo>
                <a:lnTo>
                  <a:pt x="5219700" y="78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44984" y="4508500"/>
            <a:ext cx="441198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82600">
              <a:lnSpc>
                <a:spcPts val="1900"/>
              </a:lnSpc>
              <a:spcBef>
                <a:spcPts val="380"/>
              </a:spcBef>
            </a:pPr>
            <a:r>
              <a:rPr sz="1800" spc="-25" dirty="0">
                <a:latin typeface="Arial"/>
                <a:cs typeface="Arial"/>
              </a:rPr>
              <a:t>İstismarın </a:t>
            </a:r>
            <a:r>
              <a:rPr sz="1800" spc="-50" dirty="0">
                <a:latin typeface="Arial"/>
                <a:cs typeface="Arial"/>
              </a:rPr>
              <a:t>derecesi, </a:t>
            </a:r>
            <a:r>
              <a:rPr sz="1800" spc="-40" dirty="0">
                <a:latin typeface="Arial"/>
                <a:cs typeface="Arial"/>
              </a:rPr>
              <a:t>sıklığı </a:t>
            </a:r>
            <a:r>
              <a:rPr sz="1800" spc="-25" dirty="0">
                <a:latin typeface="Arial"/>
                <a:cs typeface="Arial"/>
              </a:rPr>
              <a:t>artmış </a:t>
            </a:r>
            <a:r>
              <a:rPr sz="1800" spc="-40" dirty="0">
                <a:latin typeface="Arial"/>
                <a:cs typeface="Arial"/>
              </a:rPr>
              <a:t>ve  </a:t>
            </a:r>
            <a:r>
              <a:rPr sz="1800" spc="-35" dirty="0">
                <a:latin typeface="Arial"/>
                <a:cs typeface="Arial"/>
              </a:rPr>
              <a:t>istismarcının </a:t>
            </a:r>
            <a:r>
              <a:rPr sz="1800" spc="-60" dirty="0">
                <a:latin typeface="Arial"/>
                <a:cs typeface="Arial"/>
              </a:rPr>
              <a:t>baskısından </a:t>
            </a:r>
            <a:r>
              <a:rPr sz="1800" spc="20" dirty="0">
                <a:latin typeface="Arial"/>
                <a:cs typeface="Arial"/>
              </a:rPr>
              <a:t>kurtulmak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istiyorsa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81284" y="4406900"/>
            <a:ext cx="736600" cy="774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30484" y="4394200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622300" y="88900"/>
                </a:moveTo>
                <a:lnTo>
                  <a:pt x="622300" y="76200"/>
                </a:lnTo>
                <a:lnTo>
                  <a:pt x="558800" y="38100"/>
                </a:lnTo>
                <a:lnTo>
                  <a:pt x="482600" y="12700"/>
                </a:lnTo>
                <a:lnTo>
                  <a:pt x="406400" y="0"/>
                </a:lnTo>
                <a:lnTo>
                  <a:pt x="317500" y="12700"/>
                </a:lnTo>
                <a:lnTo>
                  <a:pt x="241300" y="38100"/>
                </a:lnTo>
                <a:lnTo>
                  <a:pt x="114300" y="114300"/>
                </a:lnTo>
                <a:lnTo>
                  <a:pt x="114300" y="127000"/>
                </a:lnTo>
                <a:lnTo>
                  <a:pt x="76200" y="177800"/>
                </a:lnTo>
                <a:lnTo>
                  <a:pt x="38100" y="241300"/>
                </a:lnTo>
                <a:lnTo>
                  <a:pt x="38100" y="254000"/>
                </a:lnTo>
                <a:lnTo>
                  <a:pt x="12700" y="317500"/>
                </a:lnTo>
                <a:lnTo>
                  <a:pt x="0" y="406400"/>
                </a:lnTo>
                <a:lnTo>
                  <a:pt x="12700" y="482600"/>
                </a:lnTo>
                <a:lnTo>
                  <a:pt x="12700" y="406400"/>
                </a:lnTo>
                <a:lnTo>
                  <a:pt x="25400" y="330200"/>
                </a:lnTo>
                <a:lnTo>
                  <a:pt x="50800" y="254000"/>
                </a:lnTo>
                <a:lnTo>
                  <a:pt x="76200" y="190500"/>
                </a:lnTo>
                <a:lnTo>
                  <a:pt x="127000" y="127000"/>
                </a:lnTo>
                <a:lnTo>
                  <a:pt x="190500" y="76200"/>
                </a:lnTo>
                <a:lnTo>
                  <a:pt x="190500" y="88900"/>
                </a:lnTo>
                <a:lnTo>
                  <a:pt x="254000" y="50800"/>
                </a:lnTo>
                <a:lnTo>
                  <a:pt x="317500" y="29633"/>
                </a:lnTo>
                <a:lnTo>
                  <a:pt x="317500" y="25400"/>
                </a:lnTo>
                <a:lnTo>
                  <a:pt x="406400" y="12700"/>
                </a:lnTo>
                <a:lnTo>
                  <a:pt x="482600" y="25400"/>
                </a:lnTo>
                <a:lnTo>
                  <a:pt x="558800" y="50800"/>
                </a:lnTo>
                <a:lnTo>
                  <a:pt x="558800" y="57150"/>
                </a:lnTo>
                <a:lnTo>
                  <a:pt x="622300" y="88900"/>
                </a:lnTo>
                <a:close/>
              </a:path>
              <a:path w="800100" h="800100">
                <a:moveTo>
                  <a:pt x="76200" y="622300"/>
                </a:moveTo>
                <a:lnTo>
                  <a:pt x="50800" y="558800"/>
                </a:lnTo>
                <a:lnTo>
                  <a:pt x="25400" y="482600"/>
                </a:lnTo>
                <a:lnTo>
                  <a:pt x="12700" y="406400"/>
                </a:lnTo>
                <a:lnTo>
                  <a:pt x="12700" y="482600"/>
                </a:lnTo>
                <a:lnTo>
                  <a:pt x="38100" y="558800"/>
                </a:lnTo>
                <a:lnTo>
                  <a:pt x="76200" y="622300"/>
                </a:lnTo>
                <a:close/>
              </a:path>
              <a:path w="800100" h="800100">
                <a:moveTo>
                  <a:pt x="330200" y="787400"/>
                </a:moveTo>
                <a:lnTo>
                  <a:pt x="254000" y="762000"/>
                </a:lnTo>
                <a:lnTo>
                  <a:pt x="190500" y="723900"/>
                </a:lnTo>
                <a:lnTo>
                  <a:pt x="127000" y="673100"/>
                </a:lnTo>
                <a:lnTo>
                  <a:pt x="76200" y="622300"/>
                </a:lnTo>
                <a:lnTo>
                  <a:pt x="114300" y="685800"/>
                </a:lnTo>
                <a:lnTo>
                  <a:pt x="177800" y="736600"/>
                </a:lnTo>
                <a:lnTo>
                  <a:pt x="241300" y="774700"/>
                </a:lnTo>
                <a:lnTo>
                  <a:pt x="317500" y="800100"/>
                </a:lnTo>
                <a:lnTo>
                  <a:pt x="317500" y="787400"/>
                </a:lnTo>
                <a:lnTo>
                  <a:pt x="330200" y="787400"/>
                </a:lnTo>
                <a:close/>
              </a:path>
              <a:path w="800100" h="800100">
                <a:moveTo>
                  <a:pt x="330200" y="25400"/>
                </a:moveTo>
                <a:lnTo>
                  <a:pt x="317500" y="25400"/>
                </a:lnTo>
                <a:lnTo>
                  <a:pt x="317500" y="29633"/>
                </a:lnTo>
                <a:lnTo>
                  <a:pt x="330200" y="25400"/>
                </a:lnTo>
                <a:close/>
              </a:path>
              <a:path w="800100" h="800100">
                <a:moveTo>
                  <a:pt x="558800" y="774700"/>
                </a:moveTo>
                <a:lnTo>
                  <a:pt x="558800" y="762000"/>
                </a:lnTo>
                <a:lnTo>
                  <a:pt x="482600" y="787400"/>
                </a:lnTo>
                <a:lnTo>
                  <a:pt x="317500" y="787400"/>
                </a:lnTo>
                <a:lnTo>
                  <a:pt x="317500" y="800100"/>
                </a:lnTo>
                <a:lnTo>
                  <a:pt x="482600" y="800100"/>
                </a:lnTo>
                <a:lnTo>
                  <a:pt x="558800" y="774700"/>
                </a:lnTo>
                <a:close/>
              </a:path>
              <a:path w="800100" h="800100">
                <a:moveTo>
                  <a:pt x="558800" y="57150"/>
                </a:moveTo>
                <a:lnTo>
                  <a:pt x="558800" y="50800"/>
                </a:lnTo>
                <a:lnTo>
                  <a:pt x="546100" y="50800"/>
                </a:lnTo>
                <a:lnTo>
                  <a:pt x="558800" y="57150"/>
                </a:lnTo>
                <a:close/>
              </a:path>
              <a:path w="800100" h="800100">
                <a:moveTo>
                  <a:pt x="787400" y="482600"/>
                </a:moveTo>
                <a:lnTo>
                  <a:pt x="787400" y="406400"/>
                </a:lnTo>
                <a:lnTo>
                  <a:pt x="762000" y="558800"/>
                </a:lnTo>
                <a:lnTo>
                  <a:pt x="723900" y="622300"/>
                </a:lnTo>
                <a:lnTo>
                  <a:pt x="622300" y="723900"/>
                </a:lnTo>
                <a:lnTo>
                  <a:pt x="546100" y="762000"/>
                </a:lnTo>
                <a:lnTo>
                  <a:pt x="558800" y="762000"/>
                </a:lnTo>
                <a:lnTo>
                  <a:pt x="558800" y="774700"/>
                </a:lnTo>
                <a:lnTo>
                  <a:pt x="622300" y="736600"/>
                </a:lnTo>
                <a:lnTo>
                  <a:pt x="685800" y="685800"/>
                </a:lnTo>
                <a:lnTo>
                  <a:pt x="736600" y="622300"/>
                </a:lnTo>
                <a:lnTo>
                  <a:pt x="774700" y="558800"/>
                </a:lnTo>
                <a:lnTo>
                  <a:pt x="787400" y="482600"/>
                </a:lnTo>
                <a:close/>
              </a:path>
              <a:path w="800100" h="800100">
                <a:moveTo>
                  <a:pt x="800100" y="406400"/>
                </a:moveTo>
                <a:lnTo>
                  <a:pt x="787400" y="317500"/>
                </a:lnTo>
                <a:lnTo>
                  <a:pt x="774700" y="254000"/>
                </a:lnTo>
                <a:lnTo>
                  <a:pt x="774700" y="241300"/>
                </a:lnTo>
                <a:lnTo>
                  <a:pt x="736600" y="177800"/>
                </a:lnTo>
                <a:lnTo>
                  <a:pt x="685800" y="127000"/>
                </a:lnTo>
                <a:lnTo>
                  <a:pt x="685800" y="114300"/>
                </a:lnTo>
                <a:lnTo>
                  <a:pt x="622300" y="76200"/>
                </a:lnTo>
                <a:lnTo>
                  <a:pt x="673100" y="127000"/>
                </a:lnTo>
                <a:lnTo>
                  <a:pt x="723900" y="190500"/>
                </a:lnTo>
                <a:lnTo>
                  <a:pt x="762000" y="254000"/>
                </a:lnTo>
                <a:lnTo>
                  <a:pt x="787400" y="406400"/>
                </a:lnTo>
                <a:lnTo>
                  <a:pt x="787400" y="482600"/>
                </a:lnTo>
                <a:lnTo>
                  <a:pt x="800100" y="4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95584" y="5473700"/>
            <a:ext cx="5207000" cy="774700"/>
          </a:xfrm>
          <a:custGeom>
            <a:avLst/>
            <a:gdLst/>
            <a:ahLst/>
            <a:cxnLst/>
            <a:rect l="l" t="t" r="r" b="b"/>
            <a:pathLst>
              <a:path w="5207000" h="774700">
                <a:moveTo>
                  <a:pt x="5207000" y="774700"/>
                </a:moveTo>
                <a:lnTo>
                  <a:pt x="5207000" y="0"/>
                </a:lnTo>
                <a:lnTo>
                  <a:pt x="393700" y="0"/>
                </a:lnTo>
                <a:lnTo>
                  <a:pt x="0" y="393700"/>
                </a:lnTo>
                <a:lnTo>
                  <a:pt x="393700" y="774700"/>
                </a:lnTo>
                <a:lnTo>
                  <a:pt x="5207000" y="77470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95584" y="546100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5219700" y="800100"/>
                </a:moveTo>
                <a:lnTo>
                  <a:pt x="5219700" y="0"/>
                </a:lnTo>
                <a:lnTo>
                  <a:pt x="393700" y="0"/>
                </a:lnTo>
                <a:lnTo>
                  <a:pt x="0" y="393700"/>
                </a:lnTo>
                <a:lnTo>
                  <a:pt x="0" y="406400"/>
                </a:lnTo>
                <a:lnTo>
                  <a:pt x="12700" y="419100"/>
                </a:lnTo>
                <a:lnTo>
                  <a:pt x="12700" y="393700"/>
                </a:lnTo>
                <a:lnTo>
                  <a:pt x="19050" y="400050"/>
                </a:lnTo>
                <a:lnTo>
                  <a:pt x="393700" y="25400"/>
                </a:lnTo>
                <a:lnTo>
                  <a:pt x="393700" y="12700"/>
                </a:lnTo>
                <a:lnTo>
                  <a:pt x="5207000" y="12700"/>
                </a:lnTo>
                <a:lnTo>
                  <a:pt x="5207000" y="800100"/>
                </a:lnTo>
                <a:lnTo>
                  <a:pt x="5219700" y="800100"/>
                </a:lnTo>
                <a:close/>
              </a:path>
              <a:path w="5219700" h="800100">
                <a:moveTo>
                  <a:pt x="19050" y="400050"/>
                </a:moveTo>
                <a:lnTo>
                  <a:pt x="12700" y="393700"/>
                </a:lnTo>
                <a:lnTo>
                  <a:pt x="12700" y="406400"/>
                </a:lnTo>
                <a:lnTo>
                  <a:pt x="19050" y="400050"/>
                </a:lnTo>
                <a:close/>
              </a:path>
              <a:path w="5219700" h="800100">
                <a:moveTo>
                  <a:pt x="406400" y="787400"/>
                </a:moveTo>
                <a:lnTo>
                  <a:pt x="19050" y="400050"/>
                </a:lnTo>
                <a:lnTo>
                  <a:pt x="12700" y="406400"/>
                </a:lnTo>
                <a:lnTo>
                  <a:pt x="12700" y="419100"/>
                </a:lnTo>
                <a:lnTo>
                  <a:pt x="393700" y="800100"/>
                </a:lnTo>
                <a:lnTo>
                  <a:pt x="393700" y="787400"/>
                </a:lnTo>
                <a:lnTo>
                  <a:pt x="406400" y="787400"/>
                </a:lnTo>
                <a:close/>
              </a:path>
              <a:path w="5219700" h="800100">
                <a:moveTo>
                  <a:pt x="406400" y="12700"/>
                </a:moveTo>
                <a:lnTo>
                  <a:pt x="393700" y="12700"/>
                </a:lnTo>
                <a:lnTo>
                  <a:pt x="393700" y="25400"/>
                </a:lnTo>
                <a:lnTo>
                  <a:pt x="406400" y="12700"/>
                </a:lnTo>
                <a:close/>
              </a:path>
              <a:path w="5219700" h="800100">
                <a:moveTo>
                  <a:pt x="5207000" y="800100"/>
                </a:moveTo>
                <a:lnTo>
                  <a:pt x="5207000" y="787400"/>
                </a:lnTo>
                <a:lnTo>
                  <a:pt x="393700" y="787400"/>
                </a:lnTo>
                <a:lnTo>
                  <a:pt x="393700" y="800100"/>
                </a:lnTo>
                <a:lnTo>
                  <a:pt x="520700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44884" y="5562600"/>
            <a:ext cx="412750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6200" marR="5080" indent="-63500">
              <a:lnSpc>
                <a:spcPts val="1900"/>
              </a:lnSpc>
              <a:spcBef>
                <a:spcPts val="38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Ergenliğe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gelmiş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hamilelikten</a:t>
            </a:r>
            <a:r>
              <a:rPr sz="18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korkuyorsa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ve 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fiziksel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yakınma</a:t>
            </a:r>
            <a:r>
              <a:rPr sz="1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sonrası</a:t>
            </a:r>
            <a:r>
              <a:rPr sz="1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doktora</a:t>
            </a:r>
            <a:r>
              <a:rPr sz="18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giderse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25584" y="5283200"/>
            <a:ext cx="762000" cy="7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2884" y="5257800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241299" y="38100"/>
                </a:moveTo>
                <a:lnTo>
                  <a:pt x="177799" y="63500"/>
                </a:lnTo>
                <a:lnTo>
                  <a:pt x="114300" y="114300"/>
                </a:lnTo>
                <a:lnTo>
                  <a:pt x="63500" y="177800"/>
                </a:lnTo>
                <a:lnTo>
                  <a:pt x="25400" y="241300"/>
                </a:lnTo>
                <a:lnTo>
                  <a:pt x="0" y="317500"/>
                </a:lnTo>
                <a:lnTo>
                  <a:pt x="0" y="482600"/>
                </a:lnTo>
                <a:lnTo>
                  <a:pt x="12700" y="520700"/>
                </a:lnTo>
                <a:lnTo>
                  <a:pt x="12700" y="317500"/>
                </a:lnTo>
                <a:lnTo>
                  <a:pt x="38100" y="254000"/>
                </a:lnTo>
                <a:lnTo>
                  <a:pt x="76200" y="177800"/>
                </a:lnTo>
                <a:lnTo>
                  <a:pt x="177799" y="76200"/>
                </a:lnTo>
                <a:lnTo>
                  <a:pt x="241299" y="38100"/>
                </a:lnTo>
                <a:close/>
              </a:path>
              <a:path w="800100" h="800100">
                <a:moveTo>
                  <a:pt x="177800" y="723900"/>
                </a:moveTo>
                <a:lnTo>
                  <a:pt x="127000" y="673100"/>
                </a:lnTo>
                <a:lnTo>
                  <a:pt x="76200" y="609600"/>
                </a:lnTo>
                <a:lnTo>
                  <a:pt x="38100" y="546100"/>
                </a:lnTo>
                <a:lnTo>
                  <a:pt x="12700" y="482600"/>
                </a:lnTo>
                <a:lnTo>
                  <a:pt x="12700" y="520700"/>
                </a:lnTo>
                <a:lnTo>
                  <a:pt x="25400" y="558800"/>
                </a:lnTo>
                <a:lnTo>
                  <a:pt x="63500" y="622300"/>
                </a:lnTo>
                <a:lnTo>
                  <a:pt x="114300" y="685800"/>
                </a:lnTo>
                <a:lnTo>
                  <a:pt x="177800" y="723900"/>
                </a:lnTo>
                <a:close/>
              </a:path>
              <a:path w="800100" h="800100">
                <a:moveTo>
                  <a:pt x="787399" y="482600"/>
                </a:moveTo>
                <a:lnTo>
                  <a:pt x="787399" y="406400"/>
                </a:lnTo>
                <a:lnTo>
                  <a:pt x="786492" y="400050"/>
                </a:lnTo>
                <a:lnTo>
                  <a:pt x="774699" y="482600"/>
                </a:lnTo>
                <a:lnTo>
                  <a:pt x="749299" y="546100"/>
                </a:lnTo>
                <a:lnTo>
                  <a:pt x="673100" y="673100"/>
                </a:lnTo>
                <a:lnTo>
                  <a:pt x="609600" y="723900"/>
                </a:lnTo>
                <a:lnTo>
                  <a:pt x="546100" y="749300"/>
                </a:lnTo>
                <a:lnTo>
                  <a:pt x="469900" y="774700"/>
                </a:lnTo>
                <a:lnTo>
                  <a:pt x="393700" y="787400"/>
                </a:lnTo>
                <a:lnTo>
                  <a:pt x="317500" y="774700"/>
                </a:lnTo>
                <a:lnTo>
                  <a:pt x="241300" y="749300"/>
                </a:lnTo>
                <a:lnTo>
                  <a:pt x="177800" y="723900"/>
                </a:lnTo>
                <a:lnTo>
                  <a:pt x="177800" y="736600"/>
                </a:lnTo>
                <a:lnTo>
                  <a:pt x="241300" y="762000"/>
                </a:lnTo>
                <a:lnTo>
                  <a:pt x="317500" y="787400"/>
                </a:lnTo>
                <a:lnTo>
                  <a:pt x="393700" y="800100"/>
                </a:lnTo>
                <a:lnTo>
                  <a:pt x="469900" y="787400"/>
                </a:lnTo>
                <a:lnTo>
                  <a:pt x="622300" y="736600"/>
                </a:lnTo>
                <a:lnTo>
                  <a:pt x="622300" y="723900"/>
                </a:lnTo>
                <a:lnTo>
                  <a:pt x="673100" y="685800"/>
                </a:lnTo>
                <a:lnTo>
                  <a:pt x="723899" y="622300"/>
                </a:lnTo>
                <a:lnTo>
                  <a:pt x="761999" y="558800"/>
                </a:lnTo>
                <a:lnTo>
                  <a:pt x="787399" y="482600"/>
                </a:lnTo>
                <a:close/>
              </a:path>
              <a:path w="800100" h="800100">
                <a:moveTo>
                  <a:pt x="546099" y="38100"/>
                </a:moveTo>
                <a:lnTo>
                  <a:pt x="546099" y="25400"/>
                </a:lnTo>
                <a:lnTo>
                  <a:pt x="393699" y="0"/>
                </a:lnTo>
                <a:lnTo>
                  <a:pt x="241299" y="25400"/>
                </a:lnTo>
                <a:lnTo>
                  <a:pt x="241299" y="38100"/>
                </a:lnTo>
                <a:lnTo>
                  <a:pt x="393699" y="12700"/>
                </a:lnTo>
                <a:lnTo>
                  <a:pt x="546099" y="38100"/>
                </a:lnTo>
                <a:close/>
              </a:path>
              <a:path w="800100" h="800100">
                <a:moveTo>
                  <a:pt x="800099" y="406400"/>
                </a:moveTo>
                <a:lnTo>
                  <a:pt x="800099" y="393700"/>
                </a:lnTo>
                <a:lnTo>
                  <a:pt x="787399" y="317500"/>
                </a:lnTo>
                <a:lnTo>
                  <a:pt x="761999" y="241300"/>
                </a:lnTo>
                <a:lnTo>
                  <a:pt x="723899" y="177800"/>
                </a:lnTo>
                <a:lnTo>
                  <a:pt x="673099" y="114300"/>
                </a:lnTo>
                <a:lnTo>
                  <a:pt x="622299" y="63500"/>
                </a:lnTo>
                <a:lnTo>
                  <a:pt x="546099" y="38100"/>
                </a:lnTo>
                <a:lnTo>
                  <a:pt x="609599" y="76200"/>
                </a:lnTo>
                <a:lnTo>
                  <a:pt x="673099" y="127000"/>
                </a:lnTo>
                <a:lnTo>
                  <a:pt x="711199" y="177800"/>
                </a:lnTo>
                <a:lnTo>
                  <a:pt x="749299" y="254000"/>
                </a:lnTo>
                <a:lnTo>
                  <a:pt x="774699" y="317500"/>
                </a:lnTo>
                <a:lnTo>
                  <a:pt x="786492" y="400050"/>
                </a:lnTo>
                <a:lnTo>
                  <a:pt x="787399" y="393700"/>
                </a:lnTo>
                <a:lnTo>
                  <a:pt x="787399" y="482600"/>
                </a:lnTo>
                <a:lnTo>
                  <a:pt x="800099" y="406400"/>
                </a:lnTo>
                <a:close/>
              </a:path>
              <a:path w="800100" h="800100">
                <a:moveTo>
                  <a:pt x="787399" y="406400"/>
                </a:moveTo>
                <a:lnTo>
                  <a:pt x="787399" y="393700"/>
                </a:lnTo>
                <a:lnTo>
                  <a:pt x="786492" y="400050"/>
                </a:lnTo>
                <a:lnTo>
                  <a:pt x="787399" y="40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91889" y="2324100"/>
            <a:ext cx="2615565" cy="2443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13335" algn="ctr">
              <a:lnSpc>
                <a:spcPts val="3800"/>
              </a:lnSpc>
              <a:spcBef>
                <a:spcPts val="260"/>
              </a:spcBef>
            </a:pPr>
            <a:r>
              <a:rPr sz="3200" spc="-265" dirty="0">
                <a:solidFill>
                  <a:srgbClr val="FFFFFF"/>
                </a:solidFill>
                <a:latin typeface="Arial"/>
                <a:cs typeface="Arial"/>
              </a:rPr>
              <a:t>ÇOCUKLAR  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İSTİSMAR  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4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İ  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ZAMAN  </a:t>
            </a:r>
            <a:r>
              <a:rPr sz="3200" spc="-305" dirty="0">
                <a:solidFill>
                  <a:srgbClr val="FFFFFF"/>
                </a:solidFill>
                <a:latin typeface="Arial"/>
                <a:cs typeface="Arial"/>
              </a:rPr>
              <a:t>SÖYLERLER?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pc="-35" dirty="0"/>
              <a:pPr marL="25400">
                <a:lnSpc>
                  <a:spcPts val="1140"/>
                </a:lnSpc>
              </a:pPr>
              <a:t>42</a:t>
            </a:fld>
            <a:endParaRPr spc="-3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81184" y="1320800"/>
            <a:ext cx="6765290" cy="512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indent="-558800">
              <a:lnSpc>
                <a:spcPts val="2920"/>
              </a:lnSpc>
              <a:spcBef>
                <a:spcPts val="100"/>
              </a:spcBef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50" dirty="0">
                <a:latin typeface="Arial"/>
                <a:cs typeface="Arial"/>
              </a:rPr>
              <a:t>“Abim </a:t>
            </a:r>
            <a:r>
              <a:rPr sz="2700" spc="-100" dirty="0">
                <a:latin typeface="Arial"/>
                <a:cs typeface="Arial"/>
              </a:rPr>
              <a:t>dün </a:t>
            </a:r>
            <a:r>
              <a:rPr sz="2700" spc="-160" dirty="0">
                <a:latin typeface="Arial"/>
                <a:cs typeface="Arial"/>
              </a:rPr>
              <a:t>gece </a:t>
            </a:r>
            <a:r>
              <a:rPr sz="2700" spc="-110" dirty="0">
                <a:latin typeface="Arial"/>
                <a:cs typeface="Arial"/>
              </a:rPr>
              <a:t>uyumama </a:t>
            </a:r>
            <a:r>
              <a:rPr sz="2700" spc="-65" dirty="0">
                <a:latin typeface="Arial"/>
                <a:cs typeface="Arial"/>
              </a:rPr>
              <a:t>izin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vermedi”</a:t>
            </a:r>
            <a:endParaRPr sz="2700">
              <a:latin typeface="Arial"/>
              <a:cs typeface="Arial"/>
            </a:endParaRPr>
          </a:p>
          <a:p>
            <a:pPr marL="571500" marR="1513840" indent="-558800">
              <a:lnSpc>
                <a:spcPts val="2600"/>
              </a:lnSpc>
              <a:spcBef>
                <a:spcPts val="300"/>
              </a:spcBef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105" dirty="0">
                <a:latin typeface="Arial"/>
                <a:cs typeface="Arial"/>
              </a:rPr>
              <a:t>“Komşumuz </a:t>
            </a:r>
            <a:r>
              <a:rPr sz="2700" spc="-35" dirty="0">
                <a:latin typeface="Arial"/>
                <a:cs typeface="Arial"/>
              </a:rPr>
              <a:t>“S." </a:t>
            </a:r>
            <a:r>
              <a:rPr sz="2700" spc="-95" dirty="0">
                <a:latin typeface="Arial"/>
                <a:cs typeface="Arial"/>
              </a:rPr>
              <a:t>abi </a:t>
            </a:r>
            <a:r>
              <a:rPr sz="2700" spc="-100" dirty="0">
                <a:latin typeface="Arial"/>
                <a:cs typeface="Arial"/>
              </a:rPr>
              <a:t>çok </a:t>
            </a:r>
            <a:r>
              <a:rPr sz="2700" spc="-70" dirty="0">
                <a:latin typeface="Arial"/>
                <a:cs typeface="Arial"/>
              </a:rPr>
              <a:t>komik</a:t>
            </a:r>
            <a:r>
              <a:rPr sz="2700" spc="-23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iç  </a:t>
            </a:r>
            <a:r>
              <a:rPr sz="2700" spc="-125" dirty="0">
                <a:latin typeface="Arial"/>
                <a:cs typeface="Arial"/>
              </a:rPr>
              <a:t>çamaşırları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giyiniyor”</a:t>
            </a:r>
            <a:endParaRPr sz="2700">
              <a:latin typeface="Arial"/>
              <a:cs typeface="Arial"/>
            </a:endParaRPr>
          </a:p>
          <a:p>
            <a:pPr marL="571500" indent="-558800">
              <a:lnSpc>
                <a:spcPts val="2300"/>
              </a:lnSpc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50" dirty="0">
                <a:latin typeface="Arial"/>
                <a:cs typeface="Arial"/>
              </a:rPr>
              <a:t>“Altını </a:t>
            </a:r>
            <a:r>
              <a:rPr sz="2700" spc="-80" dirty="0">
                <a:latin typeface="Arial"/>
                <a:cs typeface="Arial"/>
              </a:rPr>
              <a:t>ıslattığı </a:t>
            </a:r>
            <a:r>
              <a:rPr sz="2700" spc="-65" dirty="0">
                <a:latin typeface="Arial"/>
                <a:cs typeface="Arial"/>
              </a:rPr>
              <a:t>için </a:t>
            </a:r>
            <a:r>
              <a:rPr sz="2700" spc="-110" dirty="0">
                <a:latin typeface="Arial"/>
                <a:cs typeface="Arial"/>
              </a:rPr>
              <a:t>bebeğim </a:t>
            </a:r>
            <a:r>
              <a:rPr sz="2700" spc="-135" dirty="0">
                <a:latin typeface="Arial"/>
                <a:cs typeface="Arial"/>
              </a:rPr>
              <a:t>dayağı </a:t>
            </a:r>
            <a:r>
              <a:rPr sz="2700" spc="-114" dirty="0">
                <a:latin typeface="Arial"/>
                <a:cs typeface="Arial"/>
              </a:rPr>
              <a:t>hak</a:t>
            </a:r>
            <a:r>
              <a:rPr sz="2700" spc="-385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etti”</a:t>
            </a:r>
            <a:endParaRPr sz="2700">
              <a:latin typeface="Arial"/>
              <a:cs typeface="Arial"/>
            </a:endParaRPr>
          </a:p>
          <a:p>
            <a:pPr marL="571500" marR="1211580" indent="-558800">
              <a:lnSpc>
                <a:spcPts val="2600"/>
              </a:lnSpc>
              <a:spcBef>
                <a:spcPts val="300"/>
              </a:spcBef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85" dirty="0">
                <a:latin typeface="Arial"/>
                <a:cs typeface="Arial"/>
              </a:rPr>
              <a:t>“Annemin </a:t>
            </a:r>
            <a:r>
              <a:rPr sz="2700" spc="-100" dirty="0">
                <a:latin typeface="Arial"/>
                <a:cs typeface="Arial"/>
              </a:rPr>
              <a:t>beni </a:t>
            </a:r>
            <a:r>
              <a:rPr sz="2700" spc="-125" dirty="0">
                <a:latin typeface="Arial"/>
                <a:cs typeface="Arial"/>
              </a:rPr>
              <a:t>amcamla </a:t>
            </a:r>
            <a:r>
              <a:rPr sz="2700" spc="-114" dirty="0">
                <a:latin typeface="Arial"/>
                <a:cs typeface="Arial"/>
              </a:rPr>
              <a:t>yalnız  </a:t>
            </a:r>
            <a:r>
              <a:rPr sz="2700" spc="-130" dirty="0">
                <a:latin typeface="Arial"/>
                <a:cs typeface="Arial"/>
              </a:rPr>
              <a:t>bırakmasından </a:t>
            </a:r>
            <a:r>
              <a:rPr sz="2700" spc="-95" dirty="0">
                <a:latin typeface="Arial"/>
                <a:cs typeface="Arial"/>
              </a:rPr>
              <a:t>hiç</a:t>
            </a:r>
            <a:r>
              <a:rPr sz="2700" spc="-52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hoşlanmıyorum”</a:t>
            </a:r>
            <a:endParaRPr sz="2700">
              <a:latin typeface="Arial"/>
              <a:cs typeface="Arial"/>
            </a:endParaRPr>
          </a:p>
          <a:p>
            <a:pPr marL="571500" indent="-558800">
              <a:lnSpc>
                <a:spcPts val="2300"/>
              </a:lnSpc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105" dirty="0">
                <a:latin typeface="Arial"/>
                <a:cs typeface="Arial"/>
              </a:rPr>
              <a:t>“Komşumuzun </a:t>
            </a:r>
            <a:r>
              <a:rPr sz="2700" spc="-80" dirty="0">
                <a:latin typeface="Arial"/>
                <a:cs typeface="Arial"/>
              </a:rPr>
              <a:t>oğlu </a:t>
            </a:r>
            <a:r>
              <a:rPr sz="2700" spc="-100" dirty="0">
                <a:latin typeface="Arial"/>
                <a:cs typeface="Arial"/>
              </a:rPr>
              <a:t>beni çok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sıkıştırıyor”</a:t>
            </a:r>
            <a:endParaRPr sz="2700">
              <a:latin typeface="Arial"/>
              <a:cs typeface="Arial"/>
            </a:endParaRPr>
          </a:p>
          <a:p>
            <a:pPr marL="635000" indent="-622300">
              <a:lnSpc>
                <a:spcPts val="2600"/>
              </a:lnSpc>
              <a:buClr>
                <a:srgbClr val="001F5F"/>
              </a:buClr>
              <a:buFont typeface="DejaVu Sans"/>
              <a:buChar char="➢"/>
              <a:tabLst>
                <a:tab pos="634365" algn="l"/>
                <a:tab pos="635000" algn="l"/>
              </a:tabLst>
            </a:pPr>
            <a:r>
              <a:rPr sz="2700" spc="165" dirty="0">
                <a:latin typeface="Arial"/>
                <a:cs typeface="Arial"/>
              </a:rPr>
              <a:t>“ </a:t>
            </a:r>
            <a:r>
              <a:rPr sz="2700" spc="-35" dirty="0">
                <a:latin typeface="Arial"/>
                <a:cs typeface="Arial"/>
              </a:rPr>
              <a:t>“E."</a:t>
            </a:r>
            <a:r>
              <a:rPr sz="2700" spc="-590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abi </a:t>
            </a:r>
            <a:r>
              <a:rPr sz="2700" spc="-100" dirty="0">
                <a:latin typeface="Arial"/>
                <a:cs typeface="Arial"/>
              </a:rPr>
              <a:t>çok </a:t>
            </a:r>
            <a:r>
              <a:rPr sz="2700" spc="-65" dirty="0">
                <a:latin typeface="Arial"/>
                <a:cs typeface="Arial"/>
              </a:rPr>
              <a:t>ilginç </a:t>
            </a:r>
            <a:r>
              <a:rPr sz="2700" spc="-20" dirty="0">
                <a:latin typeface="Arial"/>
                <a:cs typeface="Arial"/>
              </a:rPr>
              <a:t>filmler </a:t>
            </a:r>
            <a:r>
              <a:rPr sz="2700" spc="-40" dirty="0">
                <a:latin typeface="Arial"/>
                <a:cs typeface="Arial"/>
              </a:rPr>
              <a:t>gösteriyor”</a:t>
            </a:r>
            <a:endParaRPr sz="2700">
              <a:latin typeface="Arial"/>
              <a:cs typeface="Arial"/>
            </a:endParaRPr>
          </a:p>
          <a:p>
            <a:pPr marL="571500" marR="847090" indent="-558800">
              <a:lnSpc>
                <a:spcPts val="2600"/>
              </a:lnSpc>
              <a:spcBef>
                <a:spcPts val="300"/>
              </a:spcBef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70" dirty="0">
                <a:latin typeface="Arial"/>
                <a:cs typeface="Arial"/>
              </a:rPr>
              <a:t>“Zaman </a:t>
            </a:r>
            <a:r>
              <a:rPr sz="2700" spc="-140" dirty="0">
                <a:latin typeface="Arial"/>
                <a:cs typeface="Arial"/>
              </a:rPr>
              <a:t>zaman </a:t>
            </a:r>
            <a:r>
              <a:rPr sz="2700" spc="-100" dirty="0">
                <a:latin typeface="Arial"/>
                <a:cs typeface="Arial"/>
              </a:rPr>
              <a:t>karnımı </a:t>
            </a:r>
            <a:r>
              <a:rPr sz="2700" spc="-85" dirty="0">
                <a:latin typeface="Arial"/>
                <a:cs typeface="Arial"/>
              </a:rPr>
              <a:t>doyurmak </a:t>
            </a:r>
            <a:r>
              <a:rPr sz="2700" spc="-160" dirty="0">
                <a:latin typeface="Arial"/>
                <a:cs typeface="Arial"/>
              </a:rPr>
              <a:t>ve  </a:t>
            </a:r>
            <a:r>
              <a:rPr sz="2700" spc="-75" dirty="0">
                <a:latin typeface="Arial"/>
                <a:cs typeface="Arial"/>
              </a:rPr>
              <a:t>ihtiyaçlarımı </a:t>
            </a:r>
            <a:r>
              <a:rPr sz="2700" spc="-120" dirty="0">
                <a:latin typeface="Arial"/>
                <a:cs typeface="Arial"/>
              </a:rPr>
              <a:t>karşılamak </a:t>
            </a:r>
            <a:r>
              <a:rPr sz="2700" spc="-65" dirty="0">
                <a:latin typeface="Arial"/>
                <a:cs typeface="Arial"/>
              </a:rPr>
              <a:t>için </a:t>
            </a:r>
            <a:r>
              <a:rPr sz="2700" spc="-130" dirty="0">
                <a:latin typeface="Arial"/>
                <a:cs typeface="Arial"/>
              </a:rPr>
              <a:t>çalışmam  </a:t>
            </a:r>
            <a:r>
              <a:rPr sz="2700" spc="-50" dirty="0">
                <a:latin typeface="Arial"/>
                <a:cs typeface="Arial"/>
              </a:rPr>
              <a:t>gerekiyor”</a:t>
            </a:r>
            <a:endParaRPr sz="2700">
              <a:latin typeface="Arial"/>
              <a:cs typeface="Arial"/>
            </a:endParaRPr>
          </a:p>
          <a:p>
            <a:pPr marL="571500" marR="610235" indent="-558800">
              <a:lnSpc>
                <a:spcPts val="2600"/>
              </a:lnSpc>
              <a:buClr>
                <a:srgbClr val="001F5F"/>
              </a:buClr>
              <a:buFont typeface="DejaVu Sans"/>
              <a:buChar char="➢"/>
              <a:tabLst>
                <a:tab pos="570865" algn="l"/>
                <a:tab pos="571500" algn="l"/>
              </a:tabLst>
            </a:pPr>
            <a:r>
              <a:rPr sz="2700" spc="-114" dirty="0">
                <a:latin typeface="Arial"/>
                <a:cs typeface="Arial"/>
              </a:rPr>
              <a:t>“Tanıdığım </a:t>
            </a:r>
            <a:r>
              <a:rPr sz="2700" spc="-35" dirty="0">
                <a:latin typeface="Arial"/>
                <a:cs typeface="Arial"/>
              </a:rPr>
              <a:t>bir </a:t>
            </a:r>
            <a:r>
              <a:rPr sz="2700" spc="-120" dirty="0">
                <a:latin typeface="Arial"/>
                <a:cs typeface="Arial"/>
              </a:rPr>
              <a:t>kız </a:t>
            </a:r>
            <a:r>
              <a:rPr sz="2700" spc="-125" dirty="0">
                <a:latin typeface="Arial"/>
                <a:cs typeface="Arial"/>
              </a:rPr>
              <a:t>var, </a:t>
            </a:r>
            <a:r>
              <a:rPr sz="2700" spc="-145" dirty="0">
                <a:latin typeface="Arial"/>
                <a:cs typeface="Arial"/>
              </a:rPr>
              <a:t>annesine </a:t>
            </a:r>
            <a:r>
              <a:rPr sz="2700" spc="-120" dirty="0">
                <a:latin typeface="Arial"/>
                <a:cs typeface="Arial"/>
              </a:rPr>
              <a:t>rahatsız  </a:t>
            </a:r>
            <a:r>
              <a:rPr sz="2700" spc="-65" dirty="0">
                <a:latin typeface="Arial"/>
                <a:cs typeface="Arial"/>
              </a:rPr>
              <a:t>edildiğini </a:t>
            </a:r>
            <a:r>
              <a:rPr sz="2700" spc="-105" dirty="0">
                <a:latin typeface="Arial"/>
                <a:cs typeface="Arial"/>
              </a:rPr>
              <a:t>söyledi </a:t>
            </a:r>
            <a:r>
              <a:rPr sz="2700" spc="-25" dirty="0">
                <a:latin typeface="Arial"/>
                <a:cs typeface="Arial"/>
              </a:rPr>
              <a:t>fakat </a:t>
            </a:r>
            <a:r>
              <a:rPr sz="2700" spc="-140" dirty="0">
                <a:latin typeface="Arial"/>
                <a:cs typeface="Arial"/>
              </a:rPr>
              <a:t>annesi </a:t>
            </a:r>
            <a:r>
              <a:rPr sz="2700" spc="-130" dirty="0">
                <a:latin typeface="Arial"/>
                <a:cs typeface="Arial"/>
              </a:rPr>
              <a:t>ona  </a:t>
            </a:r>
            <a:r>
              <a:rPr sz="2700" spc="-125" dirty="0">
                <a:latin typeface="Arial"/>
                <a:cs typeface="Arial"/>
              </a:rPr>
              <a:t>inanmadı”…..vb.</a:t>
            </a:r>
            <a:endParaRPr sz="2700">
              <a:latin typeface="Arial"/>
              <a:cs typeface="Arial"/>
            </a:endParaRPr>
          </a:p>
          <a:p>
            <a:pPr marR="847090" algn="ctr">
              <a:lnSpc>
                <a:spcPct val="100000"/>
              </a:lnSpc>
              <a:spcBef>
                <a:spcPts val="1780"/>
              </a:spcBef>
            </a:pPr>
            <a:r>
              <a:rPr sz="1100" spc="-50" dirty="0">
                <a:solidFill>
                  <a:srgbClr val="3FBAD2"/>
                </a:solidFill>
                <a:latin typeface="Arial"/>
                <a:cs typeface="Arial"/>
              </a:rPr>
              <a:t>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089" y="2336800"/>
            <a:ext cx="2491740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970" algn="ctr">
              <a:lnSpc>
                <a:spcPct val="100000"/>
              </a:lnSpc>
              <a:spcBef>
                <a:spcPts val="100"/>
              </a:spcBef>
            </a:pPr>
            <a:r>
              <a:rPr sz="3500" spc="-220" dirty="0">
                <a:solidFill>
                  <a:srgbClr val="FFFFFF"/>
                </a:solidFill>
                <a:latin typeface="Arial"/>
                <a:cs typeface="Arial"/>
              </a:rPr>
              <a:t>İSTİSMARA  </a:t>
            </a:r>
            <a:r>
              <a:rPr sz="3500" spc="-225" dirty="0">
                <a:solidFill>
                  <a:srgbClr val="FFFFFF"/>
                </a:solidFill>
                <a:latin typeface="Arial"/>
                <a:cs typeface="Arial"/>
              </a:rPr>
              <a:t>DAİR  </a:t>
            </a:r>
            <a:r>
              <a:rPr sz="3500" spc="-240" dirty="0">
                <a:solidFill>
                  <a:srgbClr val="FFFFFF"/>
                </a:solidFill>
                <a:latin typeface="Arial"/>
                <a:cs typeface="Arial"/>
              </a:rPr>
              <a:t>İPUÇLARI  </a:t>
            </a:r>
            <a:r>
              <a:rPr sz="3500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0" spc="-1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spc="-24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500" spc="-75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500" spc="-1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0" spc="-4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5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0" spc="-135" dirty="0">
                <a:solidFill>
                  <a:srgbClr val="FFFFFF"/>
                </a:solidFill>
                <a:latin typeface="Arial"/>
                <a:cs typeface="Arial"/>
              </a:rPr>
              <a:t>K  </a:t>
            </a:r>
            <a:r>
              <a:rPr sz="3500" spc="-285" dirty="0">
                <a:solidFill>
                  <a:srgbClr val="FFFFFF"/>
                </a:solidFill>
                <a:latin typeface="Arial"/>
                <a:cs typeface="Arial"/>
              </a:rPr>
              <a:t>SÖYLEMLER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74784" y="2898139"/>
            <a:ext cx="4385310" cy="21336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8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sz="2100" spc="10" dirty="0">
                <a:latin typeface="Arial"/>
                <a:cs typeface="Arial"/>
              </a:rPr>
              <a:t>“Bunun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olduğundan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emin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misin”</a:t>
            </a:r>
            <a:endParaRPr sz="21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7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sz="2100" spc="35" dirty="0">
                <a:latin typeface="Arial"/>
                <a:cs typeface="Arial"/>
              </a:rPr>
              <a:t>“Doğru </a:t>
            </a:r>
            <a:r>
              <a:rPr sz="2100" spc="10" dirty="0">
                <a:latin typeface="Arial"/>
                <a:cs typeface="Arial"/>
              </a:rPr>
              <a:t>mu</a:t>
            </a:r>
            <a:r>
              <a:rPr sz="2100" spc="-4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söylüyorsun”</a:t>
            </a:r>
            <a:endParaRPr sz="21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7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sz="2100" spc="55" dirty="0">
                <a:latin typeface="Arial"/>
                <a:cs typeface="Arial"/>
              </a:rPr>
              <a:t>“Bu</a:t>
            </a:r>
            <a:r>
              <a:rPr sz="2100" spc="-240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bir</a:t>
            </a:r>
            <a:r>
              <a:rPr sz="2100" spc="-1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daha</a:t>
            </a:r>
            <a:r>
              <a:rPr sz="2100" spc="-17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olursa</a:t>
            </a:r>
            <a:r>
              <a:rPr sz="2100" spc="-17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bana</a:t>
            </a:r>
            <a:r>
              <a:rPr sz="2100" spc="-17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haber</a:t>
            </a:r>
            <a:r>
              <a:rPr sz="2100" spc="-325" dirty="0">
                <a:latin typeface="Arial"/>
                <a:cs typeface="Arial"/>
              </a:rPr>
              <a:t> </a:t>
            </a:r>
            <a:r>
              <a:rPr sz="2100" spc="40" dirty="0">
                <a:latin typeface="Arial"/>
                <a:cs typeface="Arial"/>
              </a:rPr>
              <a:t>ver”.</a:t>
            </a:r>
            <a:endParaRPr sz="21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8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sz="2100" spc="25" dirty="0">
                <a:latin typeface="Arial"/>
                <a:cs typeface="Arial"/>
              </a:rPr>
              <a:t>“Neden </a:t>
            </a:r>
            <a:r>
              <a:rPr sz="2100" spc="-50" dirty="0">
                <a:latin typeface="Arial"/>
                <a:cs typeface="Arial"/>
              </a:rPr>
              <a:t>karşı</a:t>
            </a:r>
            <a:r>
              <a:rPr sz="2100" spc="-385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koymadın”.</a:t>
            </a:r>
            <a:endParaRPr sz="21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780"/>
              </a:spcBef>
              <a:buClr>
                <a:srgbClr val="001F5F"/>
              </a:buClr>
              <a:buSzPct val="95238"/>
              <a:buFont typeface="DejaVu Sans"/>
              <a:buChar char="➢"/>
              <a:tabLst>
                <a:tab pos="228600" algn="l"/>
              </a:tabLst>
            </a:pPr>
            <a:r>
              <a:rPr sz="2100" spc="20" dirty="0">
                <a:latin typeface="Arial"/>
                <a:cs typeface="Arial"/>
              </a:rPr>
              <a:t>“Şimdiye</a:t>
            </a:r>
            <a:r>
              <a:rPr sz="2100" spc="-1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kadar</a:t>
            </a:r>
            <a:r>
              <a:rPr sz="2100" spc="-22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neden</a:t>
            </a:r>
            <a:r>
              <a:rPr sz="2100" spc="-254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anlatmadın”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011284" y="1308100"/>
            <a:ext cx="73240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65" dirty="0"/>
              <a:t>Aşağıdakilere</a:t>
            </a:r>
            <a:r>
              <a:rPr sz="3800" spc="-520" dirty="0"/>
              <a:t> </a:t>
            </a:r>
            <a:r>
              <a:rPr sz="3800" spc="-105" dirty="0"/>
              <a:t>Benzer</a:t>
            </a:r>
            <a:r>
              <a:rPr sz="3800" spc="-395" dirty="0"/>
              <a:t> </a:t>
            </a:r>
            <a:r>
              <a:rPr sz="3800" spc="-40" dirty="0"/>
              <a:t>Sorulardan</a:t>
            </a:r>
            <a:r>
              <a:rPr sz="3800" spc="-575" dirty="0"/>
              <a:t> </a:t>
            </a:r>
            <a:r>
              <a:rPr sz="3800" spc="-85" dirty="0"/>
              <a:t>ve</a:t>
            </a:r>
            <a:endParaRPr sz="3800"/>
          </a:p>
        </p:txBody>
      </p:sp>
      <p:sp>
        <p:nvSpPr>
          <p:cNvPr id="27" name="object 27"/>
          <p:cNvSpPr txBox="1"/>
          <p:nvPr/>
        </p:nvSpPr>
        <p:spPr>
          <a:xfrm>
            <a:off x="3379584" y="1879600"/>
            <a:ext cx="6569709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0" dirty="0">
                <a:latin typeface="Arial"/>
                <a:cs typeface="Arial"/>
              </a:rPr>
              <a:t>İfadelerden </a:t>
            </a:r>
            <a:r>
              <a:rPr sz="3800" spc="-35" dirty="0">
                <a:latin typeface="Arial"/>
                <a:cs typeface="Arial"/>
              </a:rPr>
              <a:t>Kesinlikle</a:t>
            </a:r>
            <a:r>
              <a:rPr sz="3800" spc="-665" dirty="0">
                <a:latin typeface="Arial"/>
                <a:cs typeface="Arial"/>
              </a:rPr>
              <a:t> </a:t>
            </a:r>
            <a:r>
              <a:rPr sz="3800" spc="-85" dirty="0">
                <a:latin typeface="Arial"/>
                <a:cs typeface="Arial"/>
              </a:rPr>
              <a:t>KAÇININ!</a:t>
            </a:r>
            <a:endParaRPr sz="3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1889" y="2946400"/>
            <a:ext cx="2705100" cy="3848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14484" y="1511300"/>
            <a:ext cx="6929755" cy="3540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68300" marR="1283335" indent="-355600">
              <a:lnSpc>
                <a:spcPct val="100899"/>
              </a:lnSpc>
              <a:spcBef>
                <a:spcPts val="80"/>
              </a:spcBef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sz="1900" spc="-65" dirty="0">
                <a:latin typeface="Arial"/>
                <a:cs typeface="Arial"/>
              </a:rPr>
              <a:t>Yapacağınız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en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iyi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şey,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spc="20" dirty="0">
                <a:latin typeface="Arial"/>
                <a:cs typeface="Arial"/>
              </a:rPr>
              <a:t>onu</a:t>
            </a:r>
            <a:r>
              <a:rPr sz="1900" spc="-165" dirty="0">
                <a:latin typeface="Arial"/>
                <a:cs typeface="Arial"/>
              </a:rPr>
              <a:t> </a:t>
            </a:r>
            <a:r>
              <a:rPr sz="1900" spc="20" dirty="0">
                <a:latin typeface="Arial"/>
                <a:cs typeface="Arial"/>
              </a:rPr>
              <a:t>dinleyerek</a:t>
            </a:r>
            <a:r>
              <a:rPr sz="1900" spc="-2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inandığınızı  </a:t>
            </a:r>
            <a:r>
              <a:rPr sz="1900" spc="5" dirty="0">
                <a:latin typeface="Arial"/>
                <a:cs typeface="Arial"/>
              </a:rPr>
              <a:t>göstermenizdir.</a:t>
            </a:r>
            <a:endParaRPr sz="1900">
              <a:latin typeface="Arial"/>
              <a:cs typeface="Arial"/>
            </a:endParaRPr>
          </a:p>
          <a:p>
            <a:pPr marL="368300" marR="107314" indent="-355600">
              <a:lnSpc>
                <a:spcPct val="100899"/>
              </a:lnSpc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sz="1900" dirty="0">
                <a:latin typeface="Arial"/>
                <a:cs typeface="Arial"/>
              </a:rPr>
              <a:t>Olanlardan </a:t>
            </a:r>
            <a:r>
              <a:rPr sz="1900" spc="10" dirty="0">
                <a:latin typeface="Arial"/>
                <a:cs typeface="Arial"/>
              </a:rPr>
              <a:t>dolayı </a:t>
            </a:r>
            <a:r>
              <a:rPr sz="1900" spc="-15" dirty="0">
                <a:latin typeface="Arial"/>
                <a:cs typeface="Arial"/>
              </a:rPr>
              <a:t>sizin </a:t>
            </a:r>
            <a:r>
              <a:rPr sz="1900" spc="-20" dirty="0">
                <a:latin typeface="Arial"/>
                <a:cs typeface="Arial"/>
              </a:rPr>
              <a:t>de </a:t>
            </a:r>
            <a:r>
              <a:rPr sz="1900" spc="-30" dirty="0">
                <a:latin typeface="Arial"/>
                <a:cs typeface="Arial"/>
              </a:rPr>
              <a:t>çok </a:t>
            </a:r>
            <a:r>
              <a:rPr sz="1900" spc="-50" dirty="0">
                <a:latin typeface="Arial"/>
                <a:cs typeface="Arial"/>
              </a:rPr>
              <a:t>üzgün </a:t>
            </a:r>
            <a:r>
              <a:rPr sz="1900" spc="-10" dirty="0">
                <a:latin typeface="Arial"/>
                <a:cs typeface="Arial"/>
              </a:rPr>
              <a:t>olduğunuzu, </a:t>
            </a:r>
            <a:r>
              <a:rPr sz="1900" dirty="0">
                <a:latin typeface="Arial"/>
                <a:cs typeface="Arial"/>
              </a:rPr>
              <a:t>her </a:t>
            </a:r>
            <a:r>
              <a:rPr sz="1900" spc="-35" dirty="0">
                <a:latin typeface="Arial"/>
                <a:cs typeface="Arial"/>
              </a:rPr>
              <a:t>zaman  </a:t>
            </a:r>
            <a:r>
              <a:rPr sz="1900" dirty="0">
                <a:latin typeface="Arial"/>
                <a:cs typeface="Arial"/>
              </a:rPr>
              <a:t>yanında</a:t>
            </a:r>
            <a:r>
              <a:rPr sz="1900" spc="-204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olacağınızı</a:t>
            </a:r>
            <a:r>
              <a:rPr sz="1900" spc="-19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ve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bu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olayın</a:t>
            </a:r>
            <a:r>
              <a:rPr sz="1900" spc="-1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onun</a:t>
            </a:r>
            <a:r>
              <a:rPr sz="1900" spc="-180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suçu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olmadığını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50" dirty="0">
                <a:latin typeface="Arial"/>
                <a:cs typeface="Arial"/>
              </a:rPr>
              <a:t>belirtin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sz="1900" spc="-55" dirty="0">
                <a:latin typeface="Arial"/>
                <a:cs typeface="Arial"/>
              </a:rPr>
              <a:t>Cinsel </a:t>
            </a:r>
            <a:r>
              <a:rPr sz="1900" dirty="0">
                <a:latin typeface="Arial"/>
                <a:cs typeface="Arial"/>
              </a:rPr>
              <a:t>istismar </a:t>
            </a:r>
            <a:r>
              <a:rPr sz="1900" spc="-60" dirty="0">
                <a:latin typeface="Arial"/>
                <a:cs typeface="Arial"/>
              </a:rPr>
              <a:t>oluşmuşsa </a:t>
            </a:r>
            <a:r>
              <a:rPr sz="1900" spc="10" dirty="0">
                <a:latin typeface="Arial"/>
                <a:cs typeface="Arial"/>
              </a:rPr>
              <a:t>mutlaka </a:t>
            </a:r>
            <a:r>
              <a:rPr sz="1900" spc="-40" dirty="0">
                <a:latin typeface="Arial"/>
                <a:cs typeface="Arial"/>
              </a:rPr>
              <a:t>önce </a:t>
            </a:r>
            <a:r>
              <a:rPr sz="1900" spc="45" dirty="0">
                <a:latin typeface="Arial"/>
                <a:cs typeface="Arial"/>
              </a:rPr>
              <a:t>ilgili</a:t>
            </a:r>
            <a:r>
              <a:rPr sz="1900" spc="-37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kurumlara</a:t>
            </a:r>
            <a:endParaRPr sz="1900">
              <a:latin typeface="Arial"/>
              <a:cs typeface="Arial"/>
            </a:endParaRPr>
          </a:p>
          <a:p>
            <a:pPr marL="367665" marR="5080">
              <a:lnSpc>
                <a:spcPct val="100899"/>
              </a:lnSpc>
              <a:spcBef>
                <a:spcPts val="100"/>
              </a:spcBef>
            </a:pPr>
            <a:r>
              <a:rPr sz="1900" spc="-20" dirty="0">
                <a:latin typeface="Arial"/>
                <a:cs typeface="Arial"/>
              </a:rPr>
              <a:t>başvurulmalı </a:t>
            </a:r>
            <a:r>
              <a:rPr sz="1900" spc="-10" dirty="0">
                <a:latin typeface="Arial"/>
                <a:cs typeface="Arial"/>
              </a:rPr>
              <a:t>vücutta </a:t>
            </a:r>
            <a:r>
              <a:rPr sz="1900" spc="-70" dirty="0">
                <a:latin typeface="Arial"/>
                <a:cs typeface="Arial"/>
              </a:rPr>
              <a:t>ve </a:t>
            </a:r>
            <a:r>
              <a:rPr sz="1900" dirty="0">
                <a:latin typeface="Arial"/>
                <a:cs typeface="Arial"/>
              </a:rPr>
              <a:t>giysilerde </a:t>
            </a:r>
            <a:r>
              <a:rPr sz="1900" spc="15" dirty="0">
                <a:latin typeface="Arial"/>
                <a:cs typeface="Arial"/>
              </a:rPr>
              <a:t>hiçbir </a:t>
            </a:r>
            <a:r>
              <a:rPr sz="1900" spc="40" dirty="0">
                <a:latin typeface="Arial"/>
                <a:cs typeface="Arial"/>
              </a:rPr>
              <a:t>temizlik </a:t>
            </a:r>
            <a:r>
              <a:rPr sz="1900" spc="-10" dirty="0">
                <a:latin typeface="Arial"/>
                <a:cs typeface="Arial"/>
              </a:rPr>
              <a:t>yapılmadan  </a:t>
            </a:r>
            <a:r>
              <a:rPr sz="1900" spc="-20" dirty="0">
                <a:latin typeface="Arial"/>
                <a:cs typeface="Arial"/>
              </a:rPr>
              <a:t>muayeneye </a:t>
            </a:r>
            <a:r>
              <a:rPr sz="1900" spc="30" dirty="0">
                <a:latin typeface="Arial"/>
                <a:cs typeface="Arial"/>
              </a:rPr>
              <a:t>gidilmelidir. </a:t>
            </a:r>
            <a:r>
              <a:rPr sz="1900" spc="-10" dirty="0">
                <a:latin typeface="Arial"/>
                <a:cs typeface="Arial"/>
              </a:rPr>
              <a:t>Banyo </a:t>
            </a:r>
            <a:r>
              <a:rPr sz="1900" dirty="0">
                <a:latin typeface="Arial"/>
                <a:cs typeface="Arial"/>
              </a:rPr>
              <a:t>yapmak, </a:t>
            </a:r>
            <a:r>
              <a:rPr sz="1900" spc="10" dirty="0">
                <a:latin typeface="Arial"/>
                <a:cs typeface="Arial"/>
              </a:rPr>
              <a:t>giysileri değiştirmek  </a:t>
            </a:r>
            <a:r>
              <a:rPr sz="1900" spc="25" dirty="0">
                <a:latin typeface="Arial"/>
                <a:cs typeface="Arial"/>
              </a:rPr>
              <a:t>gibi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davranışlar</a:t>
            </a:r>
            <a:r>
              <a:rPr sz="1900" spc="-19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saldırganın</a:t>
            </a:r>
            <a:r>
              <a:rPr sz="1900" spc="-18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ve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suçun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belirlenmesinde</a:t>
            </a:r>
            <a:r>
              <a:rPr sz="1900" spc="-20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yardımcı  </a:t>
            </a:r>
            <a:r>
              <a:rPr sz="1900" dirty="0">
                <a:latin typeface="Arial"/>
                <a:cs typeface="Arial"/>
              </a:rPr>
              <a:t>olabilecek</a:t>
            </a:r>
            <a:r>
              <a:rPr sz="1900" spc="-21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ipucu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ve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20" dirty="0">
                <a:latin typeface="Arial"/>
                <a:cs typeface="Arial"/>
              </a:rPr>
              <a:t>kanıtların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35" dirty="0">
                <a:latin typeface="Arial"/>
                <a:cs typeface="Arial"/>
              </a:rPr>
              <a:t>yok</a:t>
            </a:r>
            <a:r>
              <a:rPr sz="1900" spc="-21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olmasına</a:t>
            </a:r>
            <a:r>
              <a:rPr sz="1900" spc="-204" dirty="0">
                <a:latin typeface="Arial"/>
                <a:cs typeface="Arial"/>
              </a:rPr>
              <a:t> </a:t>
            </a:r>
            <a:r>
              <a:rPr sz="1900" spc="45" dirty="0">
                <a:latin typeface="Arial"/>
                <a:cs typeface="Arial"/>
              </a:rPr>
              <a:t>yol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açabilir.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15" dirty="0">
                <a:latin typeface="Arial"/>
                <a:cs typeface="Arial"/>
              </a:rPr>
              <a:t>Deliller  </a:t>
            </a:r>
            <a:r>
              <a:rPr sz="1900" spc="-5" dirty="0">
                <a:latin typeface="Arial"/>
                <a:cs typeface="Arial"/>
              </a:rPr>
              <a:t>için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ilk</a:t>
            </a:r>
            <a:r>
              <a:rPr sz="1900" spc="-210" dirty="0">
                <a:latin typeface="Arial"/>
                <a:cs typeface="Arial"/>
              </a:rPr>
              <a:t> </a:t>
            </a:r>
            <a:r>
              <a:rPr sz="1900" spc="-135" dirty="0">
                <a:latin typeface="Arial"/>
                <a:cs typeface="Arial"/>
              </a:rPr>
              <a:t>72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saat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çok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30" dirty="0">
                <a:latin typeface="Arial"/>
                <a:cs typeface="Arial"/>
              </a:rPr>
              <a:t>önemlidir.</a:t>
            </a:r>
            <a:endParaRPr sz="1900">
              <a:latin typeface="Arial"/>
              <a:cs typeface="Arial"/>
            </a:endParaRPr>
          </a:p>
          <a:p>
            <a:pPr marL="368300" marR="884555" indent="-355600">
              <a:lnSpc>
                <a:spcPct val="100899"/>
              </a:lnSpc>
              <a:buClr>
                <a:srgbClr val="001F5F"/>
              </a:buClr>
              <a:buFont typeface="DejaVu Sans"/>
              <a:buChar char="➢"/>
              <a:tabLst>
                <a:tab pos="367665" algn="l"/>
                <a:tab pos="368300" algn="l"/>
              </a:tabLst>
            </a:pPr>
            <a:r>
              <a:rPr sz="1900" spc="-65" dirty="0">
                <a:latin typeface="Arial"/>
                <a:cs typeface="Arial"/>
              </a:rPr>
              <a:t>Tüm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25" dirty="0">
                <a:latin typeface="Arial"/>
                <a:cs typeface="Arial"/>
              </a:rPr>
              <a:t>ihmal</a:t>
            </a:r>
            <a:r>
              <a:rPr sz="1900" spc="-21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ve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istismar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40" dirty="0">
                <a:latin typeface="Arial"/>
                <a:cs typeface="Arial"/>
              </a:rPr>
              <a:t>türleri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için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60" dirty="0">
                <a:latin typeface="Arial"/>
                <a:cs typeface="Arial"/>
              </a:rPr>
              <a:t>bildirim</a:t>
            </a:r>
            <a:r>
              <a:rPr sz="1900" spc="-2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yükümlülüğü  </a:t>
            </a:r>
            <a:r>
              <a:rPr sz="1900" dirty="0">
                <a:latin typeface="Arial"/>
                <a:cs typeface="Arial"/>
              </a:rPr>
              <a:t>zorunludur.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27184" y="5029200"/>
            <a:ext cx="6982459" cy="12039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899"/>
              </a:lnSpc>
              <a:spcBef>
                <a:spcPts val="80"/>
              </a:spcBef>
            </a:pPr>
            <a:r>
              <a:rPr sz="1900" spc="-65" dirty="0">
                <a:latin typeface="Arial"/>
                <a:cs typeface="Arial"/>
              </a:rPr>
              <a:t>Eğer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çocuğunuz</a:t>
            </a:r>
            <a:r>
              <a:rPr sz="1900" spc="185" dirty="0">
                <a:latin typeface="Arial"/>
                <a:cs typeface="Arial"/>
              </a:rPr>
              <a:t> </a:t>
            </a:r>
            <a:r>
              <a:rPr sz="1900" spc="20" dirty="0">
                <a:latin typeface="Arial"/>
                <a:cs typeface="Arial"/>
              </a:rPr>
              <a:t>böyle</a:t>
            </a:r>
            <a:r>
              <a:rPr sz="1900" spc="-204" dirty="0">
                <a:latin typeface="Arial"/>
                <a:cs typeface="Arial"/>
              </a:rPr>
              <a:t> </a:t>
            </a:r>
            <a:r>
              <a:rPr sz="1900" spc="45" dirty="0">
                <a:latin typeface="Arial"/>
                <a:cs typeface="Arial"/>
              </a:rPr>
              <a:t>bir</a:t>
            </a:r>
            <a:r>
              <a:rPr sz="1900" spc="-19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duruma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maruz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kalmışsa,</a:t>
            </a:r>
            <a:r>
              <a:rPr sz="1900" spc="-130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hem</a:t>
            </a:r>
            <a:r>
              <a:rPr sz="1900" spc="-16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siz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hem</a:t>
            </a:r>
            <a:r>
              <a:rPr sz="1900" spc="-14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de  </a:t>
            </a:r>
            <a:r>
              <a:rPr sz="1900" spc="-60" dirty="0">
                <a:latin typeface="Arial"/>
                <a:cs typeface="Arial"/>
              </a:rPr>
              <a:t>çocuğunuz </a:t>
            </a:r>
            <a:r>
              <a:rPr sz="1900" spc="10" dirty="0">
                <a:latin typeface="Arial"/>
                <a:cs typeface="Arial"/>
              </a:rPr>
              <a:t>mutlaka </a:t>
            </a:r>
            <a:r>
              <a:rPr sz="1900" spc="-35" dirty="0">
                <a:latin typeface="Arial"/>
                <a:cs typeface="Arial"/>
              </a:rPr>
              <a:t>uzman </a:t>
            </a:r>
            <a:r>
              <a:rPr sz="1900" dirty="0">
                <a:latin typeface="Arial"/>
                <a:cs typeface="Arial"/>
              </a:rPr>
              <a:t>yardımı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almalıdır.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  <a:spcBef>
                <a:spcPts val="5"/>
              </a:spcBef>
            </a:pPr>
            <a:r>
              <a:rPr sz="1900" dirty="0">
                <a:latin typeface="Arial"/>
                <a:cs typeface="Arial"/>
              </a:rPr>
              <a:t>Unutmayın </a:t>
            </a:r>
            <a:r>
              <a:rPr sz="1900" spc="10" dirty="0">
                <a:latin typeface="Arial"/>
                <a:cs typeface="Arial"/>
              </a:rPr>
              <a:t>bu </a:t>
            </a:r>
            <a:r>
              <a:rPr sz="1900" dirty="0">
                <a:latin typeface="Arial"/>
                <a:cs typeface="Arial"/>
              </a:rPr>
              <a:t>onun </a:t>
            </a:r>
            <a:r>
              <a:rPr sz="1900" spc="-100" dirty="0">
                <a:latin typeface="Arial"/>
                <a:cs typeface="Arial"/>
              </a:rPr>
              <a:t>suçu</a:t>
            </a:r>
            <a:r>
              <a:rPr sz="1900" spc="-31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değil…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089" y="1536700"/>
            <a:ext cx="2980055" cy="1788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3810" algn="ctr">
              <a:lnSpc>
                <a:spcPct val="99600"/>
              </a:lnSpc>
              <a:spcBef>
                <a:spcPts val="110"/>
              </a:spcBef>
            </a:pPr>
            <a:r>
              <a:rPr sz="2900" spc="30" dirty="0">
                <a:solidFill>
                  <a:srgbClr val="FFFFFF"/>
                </a:solidFill>
                <a:latin typeface="Trebuchet MS"/>
                <a:cs typeface="Trebuchet MS"/>
              </a:rPr>
              <a:t>İhmal </a:t>
            </a:r>
            <a:r>
              <a:rPr sz="2900" spc="7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900" spc="40" dirty="0">
                <a:solidFill>
                  <a:srgbClr val="FFFFFF"/>
                </a:solidFill>
                <a:latin typeface="Trebuchet MS"/>
                <a:cs typeface="Trebuchet MS"/>
              </a:rPr>
              <a:t>İstismar  </a:t>
            </a:r>
            <a:r>
              <a:rPr sz="2900" spc="80" dirty="0">
                <a:solidFill>
                  <a:srgbClr val="FFFFFF"/>
                </a:solidFill>
                <a:latin typeface="Trebuchet MS"/>
                <a:cs typeface="Trebuchet MS"/>
              </a:rPr>
              <a:t>Durumuyla  </a:t>
            </a:r>
            <a:r>
              <a:rPr sz="2900" spc="40" dirty="0">
                <a:solidFill>
                  <a:srgbClr val="FFFFFF"/>
                </a:solidFill>
                <a:latin typeface="Trebuchet MS"/>
                <a:cs typeface="Trebuchet MS"/>
              </a:rPr>
              <a:t>Karşılaşırsam </a:t>
            </a:r>
            <a:r>
              <a:rPr sz="2900" spc="50" dirty="0">
                <a:solidFill>
                  <a:srgbClr val="FFFFFF"/>
                </a:solidFill>
                <a:latin typeface="Trebuchet MS"/>
                <a:cs typeface="Trebuchet MS"/>
              </a:rPr>
              <a:t>‘Ne  Yapmalıyım?’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3789" y="3403600"/>
            <a:ext cx="2705100" cy="3390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25984" y="6284211"/>
            <a:ext cx="20827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45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6189" y="2006600"/>
            <a:ext cx="2446655" cy="34747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40"/>
              </a:spcBef>
            </a:pPr>
            <a:r>
              <a:rPr sz="3800" spc="-15" dirty="0">
                <a:solidFill>
                  <a:srgbClr val="FFFFFF"/>
                </a:solidFill>
                <a:latin typeface="Arial"/>
                <a:cs typeface="Arial"/>
              </a:rPr>
              <a:t>Türk</a:t>
            </a:r>
            <a:r>
              <a:rPr sz="38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5" dirty="0">
                <a:solidFill>
                  <a:srgbClr val="FFFFFF"/>
                </a:solidFill>
                <a:latin typeface="Arial"/>
                <a:cs typeface="Arial"/>
              </a:rPr>
              <a:t>Hukuk  </a:t>
            </a:r>
            <a:r>
              <a:rPr sz="3800" spc="-60" dirty="0">
                <a:solidFill>
                  <a:srgbClr val="FFFFFF"/>
                </a:solidFill>
                <a:latin typeface="Arial"/>
                <a:cs typeface="Arial"/>
              </a:rPr>
              <a:t>Sisteminde  </a:t>
            </a:r>
            <a:r>
              <a:rPr sz="3800" spc="-145" dirty="0">
                <a:solidFill>
                  <a:srgbClr val="FFFFFF"/>
                </a:solidFill>
                <a:latin typeface="Arial"/>
                <a:cs typeface="Arial"/>
              </a:rPr>
              <a:t>Çocuk  </a:t>
            </a:r>
            <a:r>
              <a:rPr sz="3800" spc="-60" dirty="0">
                <a:solidFill>
                  <a:srgbClr val="FFFFFF"/>
                </a:solidFill>
                <a:latin typeface="Arial"/>
                <a:cs typeface="Arial"/>
              </a:rPr>
              <a:t>İstismarına  </a:t>
            </a:r>
            <a:r>
              <a:rPr sz="3800" spc="-20" dirty="0">
                <a:solidFill>
                  <a:srgbClr val="FFFFFF"/>
                </a:solidFill>
                <a:latin typeface="Arial"/>
                <a:cs typeface="Arial"/>
              </a:rPr>
              <a:t>Yönelik  </a:t>
            </a:r>
            <a:r>
              <a:rPr sz="3800" spc="5" dirty="0">
                <a:solidFill>
                  <a:srgbClr val="FFFFFF"/>
                </a:solidFill>
                <a:latin typeface="Arial"/>
                <a:cs typeface="Arial"/>
              </a:rPr>
              <a:t>Hükümler</a:t>
            </a:r>
            <a:endParaRPr sz="3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25984" y="6284211"/>
            <a:ext cx="20827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46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335020" y="1479550"/>
            <a:ext cx="5905500" cy="990600"/>
          </a:xfrm>
          <a:prstGeom prst="rect">
            <a:avLst/>
          </a:prstGeom>
          <a:solidFill>
            <a:srgbClr val="3FB9D2"/>
          </a:solidFill>
          <a:ln w="12700">
            <a:solidFill>
              <a:srgbClr val="2C8799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514350" marR="528320" indent="812800">
              <a:lnSpc>
                <a:spcPct val="100600"/>
              </a:lnSpc>
              <a:spcBef>
                <a:spcPts val="130"/>
              </a:spcBef>
            </a:pPr>
            <a:r>
              <a:rPr sz="2900" spc="-50" dirty="0">
                <a:solidFill>
                  <a:srgbClr val="FFFFFF"/>
                </a:solidFill>
              </a:rPr>
              <a:t>BildirimYükümlülüğü  </a:t>
            </a:r>
            <a:r>
              <a:rPr sz="2900" spc="-165" dirty="0">
                <a:solidFill>
                  <a:srgbClr val="FFFFFF"/>
                </a:solidFill>
              </a:rPr>
              <a:t>Çocuk</a:t>
            </a:r>
            <a:r>
              <a:rPr sz="2900" spc="-235" dirty="0">
                <a:solidFill>
                  <a:srgbClr val="FFFFFF"/>
                </a:solidFill>
              </a:rPr>
              <a:t> </a:t>
            </a:r>
            <a:r>
              <a:rPr sz="2900" spc="-110" dirty="0">
                <a:solidFill>
                  <a:srgbClr val="FFFFFF"/>
                </a:solidFill>
              </a:rPr>
              <a:t>Koruma</a:t>
            </a:r>
            <a:r>
              <a:rPr sz="2900" spc="-245" dirty="0">
                <a:solidFill>
                  <a:srgbClr val="FFFFFF"/>
                </a:solidFill>
              </a:rPr>
              <a:t> </a:t>
            </a:r>
            <a:r>
              <a:rPr sz="2900" spc="-135" dirty="0">
                <a:solidFill>
                  <a:srgbClr val="FFFFFF"/>
                </a:solidFill>
              </a:rPr>
              <a:t>Kanunu</a:t>
            </a:r>
            <a:r>
              <a:rPr sz="2900" spc="-225" dirty="0">
                <a:solidFill>
                  <a:srgbClr val="FFFFFF"/>
                </a:solidFill>
              </a:rPr>
              <a:t> </a:t>
            </a:r>
            <a:r>
              <a:rPr sz="2900" spc="-90" dirty="0">
                <a:solidFill>
                  <a:srgbClr val="FFFFFF"/>
                </a:solidFill>
              </a:rPr>
              <a:t>Madde</a:t>
            </a:r>
            <a:r>
              <a:rPr sz="2900" spc="-459" dirty="0">
                <a:solidFill>
                  <a:srgbClr val="FFFFFF"/>
                </a:solidFill>
              </a:rPr>
              <a:t> </a:t>
            </a:r>
            <a:r>
              <a:rPr sz="2900" spc="-95" dirty="0">
                <a:solidFill>
                  <a:srgbClr val="FFFFFF"/>
                </a:solidFill>
              </a:rPr>
              <a:t>6</a:t>
            </a:r>
            <a:endParaRPr sz="2900"/>
          </a:p>
        </p:txBody>
      </p: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3300"/>
              </a:lnSpc>
              <a:spcBef>
                <a:spcPts val="100"/>
              </a:spcBef>
            </a:pPr>
            <a:r>
              <a:rPr spc="35" dirty="0"/>
              <a:t>Adli </a:t>
            </a:r>
            <a:r>
              <a:rPr spc="-85" dirty="0"/>
              <a:t>ve </a:t>
            </a:r>
            <a:r>
              <a:rPr spc="15" dirty="0"/>
              <a:t>idari </a:t>
            </a:r>
            <a:r>
              <a:rPr spc="-5" dirty="0"/>
              <a:t>merciler, </a:t>
            </a:r>
            <a:r>
              <a:rPr spc="30" dirty="0"/>
              <a:t>kolluk </a:t>
            </a:r>
            <a:r>
              <a:rPr spc="20" dirty="0"/>
              <a:t>görevlileri,  </a:t>
            </a:r>
            <a:r>
              <a:rPr spc="-45" dirty="0"/>
              <a:t>sağlık </a:t>
            </a:r>
            <a:r>
              <a:rPr spc="-35" dirty="0"/>
              <a:t>ve </a:t>
            </a:r>
            <a:r>
              <a:rPr spc="70" dirty="0"/>
              <a:t>eğitim </a:t>
            </a:r>
            <a:r>
              <a:rPr dirty="0"/>
              <a:t>kuruluşları, </a:t>
            </a:r>
            <a:r>
              <a:rPr spc="10" dirty="0"/>
              <a:t>sivil </a:t>
            </a:r>
            <a:r>
              <a:rPr spc="65" dirty="0"/>
              <a:t>toplum  </a:t>
            </a:r>
            <a:r>
              <a:rPr dirty="0"/>
              <a:t>kuruluşları, </a:t>
            </a:r>
            <a:r>
              <a:rPr spc="5" dirty="0"/>
              <a:t>korunma </a:t>
            </a:r>
            <a:r>
              <a:rPr spc="25" dirty="0"/>
              <a:t>ihtiyacı </a:t>
            </a:r>
            <a:r>
              <a:rPr spc="10" dirty="0"/>
              <a:t>olan</a:t>
            </a:r>
            <a:r>
              <a:rPr spc="-425" dirty="0"/>
              <a:t> </a:t>
            </a:r>
            <a:r>
              <a:rPr spc="-35" dirty="0"/>
              <a:t>çocuğu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17684" y="4394200"/>
            <a:ext cx="575818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3300"/>
              </a:lnSpc>
              <a:spcBef>
                <a:spcPts val="100"/>
              </a:spcBef>
            </a:pPr>
            <a:r>
              <a:rPr sz="2500" spc="-25" dirty="0">
                <a:solidFill>
                  <a:srgbClr val="1A606E"/>
                </a:solidFill>
                <a:latin typeface="Arial"/>
                <a:cs typeface="Arial"/>
              </a:rPr>
              <a:t>Aile 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sz="2500" spc="-65" dirty="0">
                <a:solidFill>
                  <a:srgbClr val="1A606E"/>
                </a:solidFill>
                <a:latin typeface="Arial"/>
                <a:cs typeface="Arial"/>
              </a:rPr>
              <a:t>Sosyal </a:t>
            </a:r>
            <a:r>
              <a:rPr sz="2500" spc="15" dirty="0">
                <a:solidFill>
                  <a:srgbClr val="1A606E"/>
                </a:solidFill>
                <a:latin typeface="Arial"/>
                <a:cs typeface="Arial"/>
              </a:rPr>
              <a:t>Politikalar 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Genel  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Müdürlüğü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kurumuna </a:t>
            </a:r>
            <a:r>
              <a:rPr sz="2500" spc="25" dirty="0">
                <a:solidFill>
                  <a:srgbClr val="1A606E"/>
                </a:solidFill>
                <a:latin typeface="Arial"/>
                <a:cs typeface="Arial"/>
              </a:rPr>
              <a:t>bildirmekle  </a:t>
            </a:r>
            <a:r>
              <a:rPr sz="2500" spc="15" dirty="0">
                <a:solidFill>
                  <a:srgbClr val="1A606E"/>
                </a:solidFill>
                <a:latin typeface="Arial"/>
                <a:cs typeface="Arial"/>
              </a:rPr>
              <a:t>yükümlüdür.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4289" y="2108200"/>
            <a:ext cx="2478405" cy="35534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8700"/>
              </a:lnSpc>
              <a:spcBef>
                <a:spcPts val="160"/>
              </a:spcBef>
            </a:pPr>
            <a:r>
              <a:rPr sz="3900" spc="-25" dirty="0">
                <a:solidFill>
                  <a:srgbClr val="FFFFFF"/>
                </a:solidFill>
                <a:latin typeface="Arial"/>
                <a:cs typeface="Arial"/>
              </a:rPr>
              <a:t>Türk</a:t>
            </a:r>
            <a:r>
              <a:rPr sz="39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spc="-30" dirty="0">
                <a:solidFill>
                  <a:srgbClr val="FFFFFF"/>
                </a:solidFill>
                <a:latin typeface="Arial"/>
                <a:cs typeface="Arial"/>
              </a:rPr>
              <a:t>Hukuk  </a:t>
            </a:r>
            <a:r>
              <a:rPr sz="3900" spc="-35" dirty="0">
                <a:solidFill>
                  <a:srgbClr val="FFFFFF"/>
                </a:solidFill>
                <a:latin typeface="Arial"/>
                <a:cs typeface="Arial"/>
              </a:rPr>
              <a:t>Sisteminde  </a:t>
            </a:r>
            <a:r>
              <a:rPr sz="3900" spc="-150" dirty="0">
                <a:solidFill>
                  <a:srgbClr val="FFFFFF"/>
                </a:solidFill>
                <a:latin typeface="Arial"/>
                <a:cs typeface="Arial"/>
              </a:rPr>
              <a:t>Çocuk  </a:t>
            </a:r>
            <a:r>
              <a:rPr sz="3900" spc="-40" dirty="0">
                <a:solidFill>
                  <a:srgbClr val="FFFFFF"/>
                </a:solidFill>
                <a:latin typeface="Arial"/>
                <a:cs typeface="Arial"/>
              </a:rPr>
              <a:t>İstismarına  </a:t>
            </a:r>
            <a:r>
              <a:rPr sz="3900" spc="15" dirty="0">
                <a:solidFill>
                  <a:srgbClr val="FFFFFF"/>
                </a:solidFill>
                <a:latin typeface="Arial"/>
                <a:cs typeface="Arial"/>
              </a:rPr>
              <a:t>Yönelik  </a:t>
            </a:r>
            <a:r>
              <a:rPr sz="3900" spc="-20" dirty="0">
                <a:solidFill>
                  <a:srgbClr val="FFFFFF"/>
                </a:solidFill>
                <a:latin typeface="Arial"/>
                <a:cs typeface="Arial"/>
              </a:rPr>
              <a:t>Hükümler</a:t>
            </a:r>
            <a:endParaRPr sz="3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38284" y="2578100"/>
            <a:ext cx="952500" cy="635000"/>
          </a:xfrm>
          <a:custGeom>
            <a:avLst/>
            <a:gdLst/>
            <a:ahLst/>
            <a:cxnLst/>
            <a:rect l="l" t="t" r="r" b="b"/>
            <a:pathLst>
              <a:path w="952500" h="635000">
                <a:moveTo>
                  <a:pt x="0" y="0"/>
                </a:moveTo>
                <a:lnTo>
                  <a:pt x="0" y="634999"/>
                </a:lnTo>
                <a:lnTo>
                  <a:pt x="952500" y="634999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5584" y="2578100"/>
            <a:ext cx="965200" cy="647700"/>
          </a:xfrm>
          <a:custGeom>
            <a:avLst/>
            <a:gdLst/>
            <a:ahLst/>
            <a:cxnLst/>
            <a:rect l="l" t="t" r="r" b="b"/>
            <a:pathLst>
              <a:path w="965200" h="647700">
                <a:moveTo>
                  <a:pt x="965199" y="12699"/>
                </a:moveTo>
                <a:lnTo>
                  <a:pt x="952499" y="0"/>
                </a:lnTo>
                <a:lnTo>
                  <a:pt x="0" y="0"/>
                </a:lnTo>
                <a:lnTo>
                  <a:pt x="0" y="647699"/>
                </a:lnTo>
                <a:lnTo>
                  <a:pt x="12700" y="647699"/>
                </a:lnTo>
                <a:lnTo>
                  <a:pt x="12700" y="12699"/>
                </a:lnTo>
                <a:lnTo>
                  <a:pt x="965199" y="12699"/>
                </a:lnTo>
                <a:close/>
              </a:path>
              <a:path w="965200" h="647700">
                <a:moveTo>
                  <a:pt x="965199" y="647699"/>
                </a:moveTo>
                <a:lnTo>
                  <a:pt x="965199" y="634999"/>
                </a:lnTo>
                <a:lnTo>
                  <a:pt x="12700" y="634999"/>
                </a:lnTo>
                <a:lnTo>
                  <a:pt x="12700" y="647699"/>
                </a:lnTo>
                <a:lnTo>
                  <a:pt x="965199" y="647699"/>
                </a:lnTo>
                <a:close/>
              </a:path>
              <a:path w="965200" h="647700">
                <a:moveTo>
                  <a:pt x="965199" y="12699"/>
                </a:moveTo>
                <a:lnTo>
                  <a:pt x="965199" y="0"/>
                </a:lnTo>
                <a:lnTo>
                  <a:pt x="952499" y="0"/>
                </a:lnTo>
                <a:lnTo>
                  <a:pt x="965199" y="12699"/>
                </a:lnTo>
                <a:close/>
              </a:path>
              <a:path w="965200" h="647700">
                <a:moveTo>
                  <a:pt x="965199" y="634999"/>
                </a:moveTo>
                <a:lnTo>
                  <a:pt x="965199" y="12699"/>
                </a:lnTo>
                <a:lnTo>
                  <a:pt x="952499" y="12699"/>
                </a:lnTo>
                <a:lnTo>
                  <a:pt x="952499" y="634999"/>
                </a:lnTo>
                <a:lnTo>
                  <a:pt x="965199" y="634999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38284" y="2590800"/>
            <a:ext cx="95250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1465" marR="158115" indent="-15240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278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28784" y="1447800"/>
            <a:ext cx="6083300" cy="990600"/>
          </a:xfrm>
          <a:custGeom>
            <a:avLst/>
            <a:gdLst/>
            <a:ahLst/>
            <a:cxnLst/>
            <a:rect l="l" t="t" r="r" b="b"/>
            <a:pathLst>
              <a:path w="6083300" h="990600">
                <a:moveTo>
                  <a:pt x="0" y="0"/>
                </a:moveTo>
                <a:lnTo>
                  <a:pt x="0" y="990600"/>
                </a:lnTo>
                <a:lnTo>
                  <a:pt x="6083299" y="990600"/>
                </a:lnTo>
                <a:lnTo>
                  <a:pt x="6083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28784" y="1447800"/>
            <a:ext cx="6083300" cy="1003300"/>
          </a:xfrm>
          <a:custGeom>
            <a:avLst/>
            <a:gdLst/>
            <a:ahLst/>
            <a:cxnLst/>
            <a:rect l="l" t="t" r="r" b="b"/>
            <a:pathLst>
              <a:path w="6083300" h="10033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6083300" h="1003300">
                <a:moveTo>
                  <a:pt x="6083300" y="12700"/>
                </a:moveTo>
                <a:lnTo>
                  <a:pt x="6070600" y="0"/>
                </a:lnTo>
                <a:lnTo>
                  <a:pt x="12700" y="0"/>
                </a:lnTo>
                <a:lnTo>
                  <a:pt x="0" y="12700"/>
                </a:lnTo>
                <a:lnTo>
                  <a:pt x="6083300" y="12700"/>
                </a:lnTo>
                <a:close/>
              </a:path>
              <a:path w="6083300" h="1003300">
                <a:moveTo>
                  <a:pt x="12700" y="9906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990600"/>
                </a:lnTo>
                <a:lnTo>
                  <a:pt x="12700" y="990600"/>
                </a:lnTo>
                <a:close/>
              </a:path>
              <a:path w="6083300" h="1003300">
                <a:moveTo>
                  <a:pt x="6083300" y="1003300"/>
                </a:moveTo>
                <a:lnTo>
                  <a:pt x="6083300" y="990600"/>
                </a:lnTo>
                <a:lnTo>
                  <a:pt x="0" y="990600"/>
                </a:lnTo>
                <a:lnTo>
                  <a:pt x="0" y="1003300"/>
                </a:lnTo>
                <a:lnTo>
                  <a:pt x="6083300" y="1003300"/>
                </a:lnTo>
                <a:close/>
              </a:path>
              <a:path w="6083300" h="1003300">
                <a:moveTo>
                  <a:pt x="6083300" y="12700"/>
                </a:moveTo>
                <a:lnTo>
                  <a:pt x="6083300" y="0"/>
                </a:lnTo>
                <a:lnTo>
                  <a:pt x="6070600" y="0"/>
                </a:lnTo>
                <a:lnTo>
                  <a:pt x="6083300" y="12700"/>
                </a:lnTo>
                <a:close/>
              </a:path>
              <a:path w="6083300" h="1003300">
                <a:moveTo>
                  <a:pt x="6083300" y="990600"/>
                </a:moveTo>
                <a:lnTo>
                  <a:pt x="6083300" y="12700"/>
                </a:lnTo>
                <a:lnTo>
                  <a:pt x="6070600" y="12700"/>
                </a:lnTo>
                <a:lnTo>
                  <a:pt x="6070600" y="990600"/>
                </a:lnTo>
                <a:lnTo>
                  <a:pt x="6083300" y="9906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328784" y="1460500"/>
            <a:ext cx="6083300" cy="911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63700" marR="1438910" indent="-254000">
              <a:lnSpc>
                <a:spcPct val="100600"/>
              </a:lnSpc>
              <a:spcBef>
                <a:spcPts val="80"/>
              </a:spcBef>
            </a:pPr>
            <a:r>
              <a:rPr sz="2900" spc="-240" dirty="0">
                <a:solidFill>
                  <a:srgbClr val="FFFFFF"/>
                </a:solidFill>
              </a:rPr>
              <a:t>B</a:t>
            </a:r>
            <a:r>
              <a:rPr sz="2900" spc="50" dirty="0">
                <a:solidFill>
                  <a:srgbClr val="FFFFFF"/>
                </a:solidFill>
              </a:rPr>
              <a:t>il</a:t>
            </a:r>
            <a:r>
              <a:rPr sz="2900" spc="-15" dirty="0">
                <a:solidFill>
                  <a:srgbClr val="FFFFFF"/>
                </a:solidFill>
              </a:rPr>
              <a:t>d</a:t>
            </a:r>
            <a:r>
              <a:rPr sz="2900" spc="50" dirty="0">
                <a:solidFill>
                  <a:srgbClr val="FFFFFF"/>
                </a:solidFill>
              </a:rPr>
              <a:t>i</a:t>
            </a:r>
            <a:r>
              <a:rPr sz="2900" spc="30" dirty="0">
                <a:solidFill>
                  <a:srgbClr val="FFFFFF"/>
                </a:solidFill>
              </a:rPr>
              <a:t>r</a:t>
            </a:r>
            <a:r>
              <a:rPr sz="2900" spc="50" dirty="0">
                <a:solidFill>
                  <a:srgbClr val="FFFFFF"/>
                </a:solidFill>
              </a:rPr>
              <a:t>i</a:t>
            </a:r>
            <a:r>
              <a:rPr sz="2900" spc="180" dirty="0">
                <a:solidFill>
                  <a:srgbClr val="FFFFFF"/>
                </a:solidFill>
              </a:rPr>
              <a:t>m</a:t>
            </a:r>
            <a:r>
              <a:rPr sz="2900" spc="-440" dirty="0">
                <a:solidFill>
                  <a:srgbClr val="FFFFFF"/>
                </a:solidFill>
              </a:rPr>
              <a:t>Y</a:t>
            </a:r>
            <a:r>
              <a:rPr sz="2900" spc="-114" dirty="0">
                <a:solidFill>
                  <a:srgbClr val="FFFFFF"/>
                </a:solidFill>
              </a:rPr>
              <a:t>ü</a:t>
            </a:r>
            <a:r>
              <a:rPr sz="2900" spc="-55" dirty="0">
                <a:solidFill>
                  <a:srgbClr val="FFFFFF"/>
                </a:solidFill>
              </a:rPr>
              <a:t>k</a:t>
            </a:r>
            <a:r>
              <a:rPr sz="2900" spc="-114" dirty="0">
                <a:solidFill>
                  <a:srgbClr val="FFFFFF"/>
                </a:solidFill>
              </a:rPr>
              <a:t>ü</a:t>
            </a:r>
            <a:r>
              <a:rPr sz="2900" spc="-20" dirty="0">
                <a:solidFill>
                  <a:srgbClr val="FFFFFF"/>
                </a:solidFill>
              </a:rPr>
              <a:t>m</a:t>
            </a:r>
            <a:r>
              <a:rPr sz="2900" spc="50" dirty="0">
                <a:solidFill>
                  <a:srgbClr val="FFFFFF"/>
                </a:solidFill>
              </a:rPr>
              <a:t>l</a:t>
            </a:r>
            <a:r>
              <a:rPr sz="2900" spc="-114" dirty="0">
                <a:solidFill>
                  <a:srgbClr val="FFFFFF"/>
                </a:solidFill>
              </a:rPr>
              <a:t>ü</a:t>
            </a:r>
            <a:r>
              <a:rPr sz="2900" spc="50" dirty="0">
                <a:solidFill>
                  <a:srgbClr val="FFFFFF"/>
                </a:solidFill>
              </a:rPr>
              <a:t>l</a:t>
            </a:r>
            <a:r>
              <a:rPr sz="2900" spc="-114" dirty="0">
                <a:solidFill>
                  <a:srgbClr val="FFFFFF"/>
                </a:solidFill>
              </a:rPr>
              <a:t>üğ</a:t>
            </a:r>
            <a:r>
              <a:rPr sz="2900" spc="-75" dirty="0">
                <a:solidFill>
                  <a:srgbClr val="FFFFFF"/>
                </a:solidFill>
              </a:rPr>
              <a:t>ü  </a:t>
            </a:r>
            <a:r>
              <a:rPr sz="2900" spc="-125" dirty="0">
                <a:solidFill>
                  <a:srgbClr val="FFFFFF"/>
                </a:solidFill>
              </a:rPr>
              <a:t>Türk </a:t>
            </a:r>
            <a:r>
              <a:rPr sz="2900" spc="-240" dirty="0">
                <a:solidFill>
                  <a:srgbClr val="FFFFFF"/>
                </a:solidFill>
              </a:rPr>
              <a:t>Ceza</a:t>
            </a:r>
            <a:r>
              <a:rPr sz="2900" spc="-459" dirty="0">
                <a:solidFill>
                  <a:srgbClr val="FFFFFF"/>
                </a:solidFill>
              </a:rPr>
              <a:t> </a:t>
            </a:r>
            <a:r>
              <a:rPr sz="2900" spc="-135" dirty="0">
                <a:solidFill>
                  <a:srgbClr val="FFFFFF"/>
                </a:solidFill>
              </a:rPr>
              <a:t>Kanunu</a:t>
            </a:r>
            <a:endParaRPr sz="2900"/>
          </a:p>
        </p:txBody>
      </p:sp>
      <p:sp>
        <p:nvSpPr>
          <p:cNvPr id="32" name="object 32"/>
          <p:cNvSpPr/>
          <p:nvPr/>
        </p:nvSpPr>
        <p:spPr>
          <a:xfrm>
            <a:off x="3138284" y="3708400"/>
            <a:ext cx="952500" cy="635000"/>
          </a:xfrm>
          <a:custGeom>
            <a:avLst/>
            <a:gdLst/>
            <a:ahLst/>
            <a:cxnLst/>
            <a:rect l="l" t="t" r="r" b="b"/>
            <a:pathLst>
              <a:path w="952500" h="635000">
                <a:moveTo>
                  <a:pt x="0" y="0"/>
                </a:moveTo>
                <a:lnTo>
                  <a:pt x="0" y="635000"/>
                </a:lnTo>
                <a:lnTo>
                  <a:pt x="952500" y="635000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5584" y="3708400"/>
            <a:ext cx="965200" cy="647700"/>
          </a:xfrm>
          <a:custGeom>
            <a:avLst/>
            <a:gdLst/>
            <a:ahLst/>
            <a:cxnLst/>
            <a:rect l="l" t="t" r="r" b="b"/>
            <a:pathLst>
              <a:path w="965200" h="647700">
                <a:moveTo>
                  <a:pt x="965199" y="12700"/>
                </a:moveTo>
                <a:lnTo>
                  <a:pt x="952499" y="0"/>
                </a:lnTo>
                <a:lnTo>
                  <a:pt x="0" y="0"/>
                </a:lnTo>
                <a:lnTo>
                  <a:pt x="0" y="647700"/>
                </a:lnTo>
                <a:lnTo>
                  <a:pt x="12700" y="647700"/>
                </a:lnTo>
                <a:lnTo>
                  <a:pt x="12700" y="12700"/>
                </a:lnTo>
                <a:lnTo>
                  <a:pt x="965199" y="12700"/>
                </a:lnTo>
                <a:close/>
              </a:path>
              <a:path w="965200" h="647700">
                <a:moveTo>
                  <a:pt x="965199" y="647700"/>
                </a:moveTo>
                <a:lnTo>
                  <a:pt x="965199" y="635000"/>
                </a:lnTo>
                <a:lnTo>
                  <a:pt x="12700" y="635000"/>
                </a:lnTo>
                <a:lnTo>
                  <a:pt x="12700" y="647700"/>
                </a:lnTo>
                <a:lnTo>
                  <a:pt x="965199" y="647700"/>
                </a:lnTo>
                <a:close/>
              </a:path>
              <a:path w="965200" h="647700">
                <a:moveTo>
                  <a:pt x="965199" y="12700"/>
                </a:moveTo>
                <a:lnTo>
                  <a:pt x="965199" y="0"/>
                </a:lnTo>
                <a:lnTo>
                  <a:pt x="952499" y="0"/>
                </a:lnTo>
                <a:lnTo>
                  <a:pt x="965199" y="12700"/>
                </a:lnTo>
                <a:close/>
              </a:path>
              <a:path w="965200" h="647700">
                <a:moveTo>
                  <a:pt x="965199" y="635000"/>
                </a:moveTo>
                <a:lnTo>
                  <a:pt x="965199" y="12700"/>
                </a:lnTo>
                <a:lnTo>
                  <a:pt x="952499" y="12700"/>
                </a:lnTo>
                <a:lnTo>
                  <a:pt x="952499" y="635000"/>
                </a:lnTo>
                <a:lnTo>
                  <a:pt x="965199" y="6350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38284" y="3708400"/>
            <a:ext cx="95250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1465" marR="158115" indent="-15240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279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66984" y="2451100"/>
            <a:ext cx="6252210" cy="1181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952500" algn="just">
              <a:lnSpc>
                <a:spcPct val="101699"/>
              </a:lnSpc>
              <a:spcBef>
                <a:spcPts val="50"/>
              </a:spcBef>
            </a:pP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(1) 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İşlenmekte 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olan </a:t>
            </a:r>
            <a:r>
              <a:rPr sz="2500" spc="60" dirty="0">
                <a:solidFill>
                  <a:srgbClr val="1A606E"/>
                </a:solidFill>
                <a:latin typeface="Arial"/>
                <a:cs typeface="Arial"/>
              </a:rPr>
              <a:t>bir 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suçu </a:t>
            </a:r>
            <a:r>
              <a:rPr sz="2500" spc="75" dirty="0">
                <a:solidFill>
                  <a:srgbClr val="1A606E"/>
                </a:solidFill>
                <a:latin typeface="Arial"/>
                <a:cs typeface="Arial"/>
              </a:rPr>
              <a:t>yetkili  </a:t>
            </a:r>
            <a:r>
              <a:rPr sz="2500" spc="-15" dirty="0">
                <a:solidFill>
                  <a:srgbClr val="1A606E"/>
                </a:solidFill>
                <a:latin typeface="Arial"/>
                <a:cs typeface="Arial"/>
              </a:rPr>
              <a:t>makamlara </a:t>
            </a:r>
            <a:r>
              <a:rPr sz="2500" spc="25" dirty="0">
                <a:solidFill>
                  <a:srgbClr val="1A606E"/>
                </a:solidFill>
                <a:latin typeface="Arial"/>
                <a:cs typeface="Arial"/>
              </a:rPr>
              <a:t>bildirmeyen </a:t>
            </a:r>
            <a:r>
              <a:rPr sz="2500" spc="30" dirty="0">
                <a:solidFill>
                  <a:srgbClr val="1A606E"/>
                </a:solidFill>
                <a:latin typeface="Arial"/>
                <a:cs typeface="Arial"/>
              </a:rPr>
              <a:t>kişi, bir 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500" spc="-20" dirty="0">
                <a:solidFill>
                  <a:srgbClr val="1A606E"/>
                </a:solidFill>
                <a:latin typeface="Arial"/>
                <a:cs typeface="Arial"/>
              </a:rPr>
              <a:t>kadar  </a:t>
            </a:r>
            <a:r>
              <a:rPr sz="2500" spc="-5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500" spc="-10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500" spc="-19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9484" y="3695700"/>
            <a:ext cx="51682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5800" algn="l"/>
                <a:tab pos="1828800" algn="l"/>
                <a:tab pos="2921635" algn="l"/>
                <a:tab pos="4839970" algn="l"/>
              </a:tabLst>
            </a:pPr>
            <a:r>
              <a:rPr sz="2500" spc="-35" dirty="0">
                <a:solidFill>
                  <a:srgbClr val="1A606E"/>
                </a:solidFill>
                <a:latin typeface="Arial"/>
                <a:cs typeface="Arial"/>
              </a:rPr>
              <a:t>(</a:t>
            </a:r>
            <a:r>
              <a:rPr sz="2500" spc="-195" dirty="0">
                <a:solidFill>
                  <a:srgbClr val="1A606E"/>
                </a:solidFill>
                <a:latin typeface="Arial"/>
                <a:cs typeface="Arial"/>
              </a:rPr>
              <a:t>1</a:t>
            </a:r>
            <a:r>
              <a:rPr sz="2500" spc="-70" dirty="0">
                <a:solidFill>
                  <a:srgbClr val="1A606E"/>
                </a:solidFill>
                <a:latin typeface="Arial"/>
                <a:cs typeface="Arial"/>
              </a:rPr>
              <a:t>)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7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30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v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66984" y="4076700"/>
            <a:ext cx="47859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5700" algn="l"/>
                <a:tab pos="4394835" algn="l"/>
              </a:tabLst>
            </a:pP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v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500" spc="-7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g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1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ir</a:t>
            </a:r>
            <a:endParaRPr sz="2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66984" y="4470400"/>
            <a:ext cx="4843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9435" algn="l"/>
                <a:tab pos="3519170" algn="l"/>
              </a:tabLst>
            </a:pP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işlendiğini	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göreviyle	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bağlantılı</a:t>
            </a:r>
            <a:endParaRPr sz="2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8412" y="4076700"/>
            <a:ext cx="90106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865">
              <a:lnSpc>
                <a:spcPct val="103299"/>
              </a:lnSpc>
            </a:pP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n 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endParaRPr sz="2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66984" y="4851400"/>
            <a:ext cx="61214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2700" algn="l"/>
                <a:tab pos="1829435" algn="l"/>
                <a:tab pos="2921635" algn="l"/>
                <a:tab pos="4687570" algn="l"/>
              </a:tabLst>
            </a:pP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öğ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-20" dirty="0">
                <a:solidFill>
                  <a:srgbClr val="1A606E"/>
                </a:solidFill>
                <a:latin typeface="Arial"/>
                <a:cs typeface="Arial"/>
              </a:rPr>
              <a:t>p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200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500" spc="1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il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il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500" spc="10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66984" y="5245100"/>
            <a:ext cx="612203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1A606E"/>
                </a:solidFill>
                <a:latin typeface="Arial"/>
                <a:cs typeface="Arial"/>
              </a:rPr>
              <a:t>bulunmayı 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ihmal </a:t>
            </a:r>
            <a:r>
              <a:rPr sz="2500" spc="-50" dirty="0">
                <a:solidFill>
                  <a:srgbClr val="1A606E"/>
                </a:solidFill>
                <a:latin typeface="Arial"/>
                <a:cs typeface="Arial"/>
              </a:rPr>
              <a:t>eden 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veya </a:t>
            </a:r>
            <a:r>
              <a:rPr sz="2500" spc="-15" dirty="0">
                <a:solidFill>
                  <a:srgbClr val="1A606E"/>
                </a:solidFill>
                <a:latin typeface="Arial"/>
                <a:cs typeface="Arial"/>
              </a:rPr>
              <a:t>bu </a:t>
            </a:r>
            <a:r>
              <a:rPr sz="2500" spc="-30" dirty="0">
                <a:solidFill>
                  <a:srgbClr val="1A606E"/>
                </a:solidFill>
                <a:latin typeface="Arial"/>
                <a:cs typeface="Arial"/>
              </a:rPr>
              <a:t>hususta  </a:t>
            </a:r>
            <a:r>
              <a:rPr sz="2500" spc="-40" dirty="0">
                <a:solidFill>
                  <a:srgbClr val="1A606E"/>
                </a:solidFill>
                <a:latin typeface="Arial"/>
                <a:cs typeface="Arial"/>
              </a:rPr>
              <a:t>gecikme</a:t>
            </a:r>
            <a:r>
              <a:rPr sz="2500" spc="-8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1A606E"/>
                </a:solidFill>
                <a:latin typeface="Arial"/>
                <a:cs typeface="Arial"/>
              </a:rPr>
              <a:t>gösteren</a:t>
            </a:r>
            <a:r>
              <a:rPr sz="2500" spc="-18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kamu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1A606E"/>
                </a:solidFill>
                <a:latin typeface="Arial"/>
                <a:cs typeface="Arial"/>
              </a:rPr>
              <a:t>görevlisi,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altı</a:t>
            </a:r>
            <a:r>
              <a:rPr sz="2500" spc="-21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1A606E"/>
                </a:solidFill>
                <a:latin typeface="Arial"/>
                <a:cs typeface="Arial"/>
              </a:rPr>
              <a:t>aydan  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-114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10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-8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7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h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-1205" dirty="0">
                <a:solidFill>
                  <a:srgbClr val="1A606E"/>
                </a:solidFill>
                <a:latin typeface="Arial"/>
                <a:cs typeface="Arial"/>
              </a:rPr>
              <a:t>p</a:t>
            </a:r>
            <a:r>
              <a:rPr sz="1650" spc="-30" baseline="-25252" dirty="0">
                <a:solidFill>
                  <a:srgbClr val="3FBAD2"/>
                </a:solidFill>
                <a:latin typeface="Arial"/>
                <a:cs typeface="Arial"/>
              </a:rPr>
              <a:t>4</a:t>
            </a:r>
            <a:r>
              <a:rPr sz="1650" spc="-7" baseline="-25252" dirty="0">
                <a:solidFill>
                  <a:srgbClr val="3FBAD2"/>
                </a:solidFill>
                <a:latin typeface="Arial"/>
                <a:cs typeface="Arial"/>
              </a:rPr>
              <a:t>7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500" spc="-19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 c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500" spc="-7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-21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il</a:t>
            </a:r>
            <a:r>
              <a:rPr sz="2500" spc="-11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2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500" spc="-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9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1A606E"/>
                </a:solidFill>
                <a:latin typeface="Arial"/>
                <a:cs typeface="Arial"/>
              </a:rPr>
              <a:t>nd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6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4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5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500" spc="-3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500" spc="35" dirty="0">
                <a:solidFill>
                  <a:srgbClr val="1A606E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89" y="1447800"/>
            <a:ext cx="3022600" cy="4673600"/>
          </a:xfrm>
          <a:prstGeom prst="rect">
            <a:avLst/>
          </a:prstGeom>
          <a:solidFill>
            <a:srgbClr val="3FB9D2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Times New Roman"/>
              <a:cs typeface="Times New Roman"/>
            </a:endParaRPr>
          </a:p>
          <a:p>
            <a:pPr marL="241300" marR="352425" algn="ctr">
              <a:lnSpc>
                <a:spcPct val="99100"/>
              </a:lnSpc>
            </a:pPr>
            <a:r>
              <a:rPr sz="3800" spc="-15" dirty="0">
                <a:solidFill>
                  <a:srgbClr val="FFFFFF"/>
                </a:solidFill>
                <a:latin typeface="Arial"/>
                <a:cs typeface="Arial"/>
              </a:rPr>
              <a:t>Türk</a:t>
            </a:r>
            <a:r>
              <a:rPr sz="3800" spc="-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15" dirty="0">
                <a:solidFill>
                  <a:srgbClr val="FFFFFF"/>
                </a:solidFill>
                <a:latin typeface="Arial"/>
                <a:cs typeface="Arial"/>
              </a:rPr>
              <a:t>Hukuk  </a:t>
            </a:r>
            <a:r>
              <a:rPr sz="3800" spc="-60" dirty="0">
                <a:solidFill>
                  <a:srgbClr val="FFFFFF"/>
                </a:solidFill>
                <a:latin typeface="Arial"/>
                <a:cs typeface="Arial"/>
              </a:rPr>
              <a:t>Sisteminde  </a:t>
            </a:r>
            <a:r>
              <a:rPr sz="3800" spc="-145" dirty="0">
                <a:solidFill>
                  <a:srgbClr val="FFFFFF"/>
                </a:solidFill>
                <a:latin typeface="Arial"/>
                <a:cs typeface="Arial"/>
              </a:rPr>
              <a:t>Çocuk  </a:t>
            </a:r>
            <a:r>
              <a:rPr sz="3800" spc="-60" dirty="0">
                <a:solidFill>
                  <a:srgbClr val="FFFFFF"/>
                </a:solidFill>
                <a:latin typeface="Arial"/>
                <a:cs typeface="Arial"/>
              </a:rPr>
              <a:t>İstismarına  </a:t>
            </a:r>
            <a:r>
              <a:rPr sz="3800" spc="-20" dirty="0">
                <a:solidFill>
                  <a:srgbClr val="FFFFFF"/>
                </a:solidFill>
                <a:latin typeface="Arial"/>
                <a:cs typeface="Arial"/>
              </a:rPr>
              <a:t>Yönelik  </a:t>
            </a:r>
            <a:r>
              <a:rPr sz="3800" spc="5" dirty="0">
                <a:solidFill>
                  <a:srgbClr val="FFFFFF"/>
                </a:solidFill>
                <a:latin typeface="Arial"/>
                <a:cs typeface="Arial"/>
              </a:rPr>
              <a:t>Hükümler</a:t>
            </a:r>
            <a:endParaRPr sz="3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4784" y="2324100"/>
            <a:ext cx="876300" cy="635000"/>
          </a:xfrm>
          <a:custGeom>
            <a:avLst/>
            <a:gdLst/>
            <a:ahLst/>
            <a:cxnLst/>
            <a:rect l="l" t="t" r="r" b="b"/>
            <a:pathLst>
              <a:path w="876300" h="635000">
                <a:moveTo>
                  <a:pt x="0" y="0"/>
                </a:moveTo>
                <a:lnTo>
                  <a:pt x="0" y="634999"/>
                </a:lnTo>
                <a:lnTo>
                  <a:pt x="876300" y="634999"/>
                </a:lnTo>
                <a:lnTo>
                  <a:pt x="87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4784" y="2311400"/>
            <a:ext cx="889000" cy="647700"/>
          </a:xfrm>
          <a:custGeom>
            <a:avLst/>
            <a:gdLst/>
            <a:ahLst/>
            <a:cxnLst/>
            <a:rect l="l" t="t" r="r" b="b"/>
            <a:pathLst>
              <a:path w="889000" h="647700">
                <a:moveTo>
                  <a:pt x="888999" y="647699"/>
                </a:moveTo>
                <a:lnTo>
                  <a:pt x="888999" y="0"/>
                </a:lnTo>
                <a:lnTo>
                  <a:pt x="0" y="0"/>
                </a:lnTo>
                <a:lnTo>
                  <a:pt x="0" y="12699"/>
                </a:lnTo>
                <a:lnTo>
                  <a:pt x="876299" y="12699"/>
                </a:lnTo>
                <a:lnTo>
                  <a:pt x="876299" y="647699"/>
                </a:lnTo>
                <a:lnTo>
                  <a:pt x="888999" y="647699"/>
                </a:lnTo>
                <a:close/>
              </a:path>
              <a:path w="889000" h="647700">
                <a:moveTo>
                  <a:pt x="12700" y="634999"/>
                </a:moveTo>
                <a:lnTo>
                  <a:pt x="12700" y="12699"/>
                </a:lnTo>
                <a:lnTo>
                  <a:pt x="0" y="12699"/>
                </a:lnTo>
                <a:lnTo>
                  <a:pt x="0" y="634999"/>
                </a:lnTo>
                <a:lnTo>
                  <a:pt x="12700" y="634999"/>
                </a:lnTo>
                <a:close/>
              </a:path>
              <a:path w="889000" h="647700">
                <a:moveTo>
                  <a:pt x="876299" y="647699"/>
                </a:moveTo>
                <a:lnTo>
                  <a:pt x="876299" y="634999"/>
                </a:lnTo>
                <a:lnTo>
                  <a:pt x="0" y="634999"/>
                </a:lnTo>
                <a:lnTo>
                  <a:pt x="12700" y="647699"/>
                </a:lnTo>
                <a:lnTo>
                  <a:pt x="876299" y="647699"/>
                </a:lnTo>
                <a:close/>
              </a:path>
              <a:path w="889000" h="647700">
                <a:moveTo>
                  <a:pt x="12700" y="647699"/>
                </a:moveTo>
                <a:lnTo>
                  <a:pt x="0" y="634999"/>
                </a:lnTo>
                <a:lnTo>
                  <a:pt x="0" y="647699"/>
                </a:lnTo>
                <a:lnTo>
                  <a:pt x="12700" y="647699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74784" y="2324100"/>
            <a:ext cx="8851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9400" marR="102235" indent="-17780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185" dirty="0">
                <a:solidFill>
                  <a:srgbClr val="FFFFFF"/>
                </a:solidFill>
                <a:latin typeface="Arial"/>
                <a:cs typeface="Arial"/>
              </a:rPr>
              <a:t>225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30484" y="2298700"/>
            <a:ext cx="599630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Alenen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cinsel </a:t>
            </a:r>
            <a:r>
              <a:rPr sz="2100" spc="-35" dirty="0">
                <a:solidFill>
                  <a:srgbClr val="1A606E"/>
                </a:solidFill>
                <a:latin typeface="Arial"/>
                <a:cs typeface="Arial"/>
              </a:rPr>
              <a:t>ilişkide 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bulunan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ya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da </a:t>
            </a:r>
            <a:r>
              <a:rPr sz="2100" spc="-35" dirty="0">
                <a:solidFill>
                  <a:srgbClr val="1A606E"/>
                </a:solidFill>
                <a:latin typeface="Arial"/>
                <a:cs typeface="Arial"/>
              </a:rPr>
              <a:t>teşhircilik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yapan 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kişi 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6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aydan </a:t>
            </a:r>
            <a:r>
              <a:rPr sz="2100" spc="-229" dirty="0">
                <a:solidFill>
                  <a:srgbClr val="1A606E"/>
                </a:solidFill>
                <a:latin typeface="Arial"/>
                <a:cs typeface="Arial"/>
              </a:rPr>
              <a:t>1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cezalandırılır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74784" y="3213100"/>
            <a:ext cx="876300" cy="635000"/>
          </a:xfrm>
          <a:custGeom>
            <a:avLst/>
            <a:gdLst/>
            <a:ahLst/>
            <a:cxnLst/>
            <a:rect l="l" t="t" r="r" b="b"/>
            <a:pathLst>
              <a:path w="876300" h="635000">
                <a:moveTo>
                  <a:pt x="0" y="0"/>
                </a:moveTo>
                <a:lnTo>
                  <a:pt x="0" y="635000"/>
                </a:lnTo>
                <a:lnTo>
                  <a:pt x="876300" y="635000"/>
                </a:lnTo>
                <a:lnTo>
                  <a:pt x="876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4784" y="3200400"/>
            <a:ext cx="889000" cy="647700"/>
          </a:xfrm>
          <a:custGeom>
            <a:avLst/>
            <a:gdLst/>
            <a:ahLst/>
            <a:cxnLst/>
            <a:rect l="l" t="t" r="r" b="b"/>
            <a:pathLst>
              <a:path w="889000" h="647700">
                <a:moveTo>
                  <a:pt x="888999" y="647700"/>
                </a:moveTo>
                <a:lnTo>
                  <a:pt x="888999" y="0"/>
                </a:lnTo>
                <a:lnTo>
                  <a:pt x="0" y="0"/>
                </a:lnTo>
                <a:lnTo>
                  <a:pt x="0" y="12699"/>
                </a:lnTo>
                <a:lnTo>
                  <a:pt x="876299" y="12699"/>
                </a:lnTo>
                <a:lnTo>
                  <a:pt x="876299" y="647700"/>
                </a:lnTo>
                <a:lnTo>
                  <a:pt x="888999" y="647700"/>
                </a:lnTo>
                <a:close/>
              </a:path>
              <a:path w="889000" h="647700">
                <a:moveTo>
                  <a:pt x="12700" y="635000"/>
                </a:moveTo>
                <a:lnTo>
                  <a:pt x="12700" y="12699"/>
                </a:lnTo>
                <a:lnTo>
                  <a:pt x="0" y="12699"/>
                </a:lnTo>
                <a:lnTo>
                  <a:pt x="0" y="635000"/>
                </a:lnTo>
                <a:lnTo>
                  <a:pt x="12700" y="635000"/>
                </a:lnTo>
                <a:close/>
              </a:path>
              <a:path w="889000" h="647700">
                <a:moveTo>
                  <a:pt x="876299" y="647700"/>
                </a:moveTo>
                <a:lnTo>
                  <a:pt x="876299" y="635000"/>
                </a:lnTo>
                <a:lnTo>
                  <a:pt x="0" y="635000"/>
                </a:lnTo>
                <a:lnTo>
                  <a:pt x="12700" y="647700"/>
                </a:lnTo>
                <a:lnTo>
                  <a:pt x="876299" y="647700"/>
                </a:lnTo>
                <a:close/>
              </a:path>
              <a:path w="889000" h="647700">
                <a:moveTo>
                  <a:pt x="12700" y="647700"/>
                </a:moveTo>
                <a:lnTo>
                  <a:pt x="0" y="635000"/>
                </a:lnTo>
                <a:lnTo>
                  <a:pt x="0" y="647700"/>
                </a:lnTo>
                <a:lnTo>
                  <a:pt x="12700" y="6477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74784" y="3213100"/>
            <a:ext cx="8851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9400" marR="102235" indent="-17780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226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0484" y="3124200"/>
            <a:ext cx="58686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0665" algn="l"/>
                <a:tab pos="2667000" algn="l"/>
                <a:tab pos="3390265" algn="l"/>
                <a:tab pos="4190365" algn="l"/>
                <a:tab pos="5180965" algn="l"/>
              </a:tabLst>
            </a:pP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Müstehcen	</a:t>
            </a:r>
            <a:r>
              <a:rPr sz="2100" spc="-40" dirty="0">
                <a:solidFill>
                  <a:srgbClr val="1A606E"/>
                </a:solidFill>
                <a:latin typeface="Arial"/>
                <a:cs typeface="Arial"/>
              </a:rPr>
              <a:t>görüntü	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yazı	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veya	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sözleri	içeren</a:t>
            </a:r>
            <a:endParaRPr sz="2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30484" y="3441700"/>
            <a:ext cx="58693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2933700" algn="l"/>
                <a:tab pos="4089400" algn="l"/>
                <a:tab pos="5194935" algn="l"/>
                <a:tab pos="5728335" algn="l"/>
              </a:tabLst>
            </a:pP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g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ö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ün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ü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ü</a:t>
            </a:r>
            <a:r>
              <a:rPr sz="2100" spc="9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2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100" spc="-125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155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2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1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2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160" dirty="0">
                <a:solidFill>
                  <a:srgbClr val="1A606E"/>
                </a:solidFill>
                <a:latin typeface="Arial"/>
                <a:cs typeface="Arial"/>
              </a:rPr>
              <a:t>5</a:t>
            </a:r>
            <a:endParaRPr sz="2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30484" y="3759200"/>
            <a:ext cx="588010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yıldan </a:t>
            </a:r>
            <a:r>
              <a:rPr sz="2100" spc="-185" dirty="0">
                <a:solidFill>
                  <a:srgbClr val="1A606E"/>
                </a:solidFill>
                <a:latin typeface="Arial"/>
                <a:cs typeface="Arial"/>
              </a:rPr>
              <a:t>10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5000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güne 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adli 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para 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100" spc="-47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74784" y="4660900"/>
            <a:ext cx="901700" cy="635000"/>
          </a:xfrm>
          <a:custGeom>
            <a:avLst/>
            <a:gdLst/>
            <a:ahLst/>
            <a:cxnLst/>
            <a:rect l="l" t="t" r="r" b="b"/>
            <a:pathLst>
              <a:path w="901700" h="635000">
                <a:moveTo>
                  <a:pt x="0" y="0"/>
                </a:moveTo>
                <a:lnTo>
                  <a:pt x="0" y="635000"/>
                </a:lnTo>
                <a:lnTo>
                  <a:pt x="901700" y="635000"/>
                </a:lnTo>
                <a:lnTo>
                  <a:pt x="901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74784" y="4648200"/>
            <a:ext cx="901700" cy="647700"/>
          </a:xfrm>
          <a:custGeom>
            <a:avLst/>
            <a:gdLst/>
            <a:ahLst/>
            <a:cxnLst/>
            <a:rect l="l" t="t" r="r" b="b"/>
            <a:pathLst>
              <a:path w="901700" h="647700">
                <a:moveTo>
                  <a:pt x="901699" y="12700"/>
                </a:moveTo>
                <a:lnTo>
                  <a:pt x="901699" y="0"/>
                </a:lnTo>
                <a:lnTo>
                  <a:pt x="0" y="0"/>
                </a:lnTo>
                <a:lnTo>
                  <a:pt x="0" y="12700"/>
                </a:lnTo>
                <a:lnTo>
                  <a:pt x="901699" y="12700"/>
                </a:lnTo>
                <a:close/>
              </a:path>
              <a:path w="901700" h="647700">
                <a:moveTo>
                  <a:pt x="12700" y="6350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635000"/>
                </a:lnTo>
                <a:lnTo>
                  <a:pt x="12700" y="635000"/>
                </a:lnTo>
                <a:close/>
              </a:path>
              <a:path w="901700" h="647700">
                <a:moveTo>
                  <a:pt x="901699" y="635000"/>
                </a:moveTo>
                <a:lnTo>
                  <a:pt x="0" y="635000"/>
                </a:lnTo>
                <a:lnTo>
                  <a:pt x="12700" y="647700"/>
                </a:lnTo>
                <a:lnTo>
                  <a:pt x="888999" y="647700"/>
                </a:lnTo>
                <a:lnTo>
                  <a:pt x="901699" y="635000"/>
                </a:lnTo>
                <a:close/>
              </a:path>
              <a:path w="901700" h="647700">
                <a:moveTo>
                  <a:pt x="12700" y="647700"/>
                </a:moveTo>
                <a:lnTo>
                  <a:pt x="0" y="635000"/>
                </a:lnTo>
                <a:lnTo>
                  <a:pt x="0" y="647700"/>
                </a:lnTo>
                <a:lnTo>
                  <a:pt x="12700" y="647700"/>
                </a:lnTo>
                <a:close/>
              </a:path>
              <a:path w="901700" h="647700">
                <a:moveTo>
                  <a:pt x="901699" y="635000"/>
                </a:moveTo>
                <a:lnTo>
                  <a:pt x="901699" y="12700"/>
                </a:lnTo>
                <a:lnTo>
                  <a:pt x="888999" y="12700"/>
                </a:lnTo>
                <a:lnTo>
                  <a:pt x="888999" y="635000"/>
                </a:lnTo>
                <a:lnTo>
                  <a:pt x="901699" y="635000"/>
                </a:lnTo>
                <a:close/>
              </a:path>
              <a:path w="901700" h="647700">
                <a:moveTo>
                  <a:pt x="901699" y="647700"/>
                </a:moveTo>
                <a:lnTo>
                  <a:pt x="901699" y="635000"/>
                </a:lnTo>
                <a:lnTo>
                  <a:pt x="888999" y="647700"/>
                </a:lnTo>
                <a:lnTo>
                  <a:pt x="901699" y="6477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074784" y="4660900"/>
            <a:ext cx="8851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2100" marR="89535" indent="-17780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227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0484" y="4445000"/>
            <a:ext cx="48279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5065" algn="l"/>
                <a:tab pos="2209800" algn="l"/>
                <a:tab pos="3175000" algn="l"/>
                <a:tab pos="4114800" algn="l"/>
              </a:tabLst>
            </a:pPr>
            <a:r>
              <a:rPr sz="2100" spc="-320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ğ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110" dirty="0">
                <a:solidFill>
                  <a:srgbClr val="1A606E"/>
                </a:solidFill>
                <a:latin typeface="Arial"/>
                <a:cs typeface="Arial"/>
              </a:rPr>
              <a:t>f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uhu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-14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v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de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unu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30484" y="4762500"/>
            <a:ext cx="5107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  <a:tab pos="2260600" algn="l"/>
                <a:tab pos="3517900" algn="l"/>
                <a:tab pos="4547235" algn="l"/>
              </a:tabLst>
            </a:pP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b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11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14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215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100" spc="-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100" spc="-30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1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ed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49330" y="4445000"/>
            <a:ext cx="77343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28600" marR="5080" indent="-216535">
              <a:lnSpc>
                <a:spcPts val="2500"/>
              </a:lnSpc>
              <a:spcBef>
                <a:spcPts val="200"/>
              </a:spcBef>
            </a:pP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100" spc="3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un</a:t>
            </a:r>
            <a:r>
              <a:rPr sz="2100" spc="-55" dirty="0">
                <a:solidFill>
                  <a:srgbClr val="1A606E"/>
                </a:solidFill>
                <a:latin typeface="Arial"/>
                <a:cs typeface="Arial"/>
              </a:rPr>
              <a:t>u 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veya</a:t>
            </a:r>
            <a:endParaRPr sz="2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30484" y="5080000"/>
            <a:ext cx="5880100" cy="980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500"/>
              </a:lnSpc>
              <a:spcBef>
                <a:spcPts val="200"/>
              </a:spcBef>
            </a:pP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barındıran </a:t>
            </a:r>
            <a:r>
              <a:rPr sz="2100" spc="-50" dirty="0">
                <a:solidFill>
                  <a:srgbClr val="1A606E"/>
                </a:solidFill>
                <a:latin typeface="Arial"/>
                <a:cs typeface="Arial"/>
              </a:rPr>
              <a:t>ya </a:t>
            </a:r>
            <a:r>
              <a:rPr sz="2100" spc="-105" dirty="0">
                <a:solidFill>
                  <a:srgbClr val="1A606E"/>
                </a:solidFill>
                <a:latin typeface="Arial"/>
                <a:cs typeface="Arial"/>
              </a:rPr>
              <a:t>da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çocuğun </a:t>
            </a: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fuhuşuna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aracılık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eden </a:t>
            </a:r>
            <a:r>
              <a:rPr sz="2100" spc="-40" dirty="0">
                <a:solidFill>
                  <a:srgbClr val="1A606E"/>
                </a:solidFill>
                <a:latin typeface="Arial"/>
                <a:cs typeface="Arial"/>
              </a:rPr>
              <a:t>kişi  </a:t>
            </a:r>
            <a:r>
              <a:rPr sz="2100" spc="-85" dirty="0">
                <a:solidFill>
                  <a:srgbClr val="1A606E"/>
                </a:solidFill>
                <a:latin typeface="Arial"/>
                <a:cs typeface="Arial"/>
              </a:rPr>
              <a:t>4 </a:t>
            </a:r>
            <a:r>
              <a:rPr sz="2100" spc="-70" dirty="0">
                <a:solidFill>
                  <a:srgbClr val="1A606E"/>
                </a:solidFill>
                <a:latin typeface="Arial"/>
                <a:cs typeface="Arial"/>
              </a:rPr>
              <a:t>yıldan </a:t>
            </a:r>
            <a:r>
              <a:rPr sz="2100" spc="-185" dirty="0">
                <a:solidFill>
                  <a:srgbClr val="1A606E"/>
                </a:solidFill>
                <a:latin typeface="Arial"/>
                <a:cs typeface="Arial"/>
              </a:rPr>
              <a:t>10 </a:t>
            </a:r>
            <a:r>
              <a:rPr sz="2100" spc="-65" dirty="0">
                <a:solidFill>
                  <a:srgbClr val="1A606E"/>
                </a:solidFill>
                <a:latin typeface="Arial"/>
                <a:cs typeface="Arial"/>
              </a:rPr>
              <a:t>yıla </a:t>
            </a:r>
            <a:r>
              <a:rPr sz="2100" spc="-7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80" dirty="0">
                <a:solidFill>
                  <a:srgbClr val="1A606E"/>
                </a:solidFill>
                <a:latin typeface="Arial"/>
                <a:cs typeface="Arial"/>
              </a:rPr>
              <a:t>hapis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ve </a:t>
            </a:r>
            <a:r>
              <a:rPr sz="2100" spc="-100" dirty="0">
                <a:solidFill>
                  <a:srgbClr val="1A606E"/>
                </a:solidFill>
                <a:latin typeface="Arial"/>
                <a:cs typeface="Arial"/>
              </a:rPr>
              <a:t>5000 </a:t>
            </a:r>
            <a:r>
              <a:rPr sz="2100" spc="-60" dirty="0">
                <a:solidFill>
                  <a:srgbClr val="1A606E"/>
                </a:solidFill>
                <a:latin typeface="Arial"/>
                <a:cs typeface="Arial"/>
              </a:rPr>
              <a:t>güne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kadar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adli  </a:t>
            </a:r>
            <a:r>
              <a:rPr sz="2100" spc="-95" dirty="0">
                <a:solidFill>
                  <a:srgbClr val="1A606E"/>
                </a:solidFill>
                <a:latin typeface="Arial"/>
                <a:cs typeface="Arial"/>
              </a:rPr>
              <a:t>para </a:t>
            </a:r>
            <a:r>
              <a:rPr sz="2100" spc="-170" dirty="0">
                <a:solidFill>
                  <a:srgbClr val="1A606E"/>
                </a:solidFill>
                <a:latin typeface="Arial"/>
                <a:cs typeface="Arial"/>
              </a:rPr>
              <a:t>cezası </a:t>
            </a:r>
            <a:r>
              <a:rPr sz="2100" spc="-25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100" spc="-47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28784" y="1460500"/>
            <a:ext cx="6184900" cy="546100"/>
          </a:xfrm>
          <a:custGeom>
            <a:avLst/>
            <a:gdLst/>
            <a:ahLst/>
            <a:cxnLst/>
            <a:rect l="l" t="t" r="r" b="b"/>
            <a:pathLst>
              <a:path w="6184900" h="546100">
                <a:moveTo>
                  <a:pt x="0" y="0"/>
                </a:moveTo>
                <a:lnTo>
                  <a:pt x="0" y="546100"/>
                </a:lnTo>
                <a:lnTo>
                  <a:pt x="6184899" y="546100"/>
                </a:lnTo>
                <a:lnTo>
                  <a:pt x="6184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28784" y="1460500"/>
            <a:ext cx="6197600" cy="546100"/>
          </a:xfrm>
          <a:custGeom>
            <a:avLst/>
            <a:gdLst/>
            <a:ahLst/>
            <a:cxnLst/>
            <a:rect l="l" t="t" r="r" b="b"/>
            <a:pathLst>
              <a:path w="6197600" h="5461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6197600" h="546100">
                <a:moveTo>
                  <a:pt x="6197600" y="546100"/>
                </a:moveTo>
                <a:lnTo>
                  <a:pt x="6197600" y="0"/>
                </a:lnTo>
                <a:lnTo>
                  <a:pt x="12700" y="0"/>
                </a:lnTo>
                <a:lnTo>
                  <a:pt x="0" y="12700"/>
                </a:lnTo>
                <a:lnTo>
                  <a:pt x="6184900" y="12700"/>
                </a:lnTo>
                <a:lnTo>
                  <a:pt x="6184900" y="546100"/>
                </a:lnTo>
                <a:lnTo>
                  <a:pt x="6197600" y="546100"/>
                </a:lnTo>
                <a:close/>
              </a:path>
              <a:path w="6197600" h="546100">
                <a:moveTo>
                  <a:pt x="12700" y="5334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6197600" h="546100">
                <a:moveTo>
                  <a:pt x="6184900" y="546100"/>
                </a:moveTo>
                <a:lnTo>
                  <a:pt x="6184900" y="533400"/>
                </a:lnTo>
                <a:lnTo>
                  <a:pt x="0" y="533400"/>
                </a:lnTo>
                <a:lnTo>
                  <a:pt x="12700" y="546100"/>
                </a:lnTo>
                <a:lnTo>
                  <a:pt x="6184900" y="546100"/>
                </a:lnTo>
                <a:close/>
              </a:path>
              <a:path w="6197600" h="546100">
                <a:moveTo>
                  <a:pt x="12700" y="546100"/>
                </a:moveTo>
                <a:lnTo>
                  <a:pt x="0" y="533400"/>
                </a:lnTo>
                <a:lnTo>
                  <a:pt x="0" y="546100"/>
                </a:lnTo>
                <a:lnTo>
                  <a:pt x="12700" y="5461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328784" y="1460500"/>
            <a:ext cx="61849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00"/>
              </a:spcBef>
            </a:pPr>
            <a:r>
              <a:rPr sz="2900" spc="-280" dirty="0">
                <a:solidFill>
                  <a:srgbClr val="FFFFFF"/>
                </a:solidFill>
              </a:rPr>
              <a:t>5237</a:t>
            </a:r>
            <a:r>
              <a:rPr sz="2900" spc="-355" dirty="0">
                <a:solidFill>
                  <a:srgbClr val="FFFFFF"/>
                </a:solidFill>
              </a:rPr>
              <a:t> </a:t>
            </a:r>
            <a:r>
              <a:rPr sz="2900" spc="-135" dirty="0">
                <a:solidFill>
                  <a:srgbClr val="FFFFFF"/>
                </a:solidFill>
              </a:rPr>
              <a:t>Sayılı</a:t>
            </a:r>
            <a:r>
              <a:rPr sz="2900" spc="-484" dirty="0">
                <a:solidFill>
                  <a:srgbClr val="FFFFFF"/>
                </a:solidFill>
              </a:rPr>
              <a:t> </a:t>
            </a:r>
            <a:r>
              <a:rPr sz="2900" spc="-125" dirty="0">
                <a:solidFill>
                  <a:srgbClr val="FFFFFF"/>
                </a:solidFill>
              </a:rPr>
              <a:t>Türk</a:t>
            </a:r>
            <a:r>
              <a:rPr sz="2900" spc="-320" dirty="0">
                <a:solidFill>
                  <a:srgbClr val="FFFFFF"/>
                </a:solidFill>
              </a:rPr>
              <a:t> </a:t>
            </a:r>
            <a:r>
              <a:rPr sz="2900" spc="-240" dirty="0">
                <a:solidFill>
                  <a:srgbClr val="FFFFFF"/>
                </a:solidFill>
              </a:rPr>
              <a:t>Ceza</a:t>
            </a:r>
            <a:r>
              <a:rPr sz="2900" spc="-235" dirty="0">
                <a:solidFill>
                  <a:srgbClr val="FFFFFF"/>
                </a:solidFill>
              </a:rPr>
              <a:t> </a:t>
            </a:r>
            <a:r>
              <a:rPr sz="2900" spc="-135" dirty="0">
                <a:solidFill>
                  <a:srgbClr val="FFFFFF"/>
                </a:solidFill>
              </a:rPr>
              <a:t>Kanunu</a:t>
            </a:r>
            <a:endParaRPr sz="2900"/>
          </a:p>
        </p:txBody>
      </p:sp>
      <p:sp>
        <p:nvSpPr>
          <p:cNvPr id="46" name="object 46"/>
          <p:cNvSpPr txBox="1"/>
          <p:nvPr/>
        </p:nvSpPr>
        <p:spPr>
          <a:xfrm>
            <a:off x="6325984" y="6284211"/>
            <a:ext cx="20510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48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4289" y="2019300"/>
            <a:ext cx="224917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500" spc="-30" dirty="0">
                <a:solidFill>
                  <a:srgbClr val="FFFFFF"/>
                </a:solidFill>
                <a:latin typeface="Arial"/>
                <a:cs typeface="Arial"/>
              </a:rPr>
              <a:t>Türk</a:t>
            </a:r>
            <a:r>
              <a:rPr sz="35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FFFFFF"/>
                </a:solidFill>
                <a:latin typeface="Arial"/>
                <a:cs typeface="Arial"/>
              </a:rPr>
              <a:t>Hukuk  Sisteminde  </a:t>
            </a:r>
            <a:r>
              <a:rPr sz="3500" spc="-165" dirty="0">
                <a:solidFill>
                  <a:srgbClr val="FFFFFF"/>
                </a:solidFill>
                <a:latin typeface="Arial"/>
                <a:cs typeface="Arial"/>
              </a:rPr>
              <a:t>Çocuk  </a:t>
            </a:r>
            <a:r>
              <a:rPr sz="3500" spc="-35" dirty="0">
                <a:solidFill>
                  <a:srgbClr val="FFFFFF"/>
                </a:solidFill>
                <a:latin typeface="Arial"/>
                <a:cs typeface="Arial"/>
              </a:rPr>
              <a:t>İstismarına  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Yönelik  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Hükümler</a:t>
            </a:r>
            <a:endParaRPr sz="3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55784" y="1447800"/>
            <a:ext cx="6184900" cy="990600"/>
          </a:xfrm>
          <a:custGeom>
            <a:avLst/>
            <a:gdLst/>
            <a:ahLst/>
            <a:cxnLst/>
            <a:rect l="l" t="t" r="r" b="b"/>
            <a:pathLst>
              <a:path w="6184900" h="990600">
                <a:moveTo>
                  <a:pt x="0" y="0"/>
                </a:moveTo>
                <a:lnTo>
                  <a:pt x="0" y="990600"/>
                </a:lnTo>
                <a:lnTo>
                  <a:pt x="6184899" y="990600"/>
                </a:lnTo>
                <a:lnTo>
                  <a:pt x="6184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5784" y="1447800"/>
            <a:ext cx="6197600" cy="1003300"/>
          </a:xfrm>
          <a:custGeom>
            <a:avLst/>
            <a:gdLst/>
            <a:ahLst/>
            <a:cxnLst/>
            <a:rect l="l" t="t" r="r" b="b"/>
            <a:pathLst>
              <a:path w="6197600" h="1003300">
                <a:moveTo>
                  <a:pt x="12700" y="0"/>
                </a:moveTo>
                <a:lnTo>
                  <a:pt x="0" y="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  <a:path w="6197600" h="1003300">
                <a:moveTo>
                  <a:pt x="6197600" y="1003300"/>
                </a:moveTo>
                <a:lnTo>
                  <a:pt x="6197600" y="0"/>
                </a:lnTo>
                <a:lnTo>
                  <a:pt x="12700" y="0"/>
                </a:lnTo>
                <a:lnTo>
                  <a:pt x="0" y="12700"/>
                </a:lnTo>
                <a:lnTo>
                  <a:pt x="6184900" y="12700"/>
                </a:lnTo>
                <a:lnTo>
                  <a:pt x="6184900" y="1003300"/>
                </a:lnTo>
                <a:lnTo>
                  <a:pt x="6197600" y="1003300"/>
                </a:lnTo>
                <a:close/>
              </a:path>
              <a:path w="6197600" h="1003300">
                <a:moveTo>
                  <a:pt x="12700" y="990600"/>
                </a:moveTo>
                <a:lnTo>
                  <a:pt x="12700" y="12700"/>
                </a:lnTo>
                <a:lnTo>
                  <a:pt x="0" y="12700"/>
                </a:lnTo>
                <a:lnTo>
                  <a:pt x="0" y="990600"/>
                </a:lnTo>
                <a:lnTo>
                  <a:pt x="12700" y="990600"/>
                </a:lnTo>
                <a:close/>
              </a:path>
              <a:path w="6197600" h="1003300">
                <a:moveTo>
                  <a:pt x="6184900" y="1003300"/>
                </a:moveTo>
                <a:lnTo>
                  <a:pt x="6184900" y="990600"/>
                </a:lnTo>
                <a:lnTo>
                  <a:pt x="0" y="990600"/>
                </a:lnTo>
                <a:lnTo>
                  <a:pt x="0" y="1003300"/>
                </a:lnTo>
                <a:lnTo>
                  <a:pt x="6184900" y="10033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785984" y="1460500"/>
            <a:ext cx="5492750" cy="911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89200" marR="5080" indent="-2476500">
              <a:lnSpc>
                <a:spcPct val="100600"/>
              </a:lnSpc>
              <a:spcBef>
                <a:spcPts val="80"/>
              </a:spcBef>
            </a:pPr>
            <a:r>
              <a:rPr sz="2900" spc="-280" dirty="0">
                <a:solidFill>
                  <a:srgbClr val="FFFFFF"/>
                </a:solidFill>
              </a:rPr>
              <a:t>5237</a:t>
            </a:r>
            <a:r>
              <a:rPr sz="2900" spc="-360" dirty="0">
                <a:solidFill>
                  <a:srgbClr val="FFFFFF"/>
                </a:solidFill>
              </a:rPr>
              <a:t> </a:t>
            </a:r>
            <a:r>
              <a:rPr sz="2900" spc="-135" dirty="0">
                <a:solidFill>
                  <a:srgbClr val="FFFFFF"/>
                </a:solidFill>
              </a:rPr>
              <a:t>Sayılı</a:t>
            </a:r>
            <a:r>
              <a:rPr sz="2900" spc="-490" dirty="0">
                <a:solidFill>
                  <a:srgbClr val="FFFFFF"/>
                </a:solidFill>
              </a:rPr>
              <a:t> </a:t>
            </a:r>
            <a:r>
              <a:rPr sz="2900" spc="-125" dirty="0">
                <a:solidFill>
                  <a:srgbClr val="FFFFFF"/>
                </a:solidFill>
              </a:rPr>
              <a:t>Türk</a:t>
            </a:r>
            <a:r>
              <a:rPr sz="2900" spc="-330" dirty="0">
                <a:solidFill>
                  <a:srgbClr val="FFFFFF"/>
                </a:solidFill>
              </a:rPr>
              <a:t> </a:t>
            </a:r>
            <a:r>
              <a:rPr sz="2900" spc="-240" dirty="0">
                <a:solidFill>
                  <a:srgbClr val="FFFFFF"/>
                </a:solidFill>
              </a:rPr>
              <a:t>Ceza </a:t>
            </a:r>
            <a:r>
              <a:rPr sz="2900" spc="-135" dirty="0">
                <a:solidFill>
                  <a:srgbClr val="FFFFFF"/>
                </a:solidFill>
              </a:rPr>
              <a:t>Kanunu</a:t>
            </a:r>
            <a:r>
              <a:rPr sz="2900" spc="-220" dirty="0">
                <a:solidFill>
                  <a:srgbClr val="FFFFFF"/>
                </a:solidFill>
              </a:rPr>
              <a:t> </a:t>
            </a:r>
            <a:r>
              <a:rPr sz="2900" spc="-90" dirty="0">
                <a:solidFill>
                  <a:srgbClr val="FFFFFF"/>
                </a:solidFill>
              </a:rPr>
              <a:t>Madde  </a:t>
            </a:r>
            <a:r>
              <a:rPr sz="2900" spc="-280" dirty="0">
                <a:solidFill>
                  <a:srgbClr val="FFFFFF"/>
                </a:solidFill>
              </a:rPr>
              <a:t>103</a:t>
            </a:r>
            <a:endParaRPr sz="2900"/>
          </a:p>
        </p:txBody>
      </p:sp>
      <p:sp>
        <p:nvSpPr>
          <p:cNvPr id="32" name="object 32"/>
          <p:cNvSpPr txBox="1"/>
          <p:nvPr/>
        </p:nvSpPr>
        <p:spPr>
          <a:xfrm>
            <a:off x="6325984" y="6284211"/>
            <a:ext cx="20510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3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49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19284" y="2768600"/>
            <a:ext cx="65278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600" algn="l"/>
                <a:tab pos="1625600" algn="l"/>
                <a:tab pos="2514600" algn="l"/>
                <a:tab pos="3645535" algn="l"/>
                <a:tab pos="4839970" algn="l"/>
                <a:tab pos="5653405" algn="l"/>
                <a:tab pos="6351905" algn="l"/>
              </a:tabLst>
            </a:pP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(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1</a:t>
            </a:r>
            <a:r>
              <a:rPr sz="2300" spc="-65" dirty="0">
                <a:solidFill>
                  <a:srgbClr val="1A606E"/>
                </a:solidFill>
                <a:latin typeface="Arial"/>
                <a:cs typeface="Arial"/>
              </a:rPr>
              <a:t>)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370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ğ</a:t>
            </a:r>
            <a:r>
              <a:rPr sz="2300" spc="-30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65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ö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nd</a:t>
            </a:r>
            <a:r>
              <a:rPr sz="2300" spc="-1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155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35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i,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8</a:t>
            </a:r>
            <a:endParaRPr sz="2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89184" y="3289300"/>
            <a:ext cx="60579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yıldan</a:t>
            </a:r>
            <a:r>
              <a:rPr sz="2300" spc="-31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170" dirty="0">
                <a:solidFill>
                  <a:srgbClr val="1A606E"/>
                </a:solidFill>
                <a:latin typeface="Arial"/>
                <a:cs typeface="Arial"/>
              </a:rPr>
              <a:t>15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yıla</a:t>
            </a:r>
            <a:r>
              <a:rPr sz="2300" spc="-215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kadar</a:t>
            </a:r>
            <a:r>
              <a:rPr sz="2300" spc="-34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1A606E"/>
                </a:solidFill>
                <a:latin typeface="Arial"/>
                <a:cs typeface="Arial"/>
              </a:rPr>
              <a:t>hapis</a:t>
            </a:r>
            <a:r>
              <a:rPr sz="2300" spc="-31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1A606E"/>
                </a:solidFill>
                <a:latin typeface="Arial"/>
                <a:cs typeface="Arial"/>
              </a:rPr>
              <a:t>cezası</a:t>
            </a:r>
            <a:r>
              <a:rPr sz="2300" spc="-30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1A606E"/>
                </a:solidFill>
                <a:latin typeface="Arial"/>
                <a:cs typeface="Arial"/>
              </a:rPr>
              <a:t>ile</a:t>
            </a:r>
            <a:r>
              <a:rPr sz="2300" spc="-21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1A606E"/>
                </a:solidFill>
                <a:latin typeface="Arial"/>
                <a:cs typeface="Arial"/>
              </a:rPr>
              <a:t>cezalandırılır.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19284" y="4160520"/>
            <a:ext cx="6546215" cy="209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600"/>
              </a:lnSpc>
              <a:spcBef>
                <a:spcPts val="95"/>
              </a:spcBef>
              <a:tabLst>
                <a:tab pos="1409700" algn="l"/>
                <a:tab pos="2641600" algn="l"/>
                <a:tab pos="4979670" algn="l"/>
              </a:tabLst>
            </a:pPr>
            <a:r>
              <a:rPr sz="2300" spc="-105" dirty="0">
                <a:solidFill>
                  <a:srgbClr val="1A606E"/>
                </a:solidFill>
                <a:latin typeface="Arial"/>
                <a:cs typeface="Arial"/>
              </a:rPr>
              <a:t>(2) </a:t>
            </a:r>
            <a:r>
              <a:rPr sz="2300" spc="-75" dirty="0">
                <a:solidFill>
                  <a:srgbClr val="1A606E"/>
                </a:solidFill>
                <a:latin typeface="Arial"/>
                <a:cs typeface="Arial"/>
              </a:rPr>
              <a:t>Cinsel 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istismarın </a:t>
            </a:r>
            <a:r>
              <a:rPr sz="2300" spc="-75" dirty="0">
                <a:solidFill>
                  <a:srgbClr val="1A606E"/>
                </a:solidFill>
                <a:latin typeface="Arial"/>
                <a:cs typeface="Arial"/>
              </a:rPr>
              <a:t>vücuda </a:t>
            </a:r>
            <a:r>
              <a:rPr sz="2300" spc="-25" dirty="0">
                <a:solidFill>
                  <a:srgbClr val="1A606E"/>
                </a:solidFill>
                <a:latin typeface="Arial"/>
                <a:cs typeface="Arial"/>
              </a:rPr>
              <a:t>organ </a:t>
            </a:r>
            <a:r>
              <a:rPr sz="2300" spc="-75" dirty="0">
                <a:solidFill>
                  <a:srgbClr val="1A606E"/>
                </a:solidFill>
                <a:latin typeface="Arial"/>
                <a:cs typeface="Arial"/>
              </a:rPr>
              <a:t>veya </a:t>
            </a:r>
            <a:r>
              <a:rPr sz="2300" spc="-30" dirty="0">
                <a:solidFill>
                  <a:srgbClr val="1A606E"/>
                </a:solidFill>
                <a:latin typeface="Arial"/>
                <a:cs typeface="Arial"/>
              </a:rPr>
              <a:t>sair 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bir</a:t>
            </a:r>
            <a:r>
              <a:rPr sz="2300" spc="-320" dirty="0">
                <a:solidFill>
                  <a:srgbClr val="1A606E"/>
                </a:solidFill>
                <a:latin typeface="Arial"/>
                <a:cs typeface="Arial"/>
              </a:rPr>
              <a:t> </a:t>
            </a:r>
            <a:r>
              <a:rPr sz="2300" spc="-40" dirty="0">
                <a:solidFill>
                  <a:srgbClr val="1A606E"/>
                </a:solidFill>
                <a:latin typeface="Arial"/>
                <a:cs typeface="Arial"/>
              </a:rPr>
              <a:t>cisim  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300" spc="-5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254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-10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ge</a:t>
            </a:r>
            <a:r>
              <a:rPr sz="2300" spc="3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ç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300" spc="155" dirty="0">
                <a:solidFill>
                  <a:srgbClr val="1A606E"/>
                </a:solidFill>
                <a:latin typeface="Arial"/>
                <a:cs typeface="Arial"/>
              </a:rPr>
              <a:t>t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3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60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du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u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nd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85" dirty="0">
                <a:solidFill>
                  <a:srgbClr val="1A606E"/>
                </a:solidFill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  <a:p>
            <a:pPr marL="12700" marR="10160">
              <a:lnSpc>
                <a:spcPts val="4100"/>
              </a:lnSpc>
              <a:spcBef>
                <a:spcPts val="260"/>
              </a:spcBef>
              <a:tabLst>
                <a:tab pos="520065" algn="l"/>
                <a:tab pos="1485900" algn="l"/>
                <a:tab pos="2337435" algn="l"/>
                <a:tab pos="3709035" algn="l"/>
                <a:tab pos="4598670" algn="l"/>
                <a:tab pos="5462270" algn="l"/>
              </a:tabLst>
            </a:pP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1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6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1A606E"/>
                </a:solidFill>
                <a:latin typeface="Arial"/>
                <a:cs typeface="Arial"/>
              </a:rPr>
              <a:t>y</a:t>
            </a:r>
            <a:r>
              <a:rPr sz="2300" spc="-4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d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254" dirty="0">
                <a:solidFill>
                  <a:srgbClr val="1A606E"/>
                </a:solidFill>
                <a:latin typeface="Arial"/>
                <a:cs typeface="Arial"/>
              </a:rPr>
              <a:t>ş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20" dirty="0">
                <a:solidFill>
                  <a:srgbClr val="1A606E"/>
                </a:solidFill>
                <a:latin typeface="Arial"/>
                <a:cs typeface="Arial"/>
              </a:rPr>
              <a:t>ğ</a:t>
            </a:r>
            <a:r>
              <a:rPr sz="2300" spc="-70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o</a:t>
            </a:r>
            <a:r>
              <a:rPr sz="2300" spc="-20" dirty="0">
                <a:solidFill>
                  <a:srgbClr val="1A606E"/>
                </a:solidFill>
                <a:latin typeface="Arial"/>
                <a:cs typeface="Arial"/>
              </a:rPr>
              <a:t>l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80" dirty="0">
                <a:solidFill>
                  <a:srgbClr val="1A606E"/>
                </a:solidFill>
                <a:latin typeface="Arial"/>
                <a:cs typeface="Arial"/>
              </a:rPr>
              <a:t>m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35" dirty="0">
                <a:solidFill>
                  <a:srgbClr val="1A606E"/>
                </a:solidFill>
                <a:latin typeface="Arial"/>
                <a:cs typeface="Arial"/>
              </a:rPr>
              <a:t>k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ü</a:t>
            </a:r>
            <a:r>
              <a:rPr sz="2300" spc="-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30" dirty="0">
                <a:solidFill>
                  <a:srgbClr val="1A606E"/>
                </a:solidFill>
                <a:latin typeface="Arial"/>
                <a:cs typeface="Arial"/>
              </a:rPr>
              <a:t>r</a:t>
            </a:r>
            <a:r>
              <a:rPr sz="2300" spc="-10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h</a:t>
            </a:r>
            <a:r>
              <a:rPr sz="2300" spc="-1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20" dirty="0">
                <a:solidFill>
                  <a:srgbClr val="1A606E"/>
                </a:solidFill>
                <a:latin typeface="Arial"/>
                <a:cs typeface="Arial"/>
              </a:rPr>
              <a:t>p</a:t>
            </a:r>
            <a:r>
              <a:rPr sz="2300" spc="-15" dirty="0">
                <a:solidFill>
                  <a:srgbClr val="1A606E"/>
                </a:solidFill>
                <a:latin typeface="Arial"/>
                <a:cs typeface="Arial"/>
              </a:rPr>
              <a:t>i</a:t>
            </a:r>
            <a:r>
              <a:rPr sz="2300" spc="-180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1A606E"/>
                </a:solidFill>
                <a:latin typeface="Arial"/>
                <a:cs typeface="Arial"/>
              </a:rPr>
              <a:t>	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c</a:t>
            </a:r>
            <a:r>
              <a:rPr sz="2300" spc="-80" dirty="0">
                <a:solidFill>
                  <a:srgbClr val="1A606E"/>
                </a:solidFill>
                <a:latin typeface="Arial"/>
                <a:cs typeface="Arial"/>
              </a:rPr>
              <a:t>e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z</a:t>
            </a:r>
            <a:r>
              <a:rPr sz="2300" spc="-85" dirty="0">
                <a:solidFill>
                  <a:srgbClr val="1A606E"/>
                </a:solidFill>
                <a:latin typeface="Arial"/>
                <a:cs typeface="Arial"/>
              </a:rPr>
              <a:t>a</a:t>
            </a:r>
            <a:r>
              <a:rPr sz="2300" spc="-155" dirty="0">
                <a:solidFill>
                  <a:srgbClr val="1A606E"/>
                </a:solidFill>
                <a:latin typeface="Arial"/>
                <a:cs typeface="Arial"/>
              </a:rPr>
              <a:t>s</a:t>
            </a:r>
            <a:r>
              <a:rPr sz="2300" spc="-145" dirty="0">
                <a:solidFill>
                  <a:srgbClr val="1A606E"/>
                </a:solidFill>
                <a:latin typeface="Arial"/>
                <a:cs typeface="Arial"/>
              </a:rPr>
              <a:t>ı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n</a:t>
            </a:r>
            <a:r>
              <a:rPr sz="2300" spc="-65" dirty="0">
                <a:solidFill>
                  <a:srgbClr val="1A606E"/>
                </a:solidFill>
                <a:latin typeface="Arial"/>
                <a:cs typeface="Arial"/>
              </a:rPr>
              <a:t>a  </a:t>
            </a:r>
            <a:r>
              <a:rPr sz="2300" spc="15" dirty="0">
                <a:solidFill>
                  <a:srgbClr val="1A606E"/>
                </a:solidFill>
                <a:latin typeface="Arial"/>
                <a:cs typeface="Arial"/>
              </a:rPr>
              <a:t>hükmolunur.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8089" y="3517900"/>
            <a:ext cx="2435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İHMAL</a:t>
            </a:r>
            <a:r>
              <a:rPr sz="28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TÜRLERİ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8484" y="1892300"/>
            <a:ext cx="5664835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Clr>
                <a:srgbClr val="3FBAD2"/>
              </a:buClr>
              <a:buSzPct val="98412"/>
              <a:buChar char="•"/>
              <a:tabLst>
                <a:tab pos="304800" algn="l"/>
              </a:tabLst>
            </a:pPr>
            <a:r>
              <a:rPr sz="6300" spc="-105" dirty="0">
                <a:latin typeface="Arial"/>
                <a:cs typeface="Arial"/>
              </a:rPr>
              <a:t>Fiziksel</a:t>
            </a:r>
            <a:r>
              <a:rPr sz="6300" spc="-560" dirty="0">
                <a:latin typeface="Arial"/>
                <a:cs typeface="Arial"/>
              </a:rPr>
              <a:t> </a:t>
            </a:r>
            <a:r>
              <a:rPr sz="6300" spc="-5" dirty="0">
                <a:latin typeface="Arial"/>
                <a:cs typeface="Arial"/>
              </a:rPr>
              <a:t>İhmal</a:t>
            </a:r>
            <a:endParaRPr sz="63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340"/>
              </a:spcBef>
              <a:buClr>
                <a:srgbClr val="3FBAD2"/>
              </a:buClr>
              <a:buSzPct val="98412"/>
              <a:buChar char="•"/>
              <a:tabLst>
                <a:tab pos="304800" algn="l"/>
              </a:tabLst>
            </a:pPr>
            <a:r>
              <a:rPr sz="6300" spc="-125" dirty="0">
                <a:latin typeface="Arial"/>
                <a:cs typeface="Arial"/>
              </a:rPr>
              <a:t>Duygusal</a:t>
            </a:r>
            <a:r>
              <a:rPr sz="6300" spc="-430" dirty="0">
                <a:latin typeface="Arial"/>
                <a:cs typeface="Arial"/>
              </a:rPr>
              <a:t> </a:t>
            </a:r>
            <a:r>
              <a:rPr sz="6300" spc="-5" dirty="0">
                <a:latin typeface="Arial"/>
                <a:cs typeface="Arial"/>
              </a:rPr>
              <a:t>İhmal</a:t>
            </a:r>
            <a:endParaRPr sz="63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240"/>
              </a:spcBef>
              <a:buClr>
                <a:srgbClr val="3FBAD2"/>
              </a:buClr>
              <a:buSzPct val="98412"/>
              <a:buChar char="•"/>
              <a:tabLst>
                <a:tab pos="304800" algn="l"/>
              </a:tabLst>
            </a:pPr>
            <a:r>
              <a:rPr sz="6300" dirty="0">
                <a:latin typeface="Arial"/>
                <a:cs typeface="Arial"/>
              </a:rPr>
              <a:t>Eğitimsel</a:t>
            </a:r>
            <a:r>
              <a:rPr sz="6300" spc="-720" dirty="0">
                <a:latin typeface="Arial"/>
                <a:cs typeface="Arial"/>
              </a:rPr>
              <a:t> </a:t>
            </a:r>
            <a:r>
              <a:rPr sz="6300" spc="-5" dirty="0">
                <a:latin typeface="Arial"/>
                <a:cs typeface="Arial"/>
              </a:rPr>
              <a:t>İhmal</a:t>
            </a:r>
            <a:endParaRPr sz="6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2889" y="3479800"/>
            <a:ext cx="1896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3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515" dirty="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28084" y="643661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7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50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0984" y="1236980"/>
            <a:ext cx="6990715" cy="47599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76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85" dirty="0">
                <a:latin typeface="Arial"/>
                <a:cs typeface="Arial"/>
              </a:rPr>
              <a:t>1- </a:t>
            </a:r>
            <a:r>
              <a:rPr sz="1200" spc="20" dirty="0">
                <a:latin typeface="Arial"/>
                <a:cs typeface="Arial"/>
              </a:rPr>
              <a:t>Milli </a:t>
            </a:r>
            <a:r>
              <a:rPr sz="1200" spc="-10" dirty="0">
                <a:latin typeface="Arial"/>
                <a:cs typeface="Arial"/>
              </a:rPr>
              <a:t>Eğitim </a:t>
            </a:r>
            <a:r>
              <a:rPr sz="1200" spc="-50" dirty="0">
                <a:latin typeface="Arial"/>
                <a:cs typeface="Arial"/>
              </a:rPr>
              <a:t>Bakanlığı </a:t>
            </a:r>
            <a:r>
              <a:rPr sz="1200" spc="-55" dirty="0">
                <a:latin typeface="Arial"/>
                <a:cs typeface="Arial"/>
              </a:rPr>
              <a:t>Pansiyon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Güvenliği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66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35" dirty="0">
                <a:latin typeface="Arial"/>
                <a:cs typeface="Arial"/>
              </a:rPr>
              <a:t>2-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  <a:hlinkClick r:id="rId5"/>
              </a:rPr>
              <a:t>http://www.cocukhaklari.gov.tr/condocs//kanun_belgeleri/4058.pdf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56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85" dirty="0">
                <a:latin typeface="Arial"/>
                <a:cs typeface="Arial"/>
              </a:rPr>
              <a:t>3- </a:t>
            </a:r>
            <a:r>
              <a:rPr sz="1200" spc="-20" dirty="0">
                <a:latin typeface="Arial"/>
                <a:cs typeface="Arial"/>
                <a:hlinkClick r:id="rId6"/>
              </a:rPr>
              <a:t>http://www.cocukhaklari.gov.tr/tr/content/s </a:t>
            </a:r>
            <a:r>
              <a:rPr sz="1200" spc="-30" dirty="0">
                <a:latin typeface="Arial"/>
                <a:cs typeface="Arial"/>
              </a:rPr>
              <a:t>how/23/birlesmis_milletler_cocuk_ h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aklari_sozlesmesi.html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66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35" dirty="0">
                <a:latin typeface="Arial"/>
                <a:cs typeface="Arial"/>
              </a:rPr>
              <a:t>4- </a:t>
            </a:r>
            <a:r>
              <a:rPr sz="1200" spc="-30" dirty="0">
                <a:latin typeface="Arial"/>
                <a:cs typeface="Arial"/>
                <a:hlinkClick r:id="rId7"/>
              </a:rPr>
              <a:t>http://www.cocukhaklari.gov.tr/condocs//mevzua</a:t>
            </a:r>
            <a:r>
              <a:rPr sz="1200" spc="-225" dirty="0">
                <a:latin typeface="Arial"/>
                <a:cs typeface="Arial"/>
                <a:hlinkClick r:id="rId7"/>
              </a:rPr>
              <a:t> </a:t>
            </a:r>
            <a:r>
              <a:rPr sz="1200" spc="-35" dirty="0">
                <a:latin typeface="Arial"/>
                <a:cs typeface="Arial"/>
              </a:rPr>
              <a:t>t/cocuk_haklari_s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ozlesmesi.pdf</a:t>
            </a:r>
            <a:endParaRPr sz="1200">
              <a:latin typeface="Arial"/>
              <a:cs typeface="Arial"/>
            </a:endParaRPr>
          </a:p>
          <a:p>
            <a:pPr marL="177800" marR="5080" indent="-165100">
              <a:lnSpc>
                <a:spcPct val="69400"/>
              </a:lnSpc>
              <a:spcBef>
                <a:spcPts val="11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40" dirty="0">
                <a:latin typeface="Arial"/>
                <a:cs typeface="Arial"/>
              </a:rPr>
              <a:t>5- Child </a:t>
            </a:r>
            <a:r>
              <a:rPr sz="1200" spc="-10" dirty="0">
                <a:latin typeface="Arial"/>
                <a:cs typeface="Arial"/>
              </a:rPr>
              <a:t>Maltreatment </a:t>
            </a:r>
            <a:r>
              <a:rPr sz="1200" spc="-80" dirty="0">
                <a:latin typeface="Arial"/>
                <a:cs typeface="Arial"/>
              </a:rPr>
              <a:t>2007, </a:t>
            </a:r>
            <a:r>
              <a:rPr sz="1200" spc="-60" dirty="0">
                <a:latin typeface="Arial"/>
                <a:cs typeface="Arial"/>
              </a:rPr>
              <a:t>U.S. </a:t>
            </a:r>
            <a:r>
              <a:rPr sz="1200" spc="-30" dirty="0">
                <a:latin typeface="Arial"/>
                <a:cs typeface="Arial"/>
              </a:rPr>
              <a:t>Department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Health </a:t>
            </a:r>
            <a:r>
              <a:rPr sz="1200" dirty="0">
                <a:latin typeface="Arial"/>
                <a:cs typeface="Arial"/>
              </a:rPr>
              <a:t>&amp; </a:t>
            </a:r>
            <a:r>
              <a:rPr sz="1200" spc="-50" dirty="0">
                <a:latin typeface="Arial"/>
                <a:cs typeface="Arial"/>
              </a:rPr>
              <a:t>Human </a:t>
            </a:r>
            <a:r>
              <a:rPr sz="1200" spc="-55" dirty="0">
                <a:latin typeface="Arial"/>
                <a:cs typeface="Arial"/>
              </a:rPr>
              <a:t>Services </a:t>
            </a:r>
            <a:r>
              <a:rPr sz="1200" spc="-15" dirty="0">
                <a:latin typeface="Arial"/>
                <a:cs typeface="Arial"/>
              </a:rPr>
              <a:t>Administration </a:t>
            </a:r>
            <a:r>
              <a:rPr sz="1200" spc="-5" dirty="0">
                <a:latin typeface="Arial"/>
                <a:cs typeface="Arial"/>
              </a:rPr>
              <a:t>for </a:t>
            </a:r>
            <a:r>
              <a:rPr sz="1200" spc="-45" dirty="0">
                <a:latin typeface="Arial"/>
                <a:cs typeface="Arial"/>
              </a:rPr>
              <a:t>Children </a:t>
            </a:r>
            <a:r>
              <a:rPr sz="1200" spc="-55" dirty="0">
                <a:latin typeface="Arial"/>
                <a:cs typeface="Arial"/>
              </a:rPr>
              <a:t>and  </a:t>
            </a:r>
            <a:r>
              <a:rPr sz="1200" spc="-40" dirty="0">
                <a:latin typeface="Arial"/>
                <a:cs typeface="Arial"/>
              </a:rPr>
              <a:t>Families </a:t>
            </a:r>
            <a:r>
              <a:rPr sz="1200" spc="-15" dirty="0">
                <a:latin typeface="Arial"/>
                <a:cs typeface="Arial"/>
              </a:rPr>
              <a:t>Administration </a:t>
            </a:r>
            <a:r>
              <a:rPr sz="1200" spc="-55" dirty="0">
                <a:latin typeface="Arial"/>
                <a:cs typeface="Arial"/>
              </a:rPr>
              <a:t>on </a:t>
            </a:r>
            <a:r>
              <a:rPr sz="1200" spc="-45" dirty="0">
                <a:latin typeface="Arial"/>
                <a:cs typeface="Arial"/>
              </a:rPr>
              <a:t>Children, </a:t>
            </a:r>
            <a:r>
              <a:rPr sz="1200" spc="-65" dirty="0">
                <a:latin typeface="Arial"/>
                <a:cs typeface="Arial"/>
              </a:rPr>
              <a:t>Youth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Families </a:t>
            </a:r>
            <a:r>
              <a:rPr sz="1200" spc="-50" dirty="0">
                <a:latin typeface="Arial"/>
                <a:cs typeface="Arial"/>
              </a:rPr>
              <a:t>Children’s </a:t>
            </a:r>
            <a:r>
              <a:rPr sz="1200" spc="-60" dirty="0">
                <a:latin typeface="Arial"/>
                <a:cs typeface="Arial"/>
              </a:rPr>
              <a:t>Bureau. </a:t>
            </a:r>
            <a:r>
              <a:rPr sz="1200" spc="-30" dirty="0">
                <a:latin typeface="Arial"/>
                <a:cs typeface="Arial"/>
              </a:rPr>
              <a:t>(Online </a:t>
            </a:r>
            <a:r>
              <a:rPr sz="1200" spc="-20" dirty="0">
                <a:latin typeface="Arial"/>
                <a:cs typeface="Arial"/>
              </a:rPr>
              <a:t>erişim; </a:t>
            </a:r>
            <a:r>
              <a:rPr sz="1200" spc="-20" dirty="0">
                <a:latin typeface="Arial"/>
                <a:cs typeface="Arial"/>
                <a:hlinkClick r:id="rId8"/>
              </a:rPr>
              <a:t> </a:t>
            </a:r>
            <a:r>
              <a:rPr sz="1200" spc="-35" dirty="0">
                <a:latin typeface="Arial"/>
                <a:cs typeface="Arial"/>
                <a:hlinkClick r:id="rId8"/>
              </a:rPr>
              <a:t>http://www.acf.hhs.gov/programs</a:t>
            </a:r>
            <a:r>
              <a:rPr sz="1200" spc="-220" dirty="0">
                <a:latin typeface="Arial"/>
                <a:cs typeface="Arial"/>
                <a:hlinkClick r:id="rId8"/>
              </a:rPr>
              <a:t> </a:t>
            </a:r>
            <a:r>
              <a:rPr sz="1200" spc="-25" dirty="0">
                <a:latin typeface="Arial"/>
                <a:cs typeface="Arial"/>
              </a:rPr>
              <a:t>/cb/stats_research/index.htm#ca</a:t>
            </a:r>
            <a:r>
              <a:rPr sz="1200" spc="-22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n)</a:t>
            </a:r>
            <a:endParaRPr sz="1200">
              <a:latin typeface="Arial"/>
              <a:cs typeface="Arial"/>
            </a:endParaRPr>
          </a:p>
          <a:p>
            <a:pPr marL="177800" marR="525780" indent="-165100">
              <a:lnSpc>
                <a:spcPct val="76400"/>
              </a:lnSpc>
              <a:spcBef>
                <a:spcPts val="10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35" dirty="0">
                <a:latin typeface="Arial"/>
                <a:cs typeface="Arial"/>
              </a:rPr>
              <a:t>6- Preventing </a:t>
            </a:r>
            <a:r>
              <a:rPr sz="1200" spc="-40" dirty="0">
                <a:latin typeface="Arial"/>
                <a:cs typeface="Arial"/>
              </a:rPr>
              <a:t>Child </a:t>
            </a:r>
            <a:r>
              <a:rPr sz="1200" spc="-15" dirty="0">
                <a:latin typeface="Arial"/>
                <a:cs typeface="Arial"/>
              </a:rPr>
              <a:t>Maltreatment: </a:t>
            </a:r>
            <a:r>
              <a:rPr sz="1200" spc="-80" dirty="0">
                <a:latin typeface="Arial"/>
                <a:cs typeface="Arial"/>
              </a:rPr>
              <a:t>a </a:t>
            </a:r>
            <a:r>
              <a:rPr sz="1200" spc="-50" dirty="0">
                <a:latin typeface="Arial"/>
                <a:cs typeface="Arial"/>
              </a:rPr>
              <a:t>guide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taking </a:t>
            </a:r>
            <a:r>
              <a:rPr sz="1200" spc="-35" dirty="0">
                <a:latin typeface="Arial"/>
                <a:cs typeface="Arial"/>
              </a:rPr>
              <a:t>action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generating </a:t>
            </a:r>
            <a:r>
              <a:rPr sz="1200" spc="-50" dirty="0">
                <a:latin typeface="Arial"/>
                <a:cs typeface="Arial"/>
              </a:rPr>
              <a:t>evidence. </a:t>
            </a:r>
            <a:r>
              <a:rPr sz="1200" spc="-25" dirty="0">
                <a:latin typeface="Arial"/>
                <a:cs typeface="Arial"/>
              </a:rPr>
              <a:t>World Health  </a:t>
            </a:r>
            <a:r>
              <a:rPr sz="1200" spc="-35" dirty="0">
                <a:latin typeface="Arial"/>
                <a:cs typeface="Arial"/>
              </a:rPr>
              <a:t>Organization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International </a:t>
            </a:r>
            <a:r>
              <a:rPr sz="1200" spc="-40" dirty="0">
                <a:latin typeface="Arial"/>
                <a:cs typeface="Arial"/>
              </a:rPr>
              <a:t>Society </a:t>
            </a:r>
            <a:r>
              <a:rPr sz="1200" spc="-5" dirty="0">
                <a:latin typeface="Arial"/>
                <a:cs typeface="Arial"/>
              </a:rPr>
              <a:t>for </a:t>
            </a:r>
            <a:r>
              <a:rPr sz="1200" spc="-35" dirty="0">
                <a:latin typeface="Arial"/>
                <a:cs typeface="Arial"/>
              </a:rPr>
              <a:t>Prevention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Child </a:t>
            </a:r>
            <a:r>
              <a:rPr sz="1200" spc="-65" dirty="0">
                <a:latin typeface="Arial"/>
                <a:cs typeface="Arial"/>
              </a:rPr>
              <a:t>Abuse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Neglect. </a:t>
            </a:r>
            <a:r>
              <a:rPr sz="1200" spc="-55" dirty="0">
                <a:latin typeface="Arial"/>
                <a:cs typeface="Arial"/>
              </a:rPr>
              <a:t>WHO</a:t>
            </a:r>
            <a:r>
              <a:rPr sz="1200" spc="-24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2006.</a:t>
            </a:r>
            <a:endParaRPr sz="1200">
              <a:latin typeface="Arial"/>
              <a:cs typeface="Arial"/>
            </a:endParaRPr>
          </a:p>
          <a:p>
            <a:pPr marL="177800" marR="443230" indent="-165100">
              <a:lnSpc>
                <a:spcPct val="76400"/>
              </a:lnSpc>
              <a:spcBef>
                <a:spcPts val="9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85" dirty="0">
                <a:latin typeface="Arial"/>
                <a:cs typeface="Arial"/>
              </a:rPr>
              <a:t>7- </a:t>
            </a:r>
            <a:r>
              <a:rPr sz="1200" spc="-55" dirty="0">
                <a:latin typeface="Arial"/>
                <a:cs typeface="Arial"/>
              </a:rPr>
              <a:t>Başbakanlık </a:t>
            </a:r>
            <a:r>
              <a:rPr sz="1200" spc="-5" dirty="0">
                <a:latin typeface="Arial"/>
                <a:cs typeface="Arial"/>
              </a:rPr>
              <a:t>Aile </a:t>
            </a:r>
            <a:r>
              <a:rPr sz="1200" spc="-30" dirty="0">
                <a:latin typeface="Arial"/>
                <a:cs typeface="Arial"/>
              </a:rPr>
              <a:t>Araştırma </a:t>
            </a:r>
            <a:r>
              <a:rPr sz="1200" spc="-50" dirty="0">
                <a:latin typeface="Arial"/>
                <a:cs typeface="Arial"/>
              </a:rPr>
              <a:t>Kurumu. </a:t>
            </a:r>
            <a:r>
              <a:rPr sz="1200" spc="-60" dirty="0">
                <a:latin typeface="Arial"/>
                <a:cs typeface="Arial"/>
              </a:rPr>
              <a:t>Türk </a:t>
            </a:r>
            <a:r>
              <a:rPr sz="1200" spc="-45" dirty="0">
                <a:latin typeface="Arial"/>
                <a:cs typeface="Arial"/>
              </a:rPr>
              <a:t>ailesinde </a:t>
            </a:r>
            <a:r>
              <a:rPr sz="1200" spc="-60" dirty="0">
                <a:latin typeface="Arial"/>
                <a:cs typeface="Arial"/>
              </a:rPr>
              <a:t>adolesan </a:t>
            </a:r>
            <a:r>
              <a:rPr sz="1200" spc="-45" dirty="0">
                <a:latin typeface="Arial"/>
                <a:cs typeface="Arial"/>
              </a:rPr>
              <a:t>sorunları. </a:t>
            </a:r>
            <a:r>
              <a:rPr sz="1200" spc="-55" dirty="0">
                <a:latin typeface="Arial"/>
                <a:cs typeface="Arial"/>
              </a:rPr>
              <a:t>Başbakanlık </a:t>
            </a:r>
            <a:r>
              <a:rPr sz="1200" spc="-5" dirty="0">
                <a:latin typeface="Arial"/>
                <a:cs typeface="Arial"/>
              </a:rPr>
              <a:t>Aile </a:t>
            </a:r>
            <a:r>
              <a:rPr sz="1200" spc="-30" dirty="0">
                <a:latin typeface="Arial"/>
                <a:cs typeface="Arial"/>
              </a:rPr>
              <a:t>Araştırma  </a:t>
            </a:r>
            <a:r>
              <a:rPr sz="1200" spc="-50" dirty="0">
                <a:latin typeface="Arial"/>
                <a:cs typeface="Arial"/>
              </a:rPr>
              <a:t>Kurumu Yayınları, </a:t>
            </a:r>
            <a:r>
              <a:rPr sz="1200" spc="-100" dirty="0">
                <a:latin typeface="Arial"/>
                <a:cs typeface="Arial"/>
              </a:rPr>
              <a:t>1997,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Ankara.</a:t>
            </a:r>
            <a:endParaRPr sz="1200">
              <a:latin typeface="Arial"/>
              <a:cs typeface="Arial"/>
            </a:endParaRPr>
          </a:p>
          <a:p>
            <a:pPr marL="177800" marR="49530" indent="-165100">
              <a:lnSpc>
                <a:spcPct val="76400"/>
              </a:lnSpc>
              <a:spcBef>
                <a:spcPts val="9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40" dirty="0">
                <a:latin typeface="Arial"/>
                <a:cs typeface="Arial"/>
              </a:rPr>
              <a:t>8- </a:t>
            </a:r>
            <a:r>
              <a:rPr sz="1200" spc="20" dirty="0">
                <a:latin typeface="Arial"/>
                <a:cs typeface="Arial"/>
              </a:rPr>
              <a:t>Milli </a:t>
            </a:r>
            <a:r>
              <a:rPr sz="1200" spc="-10" dirty="0">
                <a:latin typeface="Arial"/>
                <a:cs typeface="Arial"/>
              </a:rPr>
              <a:t>Eğitim </a:t>
            </a:r>
            <a:r>
              <a:rPr sz="1200" spc="-50" dirty="0">
                <a:latin typeface="Arial"/>
                <a:cs typeface="Arial"/>
              </a:rPr>
              <a:t>Bakanlığı </a:t>
            </a:r>
            <a:r>
              <a:rPr sz="1200" spc="-95" dirty="0">
                <a:latin typeface="Arial"/>
                <a:cs typeface="Arial"/>
              </a:rPr>
              <a:t>Çocuğa </a:t>
            </a:r>
            <a:r>
              <a:rPr sz="1200" spc="-55" dirty="0">
                <a:latin typeface="Arial"/>
                <a:cs typeface="Arial"/>
              </a:rPr>
              <a:t>Yönelik </a:t>
            </a:r>
            <a:r>
              <a:rPr sz="1200" spc="-30" dirty="0">
                <a:latin typeface="Arial"/>
                <a:cs typeface="Arial"/>
              </a:rPr>
              <a:t>Şiddetin </a:t>
            </a:r>
            <a:r>
              <a:rPr sz="1200" spc="-45" dirty="0">
                <a:latin typeface="Arial"/>
                <a:cs typeface="Arial"/>
              </a:rPr>
              <a:t>Önlenmesi Teknik Destek </a:t>
            </a:r>
            <a:r>
              <a:rPr sz="1200" spc="-40" dirty="0">
                <a:latin typeface="Arial"/>
                <a:cs typeface="Arial"/>
              </a:rPr>
              <a:t>Projesi, </a:t>
            </a:r>
            <a:r>
              <a:rPr sz="1200" spc="-25" dirty="0">
                <a:latin typeface="Arial"/>
                <a:cs typeface="Arial"/>
              </a:rPr>
              <a:t>Akademik </a:t>
            </a:r>
            <a:r>
              <a:rPr sz="1200" spc="-40" dirty="0">
                <a:latin typeface="Arial"/>
                <a:cs typeface="Arial"/>
              </a:rPr>
              <a:t>ve </a:t>
            </a:r>
            <a:r>
              <a:rPr sz="1200" spc="-25" dirty="0">
                <a:latin typeface="Arial"/>
                <a:cs typeface="Arial"/>
              </a:rPr>
              <a:t>Akademik  </a:t>
            </a:r>
            <a:r>
              <a:rPr sz="1200" spc="-30" dirty="0">
                <a:latin typeface="Arial"/>
                <a:cs typeface="Arial"/>
              </a:rPr>
              <a:t>Olmayan </a:t>
            </a:r>
            <a:r>
              <a:rPr sz="1200" spc="-60" dirty="0">
                <a:latin typeface="Arial"/>
                <a:cs typeface="Arial"/>
              </a:rPr>
              <a:t>Personelin </a:t>
            </a:r>
            <a:r>
              <a:rPr sz="1200" spc="-45" dirty="0">
                <a:latin typeface="Arial"/>
                <a:cs typeface="Arial"/>
              </a:rPr>
              <a:t>Farkındalık </a:t>
            </a:r>
            <a:r>
              <a:rPr sz="1200" spc="-10" dirty="0">
                <a:latin typeface="Arial"/>
                <a:cs typeface="Arial"/>
              </a:rPr>
              <a:t>Eğitimi </a:t>
            </a:r>
            <a:r>
              <a:rPr sz="1200" spc="-45" dirty="0">
                <a:latin typeface="Arial"/>
                <a:cs typeface="Arial"/>
              </a:rPr>
              <a:t>Programı,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2015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56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35" dirty="0">
                <a:latin typeface="Arial"/>
                <a:cs typeface="Arial"/>
              </a:rPr>
              <a:t>9- </a:t>
            </a:r>
            <a:r>
              <a:rPr sz="1200" spc="-75" dirty="0">
                <a:latin typeface="Arial"/>
                <a:cs typeface="Arial"/>
              </a:rPr>
              <a:t>Tıraşçı </a:t>
            </a:r>
            <a:r>
              <a:rPr sz="1200" spc="-110" dirty="0">
                <a:latin typeface="Arial"/>
                <a:cs typeface="Arial"/>
              </a:rPr>
              <a:t>Y, </a:t>
            </a:r>
            <a:r>
              <a:rPr sz="1200" spc="-65" dirty="0">
                <a:latin typeface="Arial"/>
                <a:cs typeface="Arial"/>
              </a:rPr>
              <a:t>Gören </a:t>
            </a:r>
            <a:r>
              <a:rPr sz="1200" spc="-60" dirty="0">
                <a:latin typeface="Arial"/>
                <a:cs typeface="Arial"/>
              </a:rPr>
              <a:t>S. </a:t>
            </a:r>
            <a:r>
              <a:rPr sz="1200" spc="-90" dirty="0">
                <a:latin typeface="Arial"/>
                <a:cs typeface="Arial"/>
              </a:rPr>
              <a:t>Çocuk </a:t>
            </a:r>
            <a:r>
              <a:rPr sz="1200" spc="-25" dirty="0">
                <a:latin typeface="Arial"/>
                <a:cs typeface="Arial"/>
              </a:rPr>
              <a:t>istismarı </a:t>
            </a:r>
            <a:r>
              <a:rPr sz="1200" spc="-40" dirty="0">
                <a:latin typeface="Arial"/>
                <a:cs typeface="Arial"/>
              </a:rPr>
              <a:t>ve </a:t>
            </a:r>
            <a:r>
              <a:rPr sz="1200" spc="-10" dirty="0">
                <a:latin typeface="Arial"/>
                <a:cs typeface="Arial"/>
              </a:rPr>
              <a:t>ihmali, </a:t>
            </a:r>
            <a:r>
              <a:rPr sz="1200" spc="-40" dirty="0">
                <a:latin typeface="Arial"/>
                <a:cs typeface="Arial"/>
              </a:rPr>
              <a:t>Dicle </a:t>
            </a:r>
            <a:r>
              <a:rPr sz="1200" spc="-70" dirty="0">
                <a:latin typeface="Arial"/>
                <a:cs typeface="Arial"/>
              </a:rPr>
              <a:t>Tıp</a:t>
            </a:r>
            <a:r>
              <a:rPr sz="1200" spc="-254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Dergisi.2007; </a:t>
            </a:r>
            <a:r>
              <a:rPr sz="1200" spc="-125" dirty="0">
                <a:latin typeface="Arial"/>
                <a:cs typeface="Arial"/>
              </a:rPr>
              <a:t>3 </a:t>
            </a:r>
            <a:r>
              <a:rPr sz="1200" spc="-70" dirty="0">
                <a:latin typeface="Arial"/>
                <a:cs typeface="Arial"/>
              </a:rPr>
              <a:t>(1):70-74.</a:t>
            </a:r>
            <a:endParaRPr sz="1200">
              <a:latin typeface="Arial"/>
              <a:cs typeface="Arial"/>
            </a:endParaRPr>
          </a:p>
          <a:p>
            <a:pPr marL="177800" marR="271145" indent="-165100">
              <a:lnSpc>
                <a:spcPct val="76400"/>
              </a:lnSpc>
              <a:spcBef>
                <a:spcPts val="1000"/>
              </a:spcBef>
              <a:buClr>
                <a:srgbClr val="3FBAD2"/>
              </a:buClr>
              <a:buChar char="•"/>
              <a:tabLst>
                <a:tab pos="202565" algn="l"/>
                <a:tab pos="203200" algn="l"/>
              </a:tabLst>
            </a:pPr>
            <a:r>
              <a:rPr sz="1200" spc="-85" dirty="0">
                <a:latin typeface="Arial"/>
                <a:cs typeface="Arial"/>
              </a:rPr>
              <a:t>10- </a:t>
            </a:r>
            <a:r>
              <a:rPr sz="1200" spc="-20" dirty="0">
                <a:latin typeface="Arial"/>
                <a:cs typeface="Arial"/>
              </a:rPr>
              <a:t>Gilbert </a:t>
            </a:r>
            <a:r>
              <a:rPr sz="1200" spc="-95" dirty="0">
                <a:latin typeface="Arial"/>
                <a:cs typeface="Arial"/>
              </a:rPr>
              <a:t>R, </a:t>
            </a:r>
            <a:r>
              <a:rPr sz="1200" spc="-30" dirty="0">
                <a:latin typeface="Arial"/>
                <a:cs typeface="Arial"/>
              </a:rPr>
              <a:t>Widom </a:t>
            </a:r>
            <a:r>
              <a:rPr sz="1200" spc="-100" dirty="0">
                <a:latin typeface="Arial"/>
                <a:cs typeface="Arial"/>
              </a:rPr>
              <a:t>CS, </a:t>
            </a:r>
            <a:r>
              <a:rPr sz="1200" spc="-50" dirty="0">
                <a:latin typeface="Arial"/>
                <a:cs typeface="Arial"/>
              </a:rPr>
              <a:t>Browne </a:t>
            </a:r>
            <a:r>
              <a:rPr sz="1200" spc="-65" dirty="0">
                <a:latin typeface="Arial"/>
                <a:cs typeface="Arial"/>
              </a:rPr>
              <a:t>K, </a:t>
            </a:r>
            <a:r>
              <a:rPr sz="1200" spc="-75" dirty="0">
                <a:latin typeface="Arial"/>
                <a:cs typeface="Arial"/>
              </a:rPr>
              <a:t>Fergusson </a:t>
            </a:r>
            <a:r>
              <a:rPr sz="1200" spc="-45" dirty="0">
                <a:latin typeface="Arial"/>
                <a:cs typeface="Arial"/>
              </a:rPr>
              <a:t>D, </a:t>
            </a:r>
            <a:r>
              <a:rPr sz="1200" spc="-50" dirty="0">
                <a:latin typeface="Arial"/>
                <a:cs typeface="Arial"/>
              </a:rPr>
              <a:t>Webb </a:t>
            </a:r>
            <a:r>
              <a:rPr sz="1200" spc="-65" dirty="0">
                <a:latin typeface="Arial"/>
                <a:cs typeface="Arial"/>
              </a:rPr>
              <a:t>E, </a:t>
            </a:r>
            <a:r>
              <a:rPr sz="1200" spc="-80" dirty="0">
                <a:latin typeface="Arial"/>
                <a:cs typeface="Arial"/>
              </a:rPr>
              <a:t>Janson </a:t>
            </a:r>
            <a:r>
              <a:rPr sz="1200" spc="-60" dirty="0">
                <a:latin typeface="Arial"/>
                <a:cs typeface="Arial"/>
              </a:rPr>
              <a:t>S. </a:t>
            </a:r>
            <a:r>
              <a:rPr sz="1200" spc="-40" dirty="0">
                <a:latin typeface="Arial"/>
                <a:cs typeface="Arial"/>
              </a:rPr>
              <a:t>Child </a:t>
            </a:r>
            <a:r>
              <a:rPr sz="1200" spc="-10" dirty="0">
                <a:latin typeface="Arial"/>
                <a:cs typeface="Arial"/>
              </a:rPr>
              <a:t>maltreatment </a:t>
            </a:r>
            <a:r>
              <a:rPr sz="1200" spc="-95" dirty="0">
                <a:latin typeface="Arial"/>
                <a:cs typeface="Arial"/>
              </a:rPr>
              <a:t>1. </a:t>
            </a:r>
            <a:r>
              <a:rPr sz="1200" spc="-60" dirty="0">
                <a:latin typeface="Arial"/>
                <a:cs typeface="Arial"/>
              </a:rPr>
              <a:t>Burden </a:t>
            </a:r>
            <a:r>
              <a:rPr sz="1200" spc="-55" dirty="0">
                <a:latin typeface="Arial"/>
                <a:cs typeface="Arial"/>
              </a:rPr>
              <a:t>and  </a:t>
            </a:r>
            <a:r>
              <a:rPr sz="1200" spc="-85" dirty="0">
                <a:latin typeface="Arial"/>
                <a:cs typeface="Arial"/>
              </a:rPr>
              <a:t>consequences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child </a:t>
            </a:r>
            <a:r>
              <a:rPr sz="1200" spc="-10" dirty="0">
                <a:latin typeface="Arial"/>
                <a:cs typeface="Arial"/>
              </a:rPr>
              <a:t>maltreatment </a:t>
            </a:r>
            <a:r>
              <a:rPr sz="1200" spc="-5" dirty="0">
                <a:latin typeface="Arial"/>
                <a:cs typeface="Arial"/>
              </a:rPr>
              <a:t>in </a:t>
            </a:r>
            <a:r>
              <a:rPr sz="1200" spc="-45" dirty="0">
                <a:latin typeface="Arial"/>
                <a:cs typeface="Arial"/>
              </a:rPr>
              <a:t>high-income countries. </a:t>
            </a:r>
            <a:r>
              <a:rPr sz="1200" spc="-50" dirty="0">
                <a:latin typeface="Arial"/>
                <a:cs typeface="Arial"/>
              </a:rPr>
              <a:t>Lancet. </a:t>
            </a:r>
            <a:r>
              <a:rPr sz="1200" spc="-60" dirty="0">
                <a:latin typeface="Arial"/>
                <a:cs typeface="Arial"/>
              </a:rPr>
              <a:t>2009; </a:t>
            </a:r>
            <a:r>
              <a:rPr sz="1200" spc="-135" dirty="0">
                <a:latin typeface="Arial"/>
                <a:cs typeface="Arial"/>
              </a:rPr>
              <a:t>373: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68–81.</a:t>
            </a:r>
            <a:endParaRPr sz="1200">
              <a:latin typeface="Arial"/>
              <a:cs typeface="Arial"/>
            </a:endParaRPr>
          </a:p>
          <a:p>
            <a:pPr marL="177800" marR="265430" indent="-165100">
              <a:lnSpc>
                <a:spcPct val="76400"/>
              </a:lnSpc>
              <a:spcBef>
                <a:spcPts val="90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114" dirty="0">
                <a:latin typeface="Arial"/>
                <a:cs typeface="Arial"/>
              </a:rPr>
              <a:t>11- </a:t>
            </a:r>
            <a:r>
              <a:rPr sz="1200" spc="-20" dirty="0">
                <a:latin typeface="Arial"/>
                <a:cs typeface="Arial"/>
              </a:rPr>
              <a:t>Antalya </a:t>
            </a:r>
            <a:r>
              <a:rPr sz="1200" spc="-15" dirty="0">
                <a:latin typeface="Arial"/>
                <a:cs typeface="Arial"/>
              </a:rPr>
              <a:t>İl </a:t>
            </a:r>
            <a:r>
              <a:rPr sz="1200" spc="20" dirty="0">
                <a:latin typeface="Arial"/>
                <a:cs typeface="Arial"/>
              </a:rPr>
              <a:t>Milli </a:t>
            </a:r>
            <a:r>
              <a:rPr sz="1200" spc="-10" dirty="0">
                <a:latin typeface="Arial"/>
                <a:cs typeface="Arial"/>
              </a:rPr>
              <a:t>Eğitim </a:t>
            </a:r>
            <a:r>
              <a:rPr sz="1200" spc="-45" dirty="0">
                <a:latin typeface="Arial"/>
                <a:cs typeface="Arial"/>
              </a:rPr>
              <a:t>Müdürlüğü.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İhmal </a:t>
            </a:r>
            <a:r>
              <a:rPr sz="1200" spc="-40" dirty="0">
                <a:latin typeface="Arial"/>
                <a:cs typeface="Arial"/>
              </a:rPr>
              <a:t>ve </a:t>
            </a:r>
            <a:r>
              <a:rPr sz="1200" spc="-35" dirty="0">
                <a:latin typeface="Arial"/>
                <a:cs typeface="Arial"/>
              </a:rPr>
              <a:t>İstismarı </a:t>
            </a:r>
            <a:r>
              <a:rPr sz="1200" spc="-40" dirty="0">
                <a:latin typeface="Arial"/>
                <a:cs typeface="Arial"/>
              </a:rPr>
              <a:t>Önlemeye </a:t>
            </a:r>
            <a:r>
              <a:rPr sz="1200" spc="-55" dirty="0">
                <a:latin typeface="Arial"/>
                <a:cs typeface="Arial"/>
              </a:rPr>
              <a:t>Yönelik </a:t>
            </a:r>
            <a:r>
              <a:rPr sz="1200" spc="-95" dirty="0">
                <a:latin typeface="Arial"/>
                <a:cs typeface="Arial"/>
              </a:rPr>
              <a:t>Yaşam </a:t>
            </a:r>
            <a:r>
              <a:rPr sz="1200" spc="-35" dirty="0">
                <a:latin typeface="Arial"/>
                <a:cs typeface="Arial"/>
              </a:rPr>
              <a:t>Becerileri </a:t>
            </a:r>
            <a:r>
              <a:rPr sz="1200" spc="-65" dirty="0">
                <a:latin typeface="Arial"/>
                <a:cs typeface="Arial"/>
              </a:rPr>
              <a:t>Kazandırma  </a:t>
            </a:r>
            <a:r>
              <a:rPr sz="1200" spc="-10" dirty="0">
                <a:latin typeface="Arial"/>
                <a:cs typeface="Arial"/>
              </a:rPr>
              <a:t>Eğitimi </a:t>
            </a:r>
            <a:r>
              <a:rPr sz="1200" spc="-50" dirty="0">
                <a:latin typeface="Arial"/>
                <a:cs typeface="Arial"/>
              </a:rPr>
              <a:t>El </a:t>
            </a:r>
            <a:r>
              <a:rPr sz="1200" spc="-30" dirty="0">
                <a:latin typeface="Arial"/>
                <a:cs typeface="Arial"/>
              </a:rPr>
              <a:t>Kitabı, </a:t>
            </a:r>
            <a:r>
              <a:rPr sz="1200" spc="-80" dirty="0">
                <a:latin typeface="Arial"/>
                <a:cs typeface="Arial"/>
              </a:rPr>
              <a:t>2016,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Antalya</a:t>
            </a:r>
            <a:endParaRPr sz="1200">
              <a:latin typeface="Arial"/>
              <a:cs typeface="Arial"/>
            </a:endParaRPr>
          </a:p>
          <a:p>
            <a:pPr marL="177800" marR="190500" indent="-165100">
              <a:lnSpc>
                <a:spcPct val="72900"/>
              </a:lnSpc>
              <a:spcBef>
                <a:spcPts val="950"/>
              </a:spcBef>
              <a:buClr>
                <a:srgbClr val="3FBAD2"/>
              </a:buClr>
              <a:buChar char="•"/>
              <a:tabLst>
                <a:tab pos="177800" algn="l"/>
              </a:tabLst>
            </a:pPr>
            <a:r>
              <a:rPr sz="1200" spc="-80" dirty="0">
                <a:latin typeface="Arial"/>
                <a:cs typeface="Arial"/>
              </a:rPr>
              <a:t>12- </a:t>
            </a:r>
            <a:r>
              <a:rPr sz="1200" spc="-75" dirty="0">
                <a:latin typeface="Arial"/>
                <a:cs typeface="Arial"/>
              </a:rPr>
              <a:t>SEYDOOGULARİ, </a:t>
            </a:r>
            <a:r>
              <a:rPr sz="1200" spc="-55" dirty="0">
                <a:latin typeface="Arial"/>
                <a:cs typeface="Arial"/>
              </a:rPr>
              <a:t>UNSAL. </a:t>
            </a:r>
            <a:r>
              <a:rPr sz="1200" spc="-60" dirty="0">
                <a:latin typeface="Arial"/>
                <a:cs typeface="Arial"/>
              </a:rPr>
              <a:t>S. </a:t>
            </a:r>
            <a:r>
              <a:rPr sz="1200" spc="-75" dirty="0">
                <a:latin typeface="Arial"/>
                <a:cs typeface="Arial"/>
              </a:rPr>
              <a:t>(2017). </a:t>
            </a:r>
            <a:r>
              <a:rPr sz="1200" spc="-95" dirty="0">
                <a:latin typeface="Arial"/>
                <a:cs typeface="Arial"/>
              </a:rPr>
              <a:t>3. </a:t>
            </a:r>
            <a:r>
              <a:rPr sz="1200" spc="-40" dirty="0">
                <a:latin typeface="Arial"/>
                <a:cs typeface="Arial"/>
              </a:rPr>
              <a:t>ve </a:t>
            </a:r>
            <a:r>
              <a:rPr sz="1200" spc="-45" dirty="0">
                <a:latin typeface="Arial"/>
                <a:cs typeface="Arial"/>
              </a:rPr>
              <a:t>4. </a:t>
            </a:r>
            <a:r>
              <a:rPr sz="1200" spc="-40" dirty="0">
                <a:latin typeface="Arial"/>
                <a:cs typeface="Arial"/>
              </a:rPr>
              <a:t>Sınıf Öğrencilerine </a:t>
            </a:r>
            <a:r>
              <a:rPr sz="1200" spc="-55" dirty="0">
                <a:latin typeface="Arial"/>
                <a:cs typeface="Arial"/>
              </a:rPr>
              <a:t>Yönelik </a:t>
            </a:r>
            <a:r>
              <a:rPr sz="1200" spc="-20" dirty="0">
                <a:latin typeface="Arial"/>
                <a:cs typeface="Arial"/>
              </a:rPr>
              <a:t>Geliştirilen </a:t>
            </a:r>
            <a:r>
              <a:rPr sz="1200" spc="-45" dirty="0">
                <a:latin typeface="Arial"/>
                <a:cs typeface="Arial"/>
              </a:rPr>
              <a:t>Kişisel </a:t>
            </a:r>
            <a:r>
              <a:rPr sz="1200" spc="-40" dirty="0">
                <a:latin typeface="Arial"/>
                <a:cs typeface="Arial"/>
              </a:rPr>
              <a:t>Güvenlik  </a:t>
            </a:r>
            <a:r>
              <a:rPr sz="1200" spc="-45" dirty="0">
                <a:latin typeface="Arial"/>
                <a:cs typeface="Arial"/>
              </a:rPr>
              <a:t>Farkındalık </a:t>
            </a:r>
            <a:r>
              <a:rPr sz="1200" spc="-10" dirty="0">
                <a:latin typeface="Arial"/>
                <a:cs typeface="Arial"/>
              </a:rPr>
              <a:t>Eğitim </a:t>
            </a:r>
            <a:r>
              <a:rPr sz="1200" spc="-45" dirty="0">
                <a:latin typeface="Arial"/>
                <a:cs typeface="Arial"/>
              </a:rPr>
              <a:t>Programının </a:t>
            </a:r>
            <a:r>
              <a:rPr sz="1200" dirty="0">
                <a:latin typeface="Arial"/>
                <a:cs typeface="Arial"/>
              </a:rPr>
              <a:t>Etkililiğinin </a:t>
            </a:r>
            <a:r>
              <a:rPr sz="1200" spc="-60" dirty="0">
                <a:latin typeface="Arial"/>
                <a:cs typeface="Arial"/>
              </a:rPr>
              <a:t>Sınanması, </a:t>
            </a:r>
            <a:r>
              <a:rPr sz="1200" spc="-55" dirty="0">
                <a:latin typeface="Arial"/>
                <a:cs typeface="Arial"/>
              </a:rPr>
              <a:t>Yayınlanmamış </a:t>
            </a:r>
            <a:r>
              <a:rPr sz="1200" spc="-35" dirty="0">
                <a:latin typeface="Arial"/>
                <a:cs typeface="Arial"/>
              </a:rPr>
              <a:t>Doktora </a:t>
            </a:r>
            <a:r>
              <a:rPr sz="1200" spc="-60" dirty="0">
                <a:latin typeface="Arial"/>
                <a:cs typeface="Arial"/>
              </a:rPr>
              <a:t>Tezi. </a:t>
            </a:r>
            <a:r>
              <a:rPr sz="1200" spc="-40" dirty="0">
                <a:latin typeface="Arial"/>
                <a:cs typeface="Arial"/>
              </a:rPr>
              <a:t>Ankara </a:t>
            </a:r>
            <a:r>
              <a:rPr sz="1200" spc="-30" dirty="0">
                <a:latin typeface="Arial"/>
                <a:cs typeface="Arial"/>
              </a:rPr>
              <a:t>Üniversitesi  </a:t>
            </a:r>
            <a:r>
              <a:rPr sz="1200" spc="-10" dirty="0">
                <a:latin typeface="Arial"/>
                <a:cs typeface="Arial"/>
              </a:rPr>
              <a:t>Eğitim </a:t>
            </a:r>
            <a:r>
              <a:rPr sz="1200" spc="-5" dirty="0">
                <a:latin typeface="Arial"/>
                <a:cs typeface="Arial"/>
              </a:rPr>
              <a:t>Bilimleri </a:t>
            </a:r>
            <a:r>
              <a:rPr sz="1200" spc="-40" dirty="0">
                <a:latin typeface="Arial"/>
                <a:cs typeface="Arial"/>
              </a:rPr>
              <a:t>Enstitüsü, </a:t>
            </a:r>
            <a:r>
              <a:rPr sz="1200" spc="-35" dirty="0">
                <a:latin typeface="Arial"/>
                <a:cs typeface="Arial"/>
              </a:rPr>
              <a:t>Ankara. </a:t>
            </a:r>
            <a:r>
              <a:rPr sz="1200" spc="-40" dirty="0">
                <a:latin typeface="Arial"/>
                <a:cs typeface="Arial"/>
              </a:rPr>
              <a:t>(Devam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ediyor).</a:t>
            </a:r>
            <a:endParaRPr sz="1200">
              <a:latin typeface="Arial"/>
              <a:cs typeface="Arial"/>
            </a:endParaRPr>
          </a:p>
          <a:p>
            <a:pPr marL="177800" marR="266700" indent="-165100">
              <a:lnSpc>
                <a:spcPct val="74600"/>
              </a:lnSpc>
              <a:spcBef>
                <a:spcPts val="1025"/>
              </a:spcBef>
              <a:buClr>
                <a:srgbClr val="3FBAD2"/>
              </a:buClr>
              <a:buChar char="•"/>
              <a:tabLst>
                <a:tab pos="202565" algn="l"/>
                <a:tab pos="203200" algn="l"/>
              </a:tabLst>
            </a:pPr>
            <a:r>
              <a:rPr sz="1200" spc="-114" dirty="0">
                <a:latin typeface="Arial"/>
                <a:cs typeface="Arial"/>
              </a:rPr>
              <a:t>13- </a:t>
            </a:r>
            <a:r>
              <a:rPr sz="1200" spc="-45" dirty="0">
                <a:latin typeface="Arial"/>
                <a:cs typeface="Arial"/>
              </a:rPr>
              <a:t>Sağlam, </a:t>
            </a:r>
            <a:r>
              <a:rPr sz="1200" spc="-10" dirty="0">
                <a:latin typeface="Arial"/>
                <a:cs typeface="Arial"/>
              </a:rPr>
              <a:t>M. </a:t>
            </a:r>
            <a:r>
              <a:rPr sz="1200" spc="-40" dirty="0">
                <a:latin typeface="Arial"/>
                <a:cs typeface="Arial"/>
              </a:rPr>
              <a:t>ve </a:t>
            </a:r>
            <a:r>
              <a:rPr sz="1200" spc="-60" dirty="0">
                <a:latin typeface="Arial"/>
                <a:cs typeface="Arial"/>
              </a:rPr>
              <a:t>Çalışkan, </a:t>
            </a:r>
            <a:r>
              <a:rPr sz="1200" spc="-30" dirty="0">
                <a:latin typeface="Arial"/>
                <a:cs typeface="Arial"/>
              </a:rPr>
              <a:t>Z. </a:t>
            </a:r>
            <a:r>
              <a:rPr sz="1200" spc="-60" dirty="0">
                <a:latin typeface="Arial"/>
                <a:cs typeface="Arial"/>
              </a:rPr>
              <a:t>(2015). </a:t>
            </a:r>
            <a:r>
              <a:rPr sz="1200" spc="-65" dirty="0">
                <a:latin typeface="Arial"/>
                <a:cs typeface="Arial"/>
              </a:rPr>
              <a:t>Cinsel </a:t>
            </a:r>
            <a:r>
              <a:rPr sz="1200" spc="-30" dirty="0">
                <a:latin typeface="Arial"/>
                <a:cs typeface="Arial"/>
              </a:rPr>
              <a:t>İstismar </a:t>
            </a:r>
            <a:r>
              <a:rPr sz="1200" spc="-50" dirty="0">
                <a:latin typeface="Arial"/>
                <a:cs typeface="Arial"/>
              </a:rPr>
              <a:t>Mağduru </a:t>
            </a:r>
            <a:r>
              <a:rPr sz="1200" spc="-55" dirty="0">
                <a:latin typeface="Arial"/>
                <a:cs typeface="Arial"/>
              </a:rPr>
              <a:t>Çocuklarla </a:t>
            </a:r>
            <a:r>
              <a:rPr sz="1200" spc="-65" dirty="0">
                <a:latin typeface="Arial"/>
                <a:cs typeface="Arial"/>
              </a:rPr>
              <a:t>Çalışan </a:t>
            </a:r>
            <a:r>
              <a:rPr sz="1200" spc="-45" dirty="0">
                <a:latin typeface="Arial"/>
                <a:cs typeface="Arial"/>
              </a:rPr>
              <a:t>Uzmanların </a:t>
            </a:r>
            <a:r>
              <a:rPr sz="1100" spc="-55" dirty="0">
                <a:latin typeface="Arial"/>
                <a:cs typeface="Arial"/>
              </a:rPr>
              <a:t>Gözünden  </a:t>
            </a:r>
            <a:r>
              <a:rPr sz="1100" spc="-30" dirty="0">
                <a:latin typeface="Arial"/>
                <a:cs typeface="Arial"/>
              </a:rPr>
              <a:t>Mağdur </a:t>
            </a:r>
            <a:r>
              <a:rPr sz="1100" spc="-45" dirty="0">
                <a:latin typeface="Arial"/>
                <a:cs typeface="Arial"/>
              </a:rPr>
              <a:t>Çocukların </a:t>
            </a:r>
            <a:r>
              <a:rPr sz="1100" spc="-15" dirty="0">
                <a:latin typeface="Arial"/>
                <a:cs typeface="Arial"/>
              </a:rPr>
              <a:t>Özellikleri, </a:t>
            </a:r>
            <a:r>
              <a:rPr sz="1100" spc="-20" dirty="0">
                <a:latin typeface="Arial"/>
                <a:cs typeface="Arial"/>
              </a:rPr>
              <a:t>İnönü </a:t>
            </a:r>
            <a:r>
              <a:rPr sz="1100" spc="-40" dirty="0">
                <a:latin typeface="Arial"/>
                <a:cs typeface="Arial"/>
              </a:rPr>
              <a:t>Üniversitesi Sağlık </a:t>
            </a:r>
            <a:r>
              <a:rPr sz="1100" spc="5" dirty="0">
                <a:latin typeface="Arial"/>
                <a:cs typeface="Arial"/>
              </a:rPr>
              <a:t>Bilimleri </a:t>
            </a:r>
            <a:r>
              <a:rPr sz="1100" spc="-35" dirty="0">
                <a:latin typeface="Arial"/>
                <a:cs typeface="Arial"/>
              </a:rPr>
              <a:t>Enstitüsü Dergisi, </a:t>
            </a:r>
            <a:r>
              <a:rPr sz="1100" spc="-15" dirty="0">
                <a:latin typeface="Arial"/>
                <a:cs typeface="Arial"/>
              </a:rPr>
              <a:t>4, </a:t>
            </a:r>
            <a:r>
              <a:rPr sz="1100" spc="-5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0484" y="1638300"/>
            <a:ext cx="4610100" cy="459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889" y="2057400"/>
            <a:ext cx="2641600" cy="473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28084" y="6436611"/>
            <a:ext cx="1962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7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51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4989" y="3340100"/>
            <a:ext cx="130937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5" dirty="0">
                <a:solidFill>
                  <a:srgbClr val="FFFFFF"/>
                </a:solidFill>
                <a:latin typeface="Arial"/>
                <a:cs typeface="Arial"/>
              </a:rPr>
              <a:t>VAKA </a:t>
            </a:r>
            <a:r>
              <a:rPr sz="4700" spc="-50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7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201784" y="2133600"/>
            <a:ext cx="5882640" cy="247650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25"/>
              </a:spcBef>
            </a:pPr>
            <a:r>
              <a:rPr sz="3500" spc="-45" dirty="0"/>
              <a:t>Fatma </a:t>
            </a:r>
            <a:r>
              <a:rPr sz="3500" spc="-30" dirty="0"/>
              <a:t>hanım </a:t>
            </a:r>
            <a:r>
              <a:rPr sz="3500" spc="-60" dirty="0"/>
              <a:t>4.yaşındaki  </a:t>
            </a:r>
            <a:r>
              <a:rPr sz="3500" spc="-100" dirty="0"/>
              <a:t>çocuğunu </a:t>
            </a:r>
            <a:r>
              <a:rPr sz="3500" spc="-20" dirty="0"/>
              <a:t>uyandırmak  </a:t>
            </a:r>
            <a:r>
              <a:rPr sz="3500" spc="20" dirty="0"/>
              <a:t>istemediği</a:t>
            </a:r>
            <a:r>
              <a:rPr sz="3500" spc="-360" dirty="0"/>
              <a:t> </a:t>
            </a:r>
            <a:r>
              <a:rPr sz="3500" spc="-5" dirty="0"/>
              <a:t>için</a:t>
            </a:r>
            <a:r>
              <a:rPr sz="3500" spc="-235" dirty="0"/>
              <a:t> </a:t>
            </a:r>
            <a:r>
              <a:rPr sz="3500" spc="-75" dirty="0"/>
              <a:t>evde</a:t>
            </a:r>
            <a:r>
              <a:rPr sz="3500" spc="-385" dirty="0"/>
              <a:t> </a:t>
            </a:r>
            <a:r>
              <a:rPr sz="3500" spc="75" dirty="0"/>
              <a:t>tek</a:t>
            </a:r>
            <a:r>
              <a:rPr sz="3500" spc="-200" dirty="0"/>
              <a:t> </a:t>
            </a:r>
            <a:r>
              <a:rPr sz="3500" spc="-105" dirty="0"/>
              <a:t>başına  </a:t>
            </a:r>
            <a:r>
              <a:rPr sz="3500" spc="-30" dirty="0"/>
              <a:t>bırakıp </a:t>
            </a:r>
            <a:r>
              <a:rPr sz="3500" spc="-95" dirty="0"/>
              <a:t>komşusuna </a:t>
            </a:r>
            <a:r>
              <a:rPr sz="3500" spc="-50" dirty="0"/>
              <a:t>kahve  içmeye</a:t>
            </a:r>
            <a:r>
              <a:rPr sz="3500" spc="-275" dirty="0"/>
              <a:t> </a:t>
            </a:r>
            <a:r>
              <a:rPr sz="3500" spc="65" dirty="0"/>
              <a:t>gitmiştir.</a:t>
            </a:r>
            <a:endParaRPr sz="3500"/>
          </a:p>
        </p:txBody>
      </p:sp>
      <p:sp>
        <p:nvSpPr>
          <p:cNvPr id="27" name="object 27"/>
          <p:cNvSpPr txBox="1"/>
          <p:nvPr/>
        </p:nvSpPr>
        <p:spPr>
          <a:xfrm>
            <a:off x="10504284" y="6400800"/>
            <a:ext cx="1028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FBAD2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9689" y="2768600"/>
            <a:ext cx="2198370" cy="16332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3500" marR="5080" indent="-50800">
              <a:lnSpc>
                <a:spcPct val="88800"/>
              </a:lnSpc>
              <a:spcBef>
                <a:spcPts val="610"/>
              </a:spcBef>
            </a:pPr>
            <a:r>
              <a:rPr sz="3800" spc="-540" dirty="0">
                <a:solidFill>
                  <a:srgbClr val="FFFFFF"/>
                </a:solidFill>
                <a:latin typeface="Arial"/>
                <a:cs typeface="Arial"/>
              </a:rPr>
              <a:t>ÇOCUĞUN  </a:t>
            </a:r>
            <a:r>
              <a:rPr sz="3800" spc="-4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800" spc="-3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800" spc="-7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800" spc="-66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800" spc="-3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800" spc="-8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00" spc="-340" dirty="0">
                <a:solidFill>
                  <a:srgbClr val="FFFFFF"/>
                </a:solidFill>
                <a:latin typeface="Arial"/>
                <a:cs typeface="Arial"/>
              </a:rPr>
              <a:t>AL  </a:t>
            </a:r>
            <a:r>
              <a:rPr sz="3800" spc="-265" dirty="0">
                <a:solidFill>
                  <a:srgbClr val="FFFFFF"/>
                </a:solidFill>
                <a:latin typeface="Arial"/>
                <a:cs typeface="Arial"/>
              </a:rPr>
              <a:t>İHMALİ</a:t>
            </a:r>
            <a:endParaRPr sz="3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27584" y="6248400"/>
            <a:ext cx="939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5" dirty="0">
                <a:solidFill>
                  <a:srgbClr val="3FBAD2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07084" y="1803400"/>
            <a:ext cx="3009900" cy="461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25584" y="2082800"/>
            <a:ext cx="4279900" cy="889000"/>
          </a:xfrm>
          <a:custGeom>
            <a:avLst/>
            <a:gdLst/>
            <a:ahLst/>
            <a:cxnLst/>
            <a:rect l="l" t="t" r="r" b="b"/>
            <a:pathLst>
              <a:path w="4279900" h="889000">
                <a:moveTo>
                  <a:pt x="4267200" y="152399"/>
                </a:moveTo>
                <a:lnTo>
                  <a:pt x="4267200" y="88899"/>
                </a:lnTo>
                <a:lnTo>
                  <a:pt x="4241800" y="63499"/>
                </a:lnTo>
                <a:lnTo>
                  <a:pt x="4229100" y="38099"/>
                </a:lnTo>
                <a:lnTo>
                  <a:pt x="4152900" y="0"/>
                </a:lnTo>
                <a:lnTo>
                  <a:pt x="114300" y="0"/>
                </a:lnTo>
                <a:lnTo>
                  <a:pt x="38100" y="38099"/>
                </a:lnTo>
                <a:lnTo>
                  <a:pt x="0" y="114299"/>
                </a:lnTo>
                <a:lnTo>
                  <a:pt x="0" y="774699"/>
                </a:lnTo>
                <a:lnTo>
                  <a:pt x="12700" y="800099"/>
                </a:lnTo>
                <a:lnTo>
                  <a:pt x="12700" y="126999"/>
                </a:lnTo>
                <a:lnTo>
                  <a:pt x="50800" y="50799"/>
                </a:lnTo>
                <a:lnTo>
                  <a:pt x="88900" y="31749"/>
                </a:lnTo>
                <a:lnTo>
                  <a:pt x="88900" y="25399"/>
                </a:lnTo>
                <a:lnTo>
                  <a:pt x="126999" y="12699"/>
                </a:lnTo>
                <a:lnTo>
                  <a:pt x="4152900" y="12699"/>
                </a:lnTo>
                <a:lnTo>
                  <a:pt x="4203700" y="38099"/>
                </a:lnTo>
                <a:lnTo>
                  <a:pt x="4241800" y="76199"/>
                </a:lnTo>
                <a:lnTo>
                  <a:pt x="4254500" y="101599"/>
                </a:lnTo>
                <a:lnTo>
                  <a:pt x="4254500" y="126999"/>
                </a:lnTo>
                <a:lnTo>
                  <a:pt x="4267200" y="152399"/>
                </a:lnTo>
                <a:close/>
              </a:path>
              <a:path w="4279900" h="889000">
                <a:moveTo>
                  <a:pt x="101600" y="863599"/>
                </a:moveTo>
                <a:lnTo>
                  <a:pt x="50800" y="838199"/>
                </a:lnTo>
                <a:lnTo>
                  <a:pt x="38100" y="812799"/>
                </a:lnTo>
                <a:lnTo>
                  <a:pt x="25400" y="800099"/>
                </a:lnTo>
                <a:lnTo>
                  <a:pt x="12700" y="761999"/>
                </a:lnTo>
                <a:lnTo>
                  <a:pt x="12700" y="800099"/>
                </a:lnTo>
                <a:lnTo>
                  <a:pt x="38100" y="850899"/>
                </a:lnTo>
                <a:lnTo>
                  <a:pt x="88900" y="876299"/>
                </a:lnTo>
                <a:lnTo>
                  <a:pt x="88900" y="863599"/>
                </a:lnTo>
                <a:lnTo>
                  <a:pt x="101600" y="863599"/>
                </a:lnTo>
                <a:close/>
              </a:path>
              <a:path w="4279900" h="889000">
                <a:moveTo>
                  <a:pt x="101600" y="25399"/>
                </a:moveTo>
                <a:lnTo>
                  <a:pt x="88900" y="25399"/>
                </a:lnTo>
                <a:lnTo>
                  <a:pt x="88900" y="31749"/>
                </a:lnTo>
                <a:lnTo>
                  <a:pt x="101600" y="25399"/>
                </a:lnTo>
                <a:close/>
              </a:path>
              <a:path w="4279900" h="889000">
                <a:moveTo>
                  <a:pt x="4267200" y="800099"/>
                </a:moveTo>
                <a:lnTo>
                  <a:pt x="4267200" y="736599"/>
                </a:lnTo>
                <a:lnTo>
                  <a:pt x="4254500" y="774699"/>
                </a:lnTo>
                <a:lnTo>
                  <a:pt x="4254500" y="800099"/>
                </a:lnTo>
                <a:lnTo>
                  <a:pt x="4203700" y="850899"/>
                </a:lnTo>
                <a:lnTo>
                  <a:pt x="4152900" y="876299"/>
                </a:lnTo>
                <a:lnTo>
                  <a:pt x="126999" y="876299"/>
                </a:lnTo>
                <a:lnTo>
                  <a:pt x="88900" y="863599"/>
                </a:lnTo>
                <a:lnTo>
                  <a:pt x="88900" y="876299"/>
                </a:lnTo>
                <a:lnTo>
                  <a:pt x="114300" y="888999"/>
                </a:lnTo>
                <a:lnTo>
                  <a:pt x="4152900" y="888999"/>
                </a:lnTo>
                <a:lnTo>
                  <a:pt x="4229100" y="850899"/>
                </a:lnTo>
                <a:lnTo>
                  <a:pt x="4241800" y="825499"/>
                </a:lnTo>
                <a:lnTo>
                  <a:pt x="4267200" y="800099"/>
                </a:lnTo>
                <a:close/>
              </a:path>
              <a:path w="4279900" h="889000">
                <a:moveTo>
                  <a:pt x="4279900" y="736599"/>
                </a:moveTo>
                <a:lnTo>
                  <a:pt x="4279900" y="152399"/>
                </a:lnTo>
                <a:lnTo>
                  <a:pt x="4267200" y="126999"/>
                </a:lnTo>
                <a:lnTo>
                  <a:pt x="4267200" y="774699"/>
                </a:lnTo>
                <a:lnTo>
                  <a:pt x="4279900" y="736599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598784" y="2082800"/>
            <a:ext cx="17672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365" dirty="0">
                <a:solidFill>
                  <a:srgbClr val="001F5F"/>
                </a:solidFill>
              </a:rPr>
              <a:t>İLGİSİZLİK</a:t>
            </a:r>
            <a:endParaRPr sz="3500"/>
          </a:p>
        </p:txBody>
      </p:sp>
      <p:sp>
        <p:nvSpPr>
          <p:cNvPr id="30" name="object 30"/>
          <p:cNvSpPr/>
          <p:nvPr/>
        </p:nvSpPr>
        <p:spPr>
          <a:xfrm>
            <a:off x="3125584" y="3086100"/>
            <a:ext cx="4279900" cy="1028700"/>
          </a:xfrm>
          <a:custGeom>
            <a:avLst/>
            <a:gdLst/>
            <a:ahLst/>
            <a:cxnLst/>
            <a:rect l="l" t="t" r="r" b="b"/>
            <a:pathLst>
              <a:path w="4279900" h="1028700">
                <a:moveTo>
                  <a:pt x="4267200" y="177799"/>
                </a:moveTo>
                <a:lnTo>
                  <a:pt x="4267200" y="114299"/>
                </a:lnTo>
                <a:lnTo>
                  <a:pt x="4241800" y="76199"/>
                </a:lnTo>
                <a:lnTo>
                  <a:pt x="4229100" y="50799"/>
                </a:lnTo>
                <a:lnTo>
                  <a:pt x="4203700" y="38099"/>
                </a:lnTo>
                <a:lnTo>
                  <a:pt x="4203700" y="25399"/>
                </a:lnTo>
                <a:lnTo>
                  <a:pt x="4165600" y="12699"/>
                </a:lnTo>
                <a:lnTo>
                  <a:pt x="4140200" y="0"/>
                </a:lnTo>
                <a:lnTo>
                  <a:pt x="139699" y="0"/>
                </a:lnTo>
                <a:lnTo>
                  <a:pt x="101600" y="12699"/>
                </a:lnTo>
                <a:lnTo>
                  <a:pt x="76200" y="25399"/>
                </a:lnTo>
                <a:lnTo>
                  <a:pt x="76200" y="38099"/>
                </a:lnTo>
                <a:lnTo>
                  <a:pt x="50800" y="50799"/>
                </a:lnTo>
                <a:lnTo>
                  <a:pt x="25400" y="76199"/>
                </a:lnTo>
                <a:lnTo>
                  <a:pt x="12700" y="114299"/>
                </a:lnTo>
                <a:lnTo>
                  <a:pt x="0" y="139699"/>
                </a:lnTo>
                <a:lnTo>
                  <a:pt x="0" y="889000"/>
                </a:lnTo>
                <a:lnTo>
                  <a:pt x="12700" y="914400"/>
                </a:lnTo>
                <a:lnTo>
                  <a:pt x="12700" y="139699"/>
                </a:lnTo>
                <a:lnTo>
                  <a:pt x="38100" y="88899"/>
                </a:lnTo>
                <a:lnTo>
                  <a:pt x="88900" y="38099"/>
                </a:lnTo>
                <a:lnTo>
                  <a:pt x="139699" y="12699"/>
                </a:lnTo>
                <a:lnTo>
                  <a:pt x="4140200" y="12699"/>
                </a:lnTo>
                <a:lnTo>
                  <a:pt x="4140200" y="16933"/>
                </a:lnTo>
                <a:lnTo>
                  <a:pt x="4165600" y="25399"/>
                </a:lnTo>
                <a:lnTo>
                  <a:pt x="4191000" y="38099"/>
                </a:lnTo>
                <a:lnTo>
                  <a:pt x="4241800" y="88899"/>
                </a:lnTo>
                <a:lnTo>
                  <a:pt x="4254500" y="114299"/>
                </a:lnTo>
                <a:lnTo>
                  <a:pt x="4254500" y="139699"/>
                </a:lnTo>
                <a:lnTo>
                  <a:pt x="4267200" y="177799"/>
                </a:lnTo>
                <a:close/>
              </a:path>
              <a:path w="4279900" h="1028700">
                <a:moveTo>
                  <a:pt x="4165600" y="1015999"/>
                </a:moveTo>
                <a:lnTo>
                  <a:pt x="4165600" y="1003299"/>
                </a:lnTo>
                <a:lnTo>
                  <a:pt x="4140200" y="1003299"/>
                </a:lnTo>
                <a:lnTo>
                  <a:pt x="4102100" y="1015999"/>
                </a:lnTo>
                <a:lnTo>
                  <a:pt x="177799" y="1016000"/>
                </a:lnTo>
                <a:lnTo>
                  <a:pt x="139699" y="1003300"/>
                </a:lnTo>
                <a:lnTo>
                  <a:pt x="114300" y="1003300"/>
                </a:lnTo>
                <a:lnTo>
                  <a:pt x="88900" y="977900"/>
                </a:lnTo>
                <a:lnTo>
                  <a:pt x="63500" y="965200"/>
                </a:lnTo>
                <a:lnTo>
                  <a:pt x="38100" y="939800"/>
                </a:lnTo>
                <a:lnTo>
                  <a:pt x="25400" y="914400"/>
                </a:lnTo>
                <a:lnTo>
                  <a:pt x="12700" y="876300"/>
                </a:lnTo>
                <a:lnTo>
                  <a:pt x="12700" y="914400"/>
                </a:lnTo>
                <a:lnTo>
                  <a:pt x="25400" y="952500"/>
                </a:lnTo>
                <a:lnTo>
                  <a:pt x="50800" y="977900"/>
                </a:lnTo>
                <a:lnTo>
                  <a:pt x="101600" y="1003300"/>
                </a:lnTo>
                <a:lnTo>
                  <a:pt x="101600" y="1016000"/>
                </a:lnTo>
                <a:lnTo>
                  <a:pt x="139699" y="1016000"/>
                </a:lnTo>
                <a:lnTo>
                  <a:pt x="177799" y="1028700"/>
                </a:lnTo>
                <a:lnTo>
                  <a:pt x="4102100" y="1028699"/>
                </a:lnTo>
                <a:lnTo>
                  <a:pt x="4140200" y="1015999"/>
                </a:lnTo>
                <a:lnTo>
                  <a:pt x="4165600" y="1015999"/>
                </a:lnTo>
                <a:close/>
              </a:path>
              <a:path w="4279900" h="1028700">
                <a:moveTo>
                  <a:pt x="4140200" y="16933"/>
                </a:moveTo>
                <a:lnTo>
                  <a:pt x="4140200" y="12699"/>
                </a:lnTo>
                <a:lnTo>
                  <a:pt x="4127500" y="12699"/>
                </a:lnTo>
                <a:lnTo>
                  <a:pt x="4140200" y="16933"/>
                </a:lnTo>
                <a:close/>
              </a:path>
              <a:path w="4279900" h="1028700">
                <a:moveTo>
                  <a:pt x="4267200" y="914399"/>
                </a:moveTo>
                <a:lnTo>
                  <a:pt x="4267200" y="850899"/>
                </a:lnTo>
                <a:lnTo>
                  <a:pt x="4254500" y="888999"/>
                </a:lnTo>
                <a:lnTo>
                  <a:pt x="4254500" y="914399"/>
                </a:lnTo>
                <a:lnTo>
                  <a:pt x="4241800" y="939799"/>
                </a:lnTo>
                <a:lnTo>
                  <a:pt x="4216400" y="965199"/>
                </a:lnTo>
                <a:lnTo>
                  <a:pt x="4191000" y="977899"/>
                </a:lnTo>
                <a:lnTo>
                  <a:pt x="4165600" y="1003299"/>
                </a:lnTo>
                <a:lnTo>
                  <a:pt x="4203700" y="990599"/>
                </a:lnTo>
                <a:lnTo>
                  <a:pt x="4229100" y="977899"/>
                </a:lnTo>
                <a:lnTo>
                  <a:pt x="4241800" y="952499"/>
                </a:lnTo>
                <a:lnTo>
                  <a:pt x="4267200" y="914399"/>
                </a:lnTo>
                <a:close/>
              </a:path>
              <a:path w="4279900" h="1028700">
                <a:moveTo>
                  <a:pt x="4279900" y="850899"/>
                </a:moveTo>
                <a:lnTo>
                  <a:pt x="4279900" y="177799"/>
                </a:lnTo>
                <a:lnTo>
                  <a:pt x="4267200" y="139699"/>
                </a:lnTo>
                <a:lnTo>
                  <a:pt x="4267200" y="888999"/>
                </a:lnTo>
                <a:lnTo>
                  <a:pt x="4279900" y="850899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722484" y="3187700"/>
            <a:ext cx="34874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20" dirty="0">
                <a:solidFill>
                  <a:srgbClr val="001F5F"/>
                </a:solidFill>
                <a:latin typeface="Arial"/>
                <a:cs typeface="Arial"/>
              </a:rPr>
              <a:t>SEVGİ</a:t>
            </a:r>
            <a:r>
              <a:rPr sz="3200" spc="-4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409" dirty="0">
                <a:solidFill>
                  <a:srgbClr val="001F5F"/>
                </a:solidFill>
                <a:latin typeface="Arial"/>
                <a:cs typeface="Arial"/>
              </a:rPr>
              <a:t>GÖSTERMEME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25584" y="4292600"/>
            <a:ext cx="4279900" cy="1041400"/>
          </a:xfrm>
          <a:custGeom>
            <a:avLst/>
            <a:gdLst/>
            <a:ahLst/>
            <a:cxnLst/>
            <a:rect l="l" t="t" r="r" b="b"/>
            <a:pathLst>
              <a:path w="4279900" h="1041400">
                <a:moveTo>
                  <a:pt x="4267200" y="177800"/>
                </a:moveTo>
                <a:lnTo>
                  <a:pt x="4267200" y="101600"/>
                </a:lnTo>
                <a:lnTo>
                  <a:pt x="4241800" y="76200"/>
                </a:lnTo>
                <a:lnTo>
                  <a:pt x="4229100" y="50800"/>
                </a:lnTo>
                <a:lnTo>
                  <a:pt x="4203700" y="25400"/>
                </a:lnTo>
                <a:lnTo>
                  <a:pt x="4191000" y="25400"/>
                </a:lnTo>
                <a:lnTo>
                  <a:pt x="4165600" y="12700"/>
                </a:lnTo>
                <a:lnTo>
                  <a:pt x="4127500" y="0"/>
                </a:lnTo>
                <a:lnTo>
                  <a:pt x="139699" y="0"/>
                </a:lnTo>
                <a:lnTo>
                  <a:pt x="114300" y="12700"/>
                </a:lnTo>
                <a:lnTo>
                  <a:pt x="76200" y="25400"/>
                </a:lnTo>
                <a:lnTo>
                  <a:pt x="25400" y="76200"/>
                </a:lnTo>
                <a:lnTo>
                  <a:pt x="12700" y="101600"/>
                </a:lnTo>
                <a:lnTo>
                  <a:pt x="0" y="139700"/>
                </a:lnTo>
                <a:lnTo>
                  <a:pt x="0" y="901700"/>
                </a:lnTo>
                <a:lnTo>
                  <a:pt x="12700" y="939800"/>
                </a:lnTo>
                <a:lnTo>
                  <a:pt x="12700" y="139700"/>
                </a:lnTo>
                <a:lnTo>
                  <a:pt x="25400" y="114300"/>
                </a:lnTo>
                <a:lnTo>
                  <a:pt x="38100" y="76200"/>
                </a:lnTo>
                <a:lnTo>
                  <a:pt x="38100" y="88900"/>
                </a:lnTo>
                <a:lnTo>
                  <a:pt x="63500" y="50800"/>
                </a:lnTo>
                <a:lnTo>
                  <a:pt x="63500" y="63500"/>
                </a:lnTo>
                <a:lnTo>
                  <a:pt x="88900" y="38100"/>
                </a:lnTo>
                <a:lnTo>
                  <a:pt x="139699" y="12700"/>
                </a:lnTo>
                <a:lnTo>
                  <a:pt x="4127500" y="12700"/>
                </a:lnTo>
                <a:lnTo>
                  <a:pt x="4165600" y="25400"/>
                </a:lnTo>
                <a:lnTo>
                  <a:pt x="4191000" y="38100"/>
                </a:lnTo>
                <a:lnTo>
                  <a:pt x="4216400" y="63500"/>
                </a:lnTo>
                <a:lnTo>
                  <a:pt x="4216400" y="50800"/>
                </a:lnTo>
                <a:lnTo>
                  <a:pt x="4241800" y="88900"/>
                </a:lnTo>
                <a:lnTo>
                  <a:pt x="4241800" y="95250"/>
                </a:lnTo>
                <a:lnTo>
                  <a:pt x="4254500" y="114300"/>
                </a:lnTo>
                <a:lnTo>
                  <a:pt x="4254500" y="139700"/>
                </a:lnTo>
                <a:lnTo>
                  <a:pt x="4267200" y="177800"/>
                </a:lnTo>
                <a:close/>
              </a:path>
              <a:path w="4279900" h="1041400">
                <a:moveTo>
                  <a:pt x="4241800" y="965200"/>
                </a:moveTo>
                <a:lnTo>
                  <a:pt x="4216400" y="990600"/>
                </a:lnTo>
                <a:lnTo>
                  <a:pt x="4165600" y="1016000"/>
                </a:lnTo>
                <a:lnTo>
                  <a:pt x="4127500" y="1028700"/>
                </a:lnTo>
                <a:lnTo>
                  <a:pt x="139699" y="1028700"/>
                </a:lnTo>
                <a:lnTo>
                  <a:pt x="63500" y="990600"/>
                </a:lnTo>
                <a:lnTo>
                  <a:pt x="38100" y="965200"/>
                </a:lnTo>
                <a:lnTo>
                  <a:pt x="25400" y="927100"/>
                </a:lnTo>
                <a:lnTo>
                  <a:pt x="25400" y="939800"/>
                </a:lnTo>
                <a:lnTo>
                  <a:pt x="12700" y="901700"/>
                </a:lnTo>
                <a:lnTo>
                  <a:pt x="12700" y="939800"/>
                </a:lnTo>
                <a:lnTo>
                  <a:pt x="25400" y="965200"/>
                </a:lnTo>
                <a:lnTo>
                  <a:pt x="76200" y="1016000"/>
                </a:lnTo>
                <a:lnTo>
                  <a:pt x="114300" y="1028700"/>
                </a:lnTo>
                <a:lnTo>
                  <a:pt x="139699" y="1041400"/>
                </a:lnTo>
                <a:lnTo>
                  <a:pt x="4127500" y="1041400"/>
                </a:lnTo>
                <a:lnTo>
                  <a:pt x="4165600" y="1028700"/>
                </a:lnTo>
                <a:lnTo>
                  <a:pt x="4191000" y="1016000"/>
                </a:lnTo>
                <a:lnTo>
                  <a:pt x="4203700" y="1016000"/>
                </a:lnTo>
                <a:lnTo>
                  <a:pt x="4229100" y="990600"/>
                </a:lnTo>
                <a:lnTo>
                  <a:pt x="4241800" y="965200"/>
                </a:lnTo>
                <a:close/>
              </a:path>
              <a:path w="4279900" h="1041400">
                <a:moveTo>
                  <a:pt x="4241800" y="95250"/>
                </a:moveTo>
                <a:lnTo>
                  <a:pt x="4241800" y="88900"/>
                </a:lnTo>
                <a:lnTo>
                  <a:pt x="4229100" y="76200"/>
                </a:lnTo>
                <a:lnTo>
                  <a:pt x="4241800" y="95250"/>
                </a:lnTo>
                <a:close/>
              </a:path>
              <a:path w="4279900" h="1041400">
                <a:moveTo>
                  <a:pt x="4267200" y="939800"/>
                </a:moveTo>
                <a:lnTo>
                  <a:pt x="4267200" y="863600"/>
                </a:lnTo>
                <a:lnTo>
                  <a:pt x="4254500" y="901700"/>
                </a:lnTo>
                <a:lnTo>
                  <a:pt x="4254500" y="927100"/>
                </a:lnTo>
                <a:lnTo>
                  <a:pt x="4229100" y="965200"/>
                </a:lnTo>
                <a:lnTo>
                  <a:pt x="4241800" y="965200"/>
                </a:lnTo>
                <a:lnTo>
                  <a:pt x="4267200" y="939800"/>
                </a:lnTo>
                <a:close/>
              </a:path>
              <a:path w="4279900" h="1041400">
                <a:moveTo>
                  <a:pt x="4279900" y="863600"/>
                </a:moveTo>
                <a:lnTo>
                  <a:pt x="4279900" y="177800"/>
                </a:lnTo>
                <a:lnTo>
                  <a:pt x="4267200" y="139700"/>
                </a:lnTo>
                <a:lnTo>
                  <a:pt x="4267200" y="901700"/>
                </a:lnTo>
                <a:lnTo>
                  <a:pt x="4279900" y="863600"/>
                </a:lnTo>
                <a:close/>
              </a:path>
            </a:pathLst>
          </a:custGeom>
          <a:solidFill>
            <a:srgbClr val="2C8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35184" y="4394200"/>
            <a:ext cx="33699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30" dirty="0">
                <a:solidFill>
                  <a:srgbClr val="001F5F"/>
                </a:solidFill>
                <a:latin typeface="Arial"/>
                <a:cs typeface="Arial"/>
              </a:rPr>
              <a:t>DUYARSIZ</a:t>
            </a:r>
            <a:r>
              <a:rPr sz="3200" spc="-5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365" dirty="0">
                <a:solidFill>
                  <a:srgbClr val="001F5F"/>
                </a:solidFill>
                <a:latin typeface="Arial"/>
                <a:cs typeface="Arial"/>
              </a:rPr>
              <a:t>YAKLAŞIM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3489" y="3035300"/>
            <a:ext cx="1850389" cy="1376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just">
              <a:lnSpc>
                <a:spcPts val="3400"/>
              </a:lnSpc>
              <a:spcBef>
                <a:spcPts val="580"/>
              </a:spcBef>
            </a:pP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ÇOCUĞUN  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49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2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200" spc="-1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4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L  </a:t>
            </a:r>
            <a:r>
              <a:rPr sz="3200" spc="-200" dirty="0">
                <a:solidFill>
                  <a:srgbClr val="FFFFFF"/>
                </a:solidFill>
                <a:latin typeface="Arial"/>
                <a:cs typeface="Arial"/>
              </a:rPr>
              <a:t>İHMALİ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91584" y="6436611"/>
            <a:ext cx="1289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8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570084" y="2882900"/>
            <a:ext cx="5982335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algn="ctr">
              <a:lnSpc>
                <a:spcPts val="3000"/>
              </a:lnSpc>
              <a:spcBef>
                <a:spcPts val="500"/>
              </a:spcBef>
            </a:pPr>
            <a:r>
              <a:rPr sz="2800" spc="-180" dirty="0"/>
              <a:t>ÇOCUĞUN </a:t>
            </a:r>
            <a:r>
              <a:rPr sz="2800" spc="-150" dirty="0"/>
              <a:t>GELİŞİMSEL</a:t>
            </a:r>
            <a:r>
              <a:rPr sz="2800" spc="-650" dirty="0"/>
              <a:t> </a:t>
            </a:r>
            <a:r>
              <a:rPr sz="2800" spc="-175" dirty="0"/>
              <a:t>VE </a:t>
            </a:r>
            <a:r>
              <a:rPr sz="2800" spc="-140" dirty="0"/>
              <a:t>EĞİTİMSEL  </a:t>
            </a:r>
            <a:r>
              <a:rPr sz="2800" spc="-90" dirty="0"/>
              <a:t>İHTİYAÇLARININ </a:t>
            </a:r>
            <a:r>
              <a:rPr sz="2800" spc="-120" dirty="0"/>
              <a:t>TUTARLI </a:t>
            </a:r>
            <a:r>
              <a:rPr sz="2800" spc="-105" dirty="0"/>
              <a:t>OLARAK  </a:t>
            </a:r>
            <a:r>
              <a:rPr sz="2800" spc="-85" dirty="0"/>
              <a:t>KARŞILANMAMASIDIR.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200" y="1447800"/>
            <a:ext cx="330200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200" y="1625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200" y="1828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2032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200" y="2235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3200" y="2438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63200" y="2641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200" y="2844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3048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200" y="3251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3200" y="3454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3200" y="3657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3200" y="3860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200" y="4064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200" y="4267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200" y="4470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63200" y="4673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3200" y="48768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3200" y="50800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63200" y="52832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63200" y="54864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200" y="5689600"/>
            <a:ext cx="330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63200" y="5892800"/>
            <a:ext cx="330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840084" y="1892300"/>
            <a:ext cx="36271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70" dirty="0"/>
              <a:t>ÇOCUK</a:t>
            </a:r>
            <a:r>
              <a:rPr sz="3500" spc="-365" dirty="0"/>
              <a:t> </a:t>
            </a:r>
            <a:r>
              <a:rPr sz="3500" spc="-130" dirty="0"/>
              <a:t>İSTİSMARI</a:t>
            </a:r>
            <a:endParaRPr sz="3500"/>
          </a:p>
        </p:txBody>
      </p:sp>
      <p:sp>
        <p:nvSpPr>
          <p:cNvPr id="28" name="object 28"/>
          <p:cNvSpPr txBox="1"/>
          <p:nvPr/>
        </p:nvSpPr>
        <p:spPr>
          <a:xfrm>
            <a:off x="10491584" y="6436611"/>
            <a:ext cx="1289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40"/>
              </a:lnSpc>
            </a:pPr>
            <a:fld id="{81D60167-4931-47E6-BA6A-407CBD079E47}" type="slidenum">
              <a:rPr sz="1100" spc="-5" dirty="0">
                <a:solidFill>
                  <a:srgbClr val="3FBAD2"/>
                </a:solidFill>
                <a:latin typeface="Arial"/>
                <a:cs typeface="Arial"/>
              </a:rPr>
              <a:pPr marL="25400">
                <a:lnSpc>
                  <a:spcPts val="1140"/>
                </a:lnSpc>
              </a:pPr>
              <a:t>9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4884" y="3086100"/>
            <a:ext cx="6045200" cy="26162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460500" lvl="1" indent="-660400">
              <a:lnSpc>
                <a:spcPct val="100000"/>
              </a:lnSpc>
              <a:spcBef>
                <a:spcPts val="800"/>
              </a:spcBef>
              <a:buAutoNum type="arabicPlain" startAt="18"/>
              <a:tabLst>
                <a:tab pos="1461135" algn="l"/>
              </a:tabLst>
            </a:pPr>
            <a:r>
              <a:rPr sz="2500" spc="-80" dirty="0">
                <a:latin typeface="Arial"/>
                <a:cs typeface="Arial"/>
              </a:rPr>
              <a:t>yaş</a:t>
            </a:r>
            <a:r>
              <a:rPr sz="2500" spc="-3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grubundaki</a:t>
            </a:r>
            <a:r>
              <a:rPr sz="2500" spc="-415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çocuğun;</a:t>
            </a:r>
            <a:endParaRPr sz="2500">
              <a:latin typeface="Arial"/>
              <a:cs typeface="Arial"/>
            </a:endParaRPr>
          </a:p>
          <a:p>
            <a:pPr marL="2387600" lvl="2" indent="-482600">
              <a:lnSpc>
                <a:spcPct val="100000"/>
              </a:lnSpc>
              <a:spcBef>
                <a:spcPts val="700"/>
              </a:spcBef>
              <a:buFont typeface="DejaVu Sans"/>
              <a:buChar char="✓"/>
              <a:tabLst>
                <a:tab pos="2386965" algn="l"/>
                <a:tab pos="2387600" algn="l"/>
              </a:tabLst>
            </a:pPr>
            <a:r>
              <a:rPr sz="2500" spc="-50" dirty="0">
                <a:latin typeface="Arial"/>
                <a:cs typeface="Arial"/>
              </a:rPr>
              <a:t>Sağlığını,</a:t>
            </a:r>
            <a:endParaRPr sz="2500">
              <a:latin typeface="Arial"/>
              <a:cs typeface="Arial"/>
            </a:endParaRPr>
          </a:p>
          <a:p>
            <a:pPr marL="12700" marR="5080" indent="292100">
              <a:lnSpc>
                <a:spcPct val="116700"/>
              </a:lnSpc>
              <a:spcBef>
                <a:spcPts val="100"/>
              </a:spcBef>
              <a:buFont typeface="DejaVu Sans"/>
              <a:buChar char="✓"/>
              <a:tabLst>
                <a:tab pos="786765" algn="l"/>
                <a:tab pos="787400" algn="l"/>
              </a:tabLst>
            </a:pPr>
            <a:r>
              <a:rPr sz="2500" spc="-45" dirty="0">
                <a:latin typeface="Arial"/>
                <a:cs typeface="Arial"/>
              </a:rPr>
              <a:t>Fiziksel </a:t>
            </a:r>
            <a:r>
              <a:rPr sz="2500" spc="-85" dirty="0">
                <a:latin typeface="Arial"/>
                <a:cs typeface="Arial"/>
              </a:rPr>
              <a:t>ve </a:t>
            </a:r>
            <a:r>
              <a:rPr sz="2500" spc="-55" dirty="0">
                <a:latin typeface="Arial"/>
                <a:cs typeface="Arial"/>
              </a:rPr>
              <a:t>Psiko-sosyal </a:t>
            </a:r>
            <a:r>
              <a:rPr sz="2500" dirty="0">
                <a:latin typeface="Arial"/>
                <a:cs typeface="Arial"/>
              </a:rPr>
              <a:t>gelişimini  </a:t>
            </a:r>
            <a:r>
              <a:rPr sz="2500" spc="-25" dirty="0">
                <a:latin typeface="Arial"/>
                <a:cs typeface="Arial"/>
              </a:rPr>
              <a:t>olumsuz</a:t>
            </a:r>
            <a:r>
              <a:rPr sz="2500" spc="-370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etkileyen,</a:t>
            </a:r>
            <a:r>
              <a:rPr sz="2500" spc="-395" dirty="0">
                <a:latin typeface="Arial"/>
                <a:cs typeface="Arial"/>
              </a:rPr>
              <a:t> </a:t>
            </a:r>
            <a:r>
              <a:rPr sz="2500" spc="30" dirty="0">
                <a:latin typeface="Arial"/>
                <a:cs typeface="Arial"/>
              </a:rPr>
              <a:t>bir</a:t>
            </a:r>
            <a:r>
              <a:rPr sz="2500" spc="-280" dirty="0">
                <a:latin typeface="Arial"/>
                <a:cs typeface="Arial"/>
              </a:rPr>
              <a:t> </a:t>
            </a:r>
            <a:r>
              <a:rPr sz="2500" spc="25" dirty="0">
                <a:latin typeface="Arial"/>
                <a:cs typeface="Arial"/>
              </a:rPr>
              <a:t>yetişkin,</a:t>
            </a:r>
            <a:r>
              <a:rPr sz="2500" spc="-395" dirty="0">
                <a:latin typeface="Arial"/>
                <a:cs typeface="Arial"/>
              </a:rPr>
              <a:t> </a:t>
            </a:r>
            <a:r>
              <a:rPr sz="2500" spc="50" dirty="0">
                <a:latin typeface="Arial"/>
                <a:cs typeface="Arial"/>
              </a:rPr>
              <a:t>toplum</a:t>
            </a:r>
            <a:r>
              <a:rPr sz="2500" spc="-42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ya</a:t>
            </a:r>
            <a:r>
              <a:rPr sz="2500" spc="-19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da</a:t>
            </a:r>
            <a:endParaRPr sz="2500">
              <a:latin typeface="Arial"/>
              <a:cs typeface="Arial"/>
            </a:endParaRPr>
          </a:p>
          <a:p>
            <a:pPr marL="152400" marR="138430" indent="76200">
              <a:lnSpc>
                <a:spcPts val="2900"/>
              </a:lnSpc>
              <a:spcBef>
                <a:spcPts val="180"/>
              </a:spcBef>
            </a:pPr>
            <a:r>
              <a:rPr sz="2500" spc="10" dirty="0">
                <a:latin typeface="Arial"/>
                <a:cs typeface="Arial"/>
              </a:rPr>
              <a:t>devlet</a:t>
            </a:r>
            <a:r>
              <a:rPr sz="2500" spc="-3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tarafından</a:t>
            </a:r>
            <a:r>
              <a:rPr sz="2500" spc="-3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bilerek</a:t>
            </a:r>
            <a:r>
              <a:rPr sz="2500" spc="-395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veya</a:t>
            </a:r>
            <a:r>
              <a:rPr sz="2500" spc="-2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bilmeyerek  </a:t>
            </a:r>
            <a:r>
              <a:rPr sz="2500" dirty="0">
                <a:latin typeface="Arial"/>
                <a:cs typeface="Arial"/>
              </a:rPr>
              <a:t>gerçekleştirilenher</a:t>
            </a:r>
            <a:r>
              <a:rPr sz="2500" spc="-380" dirty="0">
                <a:latin typeface="Arial"/>
                <a:cs typeface="Arial"/>
              </a:rPr>
              <a:t> </a:t>
            </a:r>
            <a:r>
              <a:rPr sz="2500" spc="55" dirty="0">
                <a:latin typeface="Arial"/>
                <a:cs typeface="Arial"/>
              </a:rPr>
              <a:t>türlü</a:t>
            </a:r>
            <a:r>
              <a:rPr sz="2500" spc="-270" dirty="0">
                <a:latin typeface="Arial"/>
                <a:cs typeface="Arial"/>
              </a:rPr>
              <a:t> </a:t>
            </a:r>
            <a:r>
              <a:rPr sz="2500" spc="55" dirty="0">
                <a:latin typeface="Arial"/>
                <a:cs typeface="Arial"/>
              </a:rPr>
              <a:t>kötü</a:t>
            </a:r>
            <a:r>
              <a:rPr sz="2500" spc="-36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muameledir.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2889" y="3213100"/>
            <a:ext cx="1892300" cy="10287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28600" marR="5080" indent="-215900">
              <a:lnSpc>
                <a:spcPts val="3700"/>
              </a:lnSpc>
              <a:spcBef>
                <a:spcPts val="640"/>
              </a:spcBef>
            </a:pPr>
            <a:r>
              <a:rPr sz="3500" spc="-8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500" spc="-4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500" spc="-2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0" spc="-80" dirty="0">
                <a:solidFill>
                  <a:srgbClr val="FFFFFF"/>
                </a:solidFill>
                <a:latin typeface="Arial"/>
                <a:cs typeface="Arial"/>
              </a:rPr>
              <a:t>İ</a:t>
            </a:r>
            <a:r>
              <a:rPr sz="3500" spc="-4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500" spc="-1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50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spc="-195" dirty="0">
                <a:solidFill>
                  <a:srgbClr val="FFFFFF"/>
                </a:solidFill>
                <a:latin typeface="Arial"/>
                <a:cs typeface="Arial"/>
              </a:rPr>
              <a:t>R  </a:t>
            </a:r>
            <a:r>
              <a:rPr sz="3500" spc="-280" dirty="0">
                <a:solidFill>
                  <a:srgbClr val="FFFFFF"/>
                </a:solidFill>
                <a:latin typeface="Arial"/>
                <a:cs typeface="Arial"/>
              </a:rPr>
              <a:t>NEDİR?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2311</Words>
  <Application>Microsoft Office PowerPoint</Application>
  <PresentationFormat>Özel</PresentationFormat>
  <Paragraphs>415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Office Theme</vt:lpstr>
      <vt:lpstr>ÇOCUK İHMAL VE İSTİSMARINI ÖNLEME</vt:lpstr>
      <vt:lpstr>Slayt 2</vt:lpstr>
      <vt:lpstr>Slayt 3</vt:lpstr>
      <vt:lpstr>Çocuğun; beslenme, barınma,  korunma, gözetim, eğitim, sağlık gibi  temel gereksinimlerinin  karşılanmamasına çocuk ihmali denir.</vt:lpstr>
      <vt:lpstr>Slayt 5</vt:lpstr>
      <vt:lpstr>Fatma hanım 4.yaşındaki  çocuğunu uyandırmak  istemediği için evde tek başına  bırakıp komşusuna kahve  içmeye gitmiştir.</vt:lpstr>
      <vt:lpstr>İLGİSİZLİK</vt:lpstr>
      <vt:lpstr>ÇOCUĞUN GELİŞİMSEL VE EĞİTİMSEL  İHTİYAÇLARININ TUTARLI OLARAK  KARŞILANMAMASIDIR.</vt:lpstr>
      <vt:lpstr>ÇOCUK İSTİSMARI</vt:lpstr>
      <vt:lpstr>DÜNYA SAĞLIK ÖRGÜTÜ TARAFINDAN  4TİP KÖTÜ MUAMELE TANIMLANMAKTADIR</vt:lpstr>
      <vt:lpstr>Slayt 11</vt:lpstr>
      <vt:lpstr>Slayt 12</vt:lpstr>
      <vt:lpstr>Cinsel  İstismar</vt:lpstr>
      <vt:lpstr>Slayt 14</vt:lpstr>
      <vt:lpstr>Slayt 15</vt:lpstr>
      <vt:lpstr>CİNSEL  İSTİSMAR  VAKALARINDA  İSTATİSTİKLER  NE SÖYLER?</vt:lpstr>
      <vt:lpstr>TÜİK Verilerine Göre Türkiye’de Cinsel Suç Mağdurlarının Cinsiyete, Yaşa ve Son ÜçYıla Göre Değişimi</vt:lpstr>
      <vt:lpstr>Cinsel istismar mağdurlarının</vt:lpstr>
      <vt:lpstr>%30’unun 2-5,</vt:lpstr>
      <vt:lpstr>Türkiye’de cinsel istismar vakaları incelendiğinde  istismarcıların</vt:lpstr>
      <vt:lpstr>Slayt 21</vt:lpstr>
      <vt:lpstr>Slayt 22</vt:lpstr>
      <vt:lpstr>Slayt 23</vt:lpstr>
      <vt:lpstr>Slayt 24</vt:lpstr>
      <vt:lpstr>Slayt 25</vt:lpstr>
      <vt:lpstr>0-3 YAŞ</vt:lpstr>
      <vt:lpstr>3-6 YAŞ</vt:lpstr>
      <vt:lpstr>6-12 YAŞ</vt:lpstr>
      <vt:lpstr>13-18 YAŞ</vt:lpstr>
      <vt:lpstr>Slayt 30</vt:lpstr>
      <vt:lpstr>CİNSEL İSTİSMAR İLE İLGİLİ DOĞRU BİLİNENYANLIŞLAR</vt:lpstr>
      <vt:lpstr>CİNSEL İSTİSMAR İLE İLGİLİ DOĞRU BİLİNEN YANLIŞLAR</vt:lpstr>
      <vt:lpstr>CİNSEL İSTİSMAR İLE İLGİLİ DOĞRU BİLİNEN YANLIŞLAR</vt:lpstr>
      <vt:lpstr>CİNSEL İSTİSMAR İLE İLGİLİ DOĞRU BİLİNEN YANLIŞLAR</vt:lpstr>
      <vt:lpstr>CİNSEL İSTİSMAR İLE İLGİLİ DOĞRU BİLİNEN YANLIŞLAR</vt:lpstr>
      <vt:lpstr>Slayt 36</vt:lpstr>
      <vt:lpstr>Kendini Korumayı Öğretin.</vt:lpstr>
      <vt:lpstr>Bedenlerini Korumayı Öğretin.</vt:lpstr>
      <vt:lpstr>ÇOCUKLAR  İSTİSMAR  EDİLDİKLERİNİ  NEDEN  SÖYLEMEZLER?</vt:lpstr>
      <vt:lpstr>Suçluluk hissedip cezalandırılacaklarını  düşünebilirler.</vt:lpstr>
      <vt:lpstr>İyi çocukların cinsellikle ilgili konuşmamaları  gerektiği öğretilmiş olabilir.</vt:lpstr>
      <vt:lpstr>Güvenebileceği ve kendisi ile ilgilenen  bir yetişkinle karşılaştıysa</vt:lpstr>
      <vt:lpstr>Slayt 43</vt:lpstr>
      <vt:lpstr>Aşağıdakilere Benzer Sorulardan ve</vt:lpstr>
      <vt:lpstr>Slayt 45</vt:lpstr>
      <vt:lpstr>BildirimYükümlülüğü  Çocuk Koruma Kanunu Madde 6</vt:lpstr>
      <vt:lpstr>BildirimYükümlülüğü  Türk Ceza Kanunu</vt:lpstr>
      <vt:lpstr>5237 Sayılı Türk Ceza Kanunu</vt:lpstr>
      <vt:lpstr>5237 Sayılı Türk Ceza Kanunu Madde  103</vt:lpstr>
      <vt:lpstr>Slayt 50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Tokat RAM VEli i\347in \307ocuk \335hmal ve \335stismar\375n\375 \326nleme)</dc:title>
  <dc:creator>AbbasKOYLU</dc:creator>
  <cp:lastModifiedBy>muhammed</cp:lastModifiedBy>
  <cp:revision>1</cp:revision>
  <dcterms:created xsi:type="dcterms:W3CDTF">2018-04-09T16:04:38Z</dcterms:created>
  <dcterms:modified xsi:type="dcterms:W3CDTF">2018-04-09T16:06:08Z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2018-04-09T00:00:00Z</vt:filetime>
  </property>
</Properties>
</file>