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78" r:id="rId12"/>
    <p:sldId id="267" r:id="rId13"/>
    <p:sldId id="268" r:id="rId14"/>
    <p:sldId id="269" r:id="rId15"/>
    <p:sldId id="274" r:id="rId16"/>
    <p:sldId id="272" r:id="rId17"/>
    <p:sldId id="273" r:id="rId18"/>
    <p:sldId id="271" r:id="rId19"/>
    <p:sldId id="270" r:id="rId20"/>
    <p:sldId id="275" r:id="rId21"/>
    <p:sldId id="276" r:id="rId22"/>
    <p:sldId id="277" r:id="rId23"/>
    <p:sldId id="280" r:id="rId24"/>
    <p:sldId id="279" r:id="rId25"/>
    <p:sldId id="287" r:id="rId26"/>
    <p:sldId id="281" r:id="rId27"/>
    <p:sldId id="283" r:id="rId28"/>
    <p:sldId id="284" r:id="rId29"/>
    <p:sldId id="286" r:id="rId30"/>
    <p:sldId id="285"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D9F75050-0E15-4C5B-92B0-66D068882F1F}" type="datetimeFigureOut">
              <a:rPr lang="tr-TR" smtClean="0"/>
              <a:pPr/>
              <a:t>07.08.2019</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07.08.2019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07.08.2019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D9F75050-0E15-4C5B-92B0-66D068882F1F}" type="datetimeFigureOut">
              <a:rPr lang="tr-TR" smtClean="0"/>
              <a:pPr/>
              <a:t>07.08.2019</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D9F75050-0E15-4C5B-92B0-66D068882F1F}" type="datetimeFigureOut">
              <a:rPr lang="tr-TR" smtClean="0"/>
              <a:pPr/>
              <a:t>07.08.2019</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07.08.2019</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D9F75050-0E15-4C5B-92B0-66D068882F1F}" type="datetimeFigureOut">
              <a:rPr lang="tr-TR" smtClean="0"/>
              <a:pPr/>
              <a:t>07.08.2019</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07.08.2019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07.08.2019</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D9F75050-0E15-4C5B-92B0-66D068882F1F}" type="datetimeFigureOut">
              <a:rPr lang="tr-TR" smtClean="0"/>
              <a:pPr/>
              <a:t>07.08.2019</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D9F75050-0E15-4C5B-92B0-66D068882F1F}" type="datetimeFigureOut">
              <a:rPr lang="tr-TR" smtClean="0"/>
              <a:pPr/>
              <a:t>07.08.2019</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9F75050-0E15-4C5B-92B0-66D068882F1F}" type="datetimeFigureOut">
              <a:rPr lang="tr-TR" smtClean="0"/>
              <a:pPr/>
              <a:t>07.08.2019</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İçerik Yer Tutucusu"/>
          <p:cNvSpPr>
            <a:spLocks noGrp="1"/>
          </p:cNvSpPr>
          <p:nvPr>
            <p:ph type="ctrTitle"/>
          </p:nvPr>
        </p:nvSpPr>
        <p:spPr>
          <a:xfrm>
            <a:off x="0" y="2000240"/>
            <a:ext cx="9144000" cy="2246313"/>
          </a:xfrm>
          <a:solidFill>
            <a:schemeClr val="accent1"/>
          </a:solidFill>
        </p:spPr>
        <p:txBody>
          <a:bodyPr>
            <a:noAutofit/>
          </a:bodyPr>
          <a:lstStyle/>
          <a:p>
            <a:pPr algn="ctr">
              <a:buNone/>
            </a:pPr>
            <a:r>
              <a:rPr lang="tr-TR" sz="6600" dirty="0" smtClean="0">
                <a:solidFill>
                  <a:schemeClr val="bg1"/>
                </a:solidFill>
              </a:rPr>
              <a:t>EVDE EĞİTİM HİZMETLERİ</a:t>
            </a:r>
            <a:endParaRPr lang="tr-TR" sz="66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devamı …</a:t>
            </a:r>
            <a:endParaRPr lang="tr-TR" dirty="0"/>
          </a:p>
        </p:txBody>
      </p:sp>
      <p:sp>
        <p:nvSpPr>
          <p:cNvPr id="3" name="2 İçerik Yer Tutucusu"/>
          <p:cNvSpPr>
            <a:spLocks noGrp="1"/>
          </p:cNvSpPr>
          <p:nvPr>
            <p:ph idx="1"/>
          </p:nvPr>
        </p:nvSpPr>
        <p:spPr/>
        <p:txBody>
          <a:bodyPr/>
          <a:lstStyle/>
          <a:p>
            <a:pPr algn="just"/>
            <a:r>
              <a:rPr lang="tr-TR" dirty="0" smtClean="0"/>
              <a:t>RAM’ın bünyesinde oluşturulan özel eğitim değerlendirme kurulunca yapılan eğitsel değerlendirme ve tanılama sonucuna göre il/ilçe özel eğitim hizmetleri kurulunca alınan karar doğrultusunda öğrencilere evde eğitim hizmeti sunulmaktadır.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Evde eğitim hizmeti için gerekli evraklar.</a:t>
            </a:r>
            <a:endParaRPr lang="tr-TR" dirty="0"/>
          </a:p>
        </p:txBody>
      </p:sp>
      <p:sp>
        <p:nvSpPr>
          <p:cNvPr id="3" name="2 İçerik Yer Tutucusu"/>
          <p:cNvSpPr>
            <a:spLocks noGrp="1"/>
          </p:cNvSpPr>
          <p:nvPr>
            <p:ph idx="1"/>
          </p:nvPr>
        </p:nvSpPr>
        <p:spPr>
          <a:xfrm>
            <a:off x="0" y="1882808"/>
            <a:ext cx="8858280" cy="4572000"/>
          </a:xfrm>
        </p:spPr>
        <p:txBody>
          <a:bodyPr>
            <a:normAutofit fontScale="85000" lnSpcReduction="10000"/>
          </a:bodyPr>
          <a:lstStyle/>
          <a:p>
            <a:pPr algn="just"/>
            <a:r>
              <a:rPr lang="tr-TR" dirty="0" smtClean="0"/>
              <a:t>a.Bireyin en 12 hafta süreyle örgün eğitim kurumundan doğrudan yararlanmasının mümkün olmadığı ya da yararlanması hâlinde olumsuz sonuçlar doğuracağını belirten sağlık raporu</a:t>
            </a:r>
          </a:p>
          <a:p>
            <a:r>
              <a:rPr lang="tr-TR" dirty="0" smtClean="0"/>
              <a:t> b) Veli başvuru dilekçesi, </a:t>
            </a:r>
          </a:p>
          <a:p>
            <a:r>
              <a:rPr lang="tr-TR" dirty="0" smtClean="0"/>
              <a:t>c) Öğrenci belgesi, </a:t>
            </a:r>
          </a:p>
          <a:p>
            <a:r>
              <a:rPr lang="tr-TR" dirty="0" smtClean="0"/>
              <a:t>ç) Ev Ortamı Durum Tespit ve Değerlendirme Formu </a:t>
            </a:r>
          </a:p>
          <a:p>
            <a:r>
              <a:rPr lang="tr-TR" dirty="0" smtClean="0"/>
              <a:t>d) Veli Sözleşmesi </a:t>
            </a:r>
          </a:p>
          <a:p>
            <a:r>
              <a:rPr lang="tr-TR" dirty="0" smtClean="0"/>
              <a:t>e)Özel Eğitim  Değerlendirme Kurulu raporu gerekir</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Evde eğitim hizmetinde ders saatleri</a:t>
            </a:r>
            <a:endParaRPr lang="tr-TR" dirty="0"/>
          </a:p>
        </p:txBody>
      </p:sp>
      <p:sp>
        <p:nvSpPr>
          <p:cNvPr id="3" name="2 İçerik Yer Tutucusu"/>
          <p:cNvSpPr>
            <a:spLocks noGrp="1"/>
          </p:cNvSpPr>
          <p:nvPr>
            <p:ph idx="1"/>
          </p:nvPr>
        </p:nvSpPr>
        <p:spPr>
          <a:xfrm>
            <a:off x="457200" y="1714488"/>
            <a:ext cx="8229600" cy="4740320"/>
          </a:xfrm>
        </p:spPr>
        <p:txBody>
          <a:bodyPr>
            <a:normAutofit lnSpcReduction="10000"/>
          </a:bodyPr>
          <a:lstStyle/>
          <a:p>
            <a:pPr algn="just"/>
            <a:r>
              <a:rPr lang="tr-TR" dirty="0" smtClean="0"/>
              <a:t>Öğrencinin evde eğitim hizmeti kapsamında alacağı haftalık ders saati, sorumlu olduğu eğitim programı esas alınarak ilköğretim kademesinde veya özel eğitim programı uygulanan ortaöğretim kademesinde bir okula kayıtlı olanlar için haftada </a:t>
            </a:r>
            <a:r>
              <a:rPr lang="tr-TR" b="1" i="1" dirty="0" smtClean="0"/>
              <a:t>10</a:t>
            </a:r>
            <a:r>
              <a:rPr lang="tr-TR" dirty="0" smtClean="0"/>
              <a:t> ders saatinden, diğer ortaöğretim kademesinde bir okula kayıtlı olanlar için ise haftada </a:t>
            </a:r>
            <a:r>
              <a:rPr lang="tr-TR" b="1" i="1" dirty="0" smtClean="0"/>
              <a:t>16 </a:t>
            </a:r>
            <a:r>
              <a:rPr lang="tr-TR" dirty="0" smtClean="0"/>
              <a:t>ders saatinden az olmayacak şekilde planlanır.</a:t>
            </a:r>
          </a:p>
          <a:p>
            <a:pPr algn="just"/>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Okutulacak dersler neye göre seçilmelidir? </a:t>
            </a:r>
            <a:endParaRPr lang="tr-TR" dirty="0"/>
          </a:p>
        </p:txBody>
      </p:sp>
      <p:sp>
        <p:nvSpPr>
          <p:cNvPr id="3" name="2 İçerik Yer Tutucusu"/>
          <p:cNvSpPr>
            <a:spLocks noGrp="1"/>
          </p:cNvSpPr>
          <p:nvPr>
            <p:ph idx="1"/>
          </p:nvPr>
        </p:nvSpPr>
        <p:spPr/>
        <p:txBody>
          <a:bodyPr>
            <a:normAutofit/>
          </a:bodyPr>
          <a:lstStyle/>
          <a:p>
            <a:pPr algn="just"/>
            <a:r>
              <a:rPr lang="tr-TR" b="1" i="1" dirty="0" smtClean="0"/>
              <a:t>İlköğretim </a:t>
            </a:r>
            <a:r>
              <a:rPr lang="tr-TR" dirty="0" smtClean="0"/>
              <a:t>programını takip eden öğrenciler için okutulacak dersler belirlenirken merkezi sistem sınavlarında sorumlu olacakları dersler</a:t>
            </a:r>
          </a:p>
          <a:p>
            <a:pPr algn="just"/>
            <a:r>
              <a:rPr lang="tr-TR" dirty="0" smtClean="0"/>
              <a:t> </a:t>
            </a:r>
            <a:r>
              <a:rPr lang="tr-TR" b="1" i="1" dirty="0" smtClean="0"/>
              <a:t>Ortaöğretim</a:t>
            </a:r>
            <a:r>
              <a:rPr lang="tr-TR" dirty="0" smtClean="0"/>
              <a:t> programlarını takip eden öğrenciler için okutulacak dersler belirlenirken ise öğrencinin seçtiği ders yoğunluğu dikkate alınarak planlama yapılır.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Devamı…</a:t>
            </a:r>
            <a:endParaRPr lang="tr-TR" dirty="0"/>
          </a:p>
        </p:txBody>
      </p:sp>
      <p:sp>
        <p:nvSpPr>
          <p:cNvPr id="3" name="2 İçerik Yer Tutucusu"/>
          <p:cNvSpPr>
            <a:spLocks noGrp="1"/>
          </p:cNvSpPr>
          <p:nvPr>
            <p:ph idx="1"/>
          </p:nvPr>
        </p:nvSpPr>
        <p:spPr>
          <a:xfrm>
            <a:off x="457200" y="1571612"/>
            <a:ext cx="8229600" cy="4883196"/>
          </a:xfrm>
        </p:spPr>
        <p:txBody>
          <a:bodyPr>
            <a:normAutofit/>
          </a:bodyPr>
          <a:lstStyle/>
          <a:p>
            <a:pPr algn="just"/>
            <a:r>
              <a:rPr lang="tr-TR" b="1" i="1" dirty="0" smtClean="0"/>
              <a:t>Özel eğitim programını </a:t>
            </a:r>
            <a:r>
              <a:rPr lang="tr-TR" dirty="0" smtClean="0"/>
              <a:t>takip eden öğrenciler için okutulacak dersler belirlenirken öğrencilerin eğitim ihtiyaçları ve özellikleri dikkate alınarak planlama yapılır.</a:t>
            </a:r>
          </a:p>
          <a:p>
            <a:pPr algn="just"/>
            <a:r>
              <a:rPr lang="tr-TR" dirty="0" smtClean="0"/>
              <a:t> </a:t>
            </a:r>
            <a:r>
              <a:rPr lang="tr-TR" b="1" i="1" dirty="0" smtClean="0"/>
              <a:t>Ortaöğretim kademesinde özel eğitim </a:t>
            </a:r>
            <a:r>
              <a:rPr lang="tr-TR" dirty="0" smtClean="0"/>
              <a:t>programından sorumlu olan öğrenciler için eğitim programında yer alan meslek dersleri dışındaki dersler için evde eğitim hizmeti planlanır.</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200" dirty="0" smtClean="0"/>
              <a:t>Evde Eğitim Hizmeti Alan Öğrencilerin Programı Nasıl Hazırlanır?</a:t>
            </a:r>
            <a:br>
              <a:rPr lang="tr-TR" sz="3200" dirty="0" smtClean="0"/>
            </a:br>
            <a:endParaRPr lang="tr-TR" sz="3200" dirty="0"/>
          </a:p>
        </p:txBody>
      </p:sp>
      <p:sp>
        <p:nvSpPr>
          <p:cNvPr id="3" name="2 İçerik Yer Tutucusu"/>
          <p:cNvSpPr>
            <a:spLocks noGrp="1"/>
          </p:cNvSpPr>
          <p:nvPr>
            <p:ph idx="1"/>
          </p:nvPr>
        </p:nvSpPr>
        <p:spPr/>
        <p:txBody>
          <a:bodyPr/>
          <a:lstStyle/>
          <a:p>
            <a:pPr algn="just"/>
            <a:r>
              <a:rPr lang="tr-TR" dirty="0" smtClean="0"/>
              <a:t>Evde eğitim hizmetinden yararlanan öğrencilere, kayıtlı bulunduğu okulda/kurumda uygulanan eğitim programlarının uygulanması esastır. Ancak BEP geliştirme birimince, bu programlara dayalı olarak öğrencilerin eğitim performanslarına göre, ihtiyaç duydukları alanlarda BEP hazırlanır.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Evde eğitim hizmeti alan öğrenci nasıl değerlendirilir?</a:t>
            </a:r>
            <a:endParaRPr lang="tr-TR" dirty="0"/>
          </a:p>
        </p:txBody>
      </p:sp>
      <p:sp>
        <p:nvSpPr>
          <p:cNvPr id="3" name="2 İçerik Yer Tutucusu"/>
          <p:cNvSpPr>
            <a:spLocks noGrp="1"/>
          </p:cNvSpPr>
          <p:nvPr>
            <p:ph idx="1"/>
          </p:nvPr>
        </p:nvSpPr>
        <p:spPr/>
        <p:txBody>
          <a:bodyPr>
            <a:normAutofit fontScale="92500"/>
          </a:bodyPr>
          <a:lstStyle/>
          <a:p>
            <a:pPr algn="just"/>
            <a:r>
              <a:rPr lang="tr-TR" dirty="0" smtClean="0"/>
              <a:t>Öğrencilerin başarı durumlarının değerlendirilmesi, sorumlu olduğu eğitim programının uygulandığı okullardaki değerlendirme ölçütlerine göre yapılır. Okutulan derslerin puanları e-Okul Sistemine işlenir. Başarı değerlendirme sonuçları öğretmenler tarafından, öğrencinin kayıtlı bulunduğu okul yönetimine bildirilir. Sınıf geçme ve diğer işlemler, kayıtlı olunan okul yönetimi tarafından yürütülür.</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2304250"/>
          </a:xfrm>
        </p:spPr>
        <p:txBody>
          <a:bodyPr/>
          <a:lstStyle/>
          <a:p>
            <a:r>
              <a:rPr lang="tr-TR" dirty="0" smtClean="0"/>
              <a:t>Okutulmayan dersler?</a:t>
            </a:r>
            <a:endParaRPr lang="tr-TR" dirty="0"/>
          </a:p>
        </p:txBody>
      </p:sp>
      <p:sp>
        <p:nvSpPr>
          <p:cNvPr id="3" name="2 İçerik Yer Tutucusu"/>
          <p:cNvSpPr>
            <a:spLocks noGrp="1"/>
          </p:cNvSpPr>
          <p:nvPr>
            <p:ph idx="1"/>
          </p:nvPr>
        </p:nvSpPr>
        <p:spPr>
          <a:xfrm>
            <a:off x="428596" y="2786058"/>
            <a:ext cx="8229600" cy="2668618"/>
          </a:xfrm>
        </p:spPr>
        <p:txBody>
          <a:bodyPr>
            <a:normAutofit/>
          </a:bodyPr>
          <a:lstStyle/>
          <a:p>
            <a:r>
              <a:rPr lang="tr-TR" dirty="0" smtClean="0"/>
              <a:t>Öğrenci okutulmayan derslerden muaf tutulur. </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Evde eğitim hizmetleri hangi gün verilir?</a:t>
            </a:r>
            <a:endParaRPr lang="tr-TR" dirty="0"/>
          </a:p>
        </p:txBody>
      </p:sp>
      <p:sp>
        <p:nvSpPr>
          <p:cNvPr id="3" name="2 İçerik Yer Tutucusu"/>
          <p:cNvSpPr>
            <a:spLocks noGrp="1"/>
          </p:cNvSpPr>
          <p:nvPr>
            <p:ph idx="1"/>
          </p:nvPr>
        </p:nvSpPr>
        <p:spPr>
          <a:xfrm>
            <a:off x="457200" y="3000372"/>
            <a:ext cx="8229600" cy="3000396"/>
          </a:xfrm>
        </p:spPr>
        <p:txBody>
          <a:bodyPr/>
          <a:lstStyle/>
          <a:p>
            <a:pPr algn="just"/>
            <a:r>
              <a:rPr lang="tr-TR" dirty="0" smtClean="0"/>
              <a:t>Evde eğitim hizmeti hem hafta içi hem hafta sonu verilebilmektedir. </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518432"/>
          </a:xfrm>
        </p:spPr>
        <p:txBody>
          <a:bodyPr>
            <a:normAutofit fontScale="90000"/>
          </a:bodyPr>
          <a:lstStyle/>
          <a:p>
            <a:r>
              <a:rPr lang="tr-TR" dirty="0" smtClean="0"/>
              <a:t>Evde eğitim hizmeti alan öğrencilerin okula devam durumu nasıldır?</a:t>
            </a:r>
            <a:endParaRPr lang="tr-TR" dirty="0"/>
          </a:p>
        </p:txBody>
      </p:sp>
      <p:sp>
        <p:nvSpPr>
          <p:cNvPr id="3" name="2 İçerik Yer Tutucusu"/>
          <p:cNvSpPr>
            <a:spLocks noGrp="1"/>
          </p:cNvSpPr>
          <p:nvPr>
            <p:ph idx="1"/>
          </p:nvPr>
        </p:nvSpPr>
        <p:spPr/>
        <p:txBody>
          <a:bodyPr/>
          <a:lstStyle/>
          <a:p>
            <a:endParaRPr lang="tr-TR" dirty="0" smtClean="0"/>
          </a:p>
          <a:p>
            <a:r>
              <a:rPr lang="tr-TR" dirty="0" smtClean="0"/>
              <a:t>Evde eğitim hizmeti süresince bu öğrencilerin okula devam zorunluluğu aranmaz ve devam zorunluluğu aranmamasına yönelik e-Okul Sisteminde işlem yapılır.</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EVDE EĞİTİM NEDİR?</a:t>
            </a:r>
            <a:endParaRPr lang="tr-TR" dirty="0"/>
          </a:p>
        </p:txBody>
      </p:sp>
      <p:sp>
        <p:nvSpPr>
          <p:cNvPr id="3" name="2 İçerik Yer Tutucusu"/>
          <p:cNvSpPr>
            <a:spLocks noGrp="1"/>
          </p:cNvSpPr>
          <p:nvPr>
            <p:ph idx="1"/>
          </p:nvPr>
        </p:nvSpPr>
        <p:spPr>
          <a:xfrm>
            <a:off x="285720" y="1428736"/>
            <a:ext cx="8572560" cy="4857784"/>
          </a:xfrm>
        </p:spPr>
        <p:txBody>
          <a:bodyPr/>
          <a:lstStyle/>
          <a:p>
            <a:pPr algn="just"/>
            <a:r>
              <a:rPr lang="tr-TR" dirty="0" smtClean="0"/>
              <a:t>Zorunlu eğitim çağındaki  özel eğitim ihtiyacı olan  öğrencilerden Sağlık problemi nedeniyle örgün eğitim kurumlarından doğrudan yararlanamayacak durumda olduğunu sağlık raporu ile belgelendiren okul öncesi, ilkokul, ortaokul ve lise çağındaki öğrenciler için evde sunulan eğitim hizmetidir.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Kimler evde eğitim hizmeti  verebilir?</a:t>
            </a:r>
            <a:endParaRPr lang="tr-TR" dirty="0"/>
          </a:p>
        </p:txBody>
      </p:sp>
      <p:sp>
        <p:nvSpPr>
          <p:cNvPr id="3" name="2 İçerik Yer Tutucusu"/>
          <p:cNvSpPr>
            <a:spLocks noGrp="1"/>
          </p:cNvSpPr>
          <p:nvPr>
            <p:ph idx="1"/>
          </p:nvPr>
        </p:nvSpPr>
        <p:spPr>
          <a:xfrm>
            <a:off x="457200" y="1882808"/>
            <a:ext cx="8401080" cy="4572000"/>
          </a:xfrm>
        </p:spPr>
        <p:txBody>
          <a:bodyPr>
            <a:normAutofit/>
          </a:bodyPr>
          <a:lstStyle/>
          <a:p>
            <a:pPr algn="just"/>
            <a:r>
              <a:rPr lang="tr-TR" dirty="0" smtClean="0"/>
              <a:t>Evde eğitim hizmetlerinde öğrencilerin eğitim ihtiyaçları ile takip edecekleri eğitim programı esas alınarak; </a:t>
            </a:r>
            <a:r>
              <a:rPr lang="tr-TR" b="1" i="1" dirty="0" smtClean="0"/>
              <a:t>özel eğitim öğretmenleri, okul öncesi öğretmenleri, sınıf ve diğer alan öğretmenleri görevlendirilir. </a:t>
            </a:r>
            <a:endParaRPr lang="tr-TR" b="1"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Notlar:</a:t>
            </a:r>
            <a:endParaRPr lang="tr-TR" dirty="0"/>
          </a:p>
        </p:txBody>
      </p:sp>
      <p:sp>
        <p:nvSpPr>
          <p:cNvPr id="3" name="2 İçerik Yer Tutucusu"/>
          <p:cNvSpPr>
            <a:spLocks noGrp="1"/>
          </p:cNvSpPr>
          <p:nvPr>
            <p:ph idx="1"/>
          </p:nvPr>
        </p:nvSpPr>
        <p:spPr>
          <a:xfrm>
            <a:off x="357158" y="1500174"/>
            <a:ext cx="8429684" cy="4954634"/>
          </a:xfrm>
        </p:spPr>
        <p:txBody>
          <a:bodyPr>
            <a:normAutofit fontScale="85000" lnSpcReduction="10000"/>
          </a:bodyPr>
          <a:lstStyle/>
          <a:p>
            <a:r>
              <a:rPr lang="tr-TR" dirty="0" smtClean="0"/>
              <a:t>Soru : Okulda görev yapan müdür ve müdür yardımcıları evde eğitim hizmetleri kapsamında görevlendirilebilir mi? </a:t>
            </a:r>
          </a:p>
          <a:p>
            <a:r>
              <a:rPr lang="tr-TR" dirty="0" smtClean="0"/>
              <a:t> Cevap : Bilindiği üzere, Bakanlığımıza bağlı okul ve kurumlarda görev yapan yönetici ve öğretmenlerin aylık ve ek ders karşılığı okutacakları ders saati sayısı Milli Eğitim Bakanlığı Yönetici ve Öğretmenlerinin Ders ve Ek Ders Saatlerine İlişkin Kararı ile belirlenmiştir. Okulda görev yapan müdür ve müdür yardımcıları, söz konusu Karar'ın ekinde yer alan çizelgeye göre verebilecekleri ders saati sayısı kadar evde eğitim hizmetleri kapsamında </a:t>
            </a:r>
            <a:r>
              <a:rPr lang="tr-TR" b="1" i="1" dirty="0" smtClean="0"/>
              <a:t>görev alabilirler.</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161242"/>
          </a:xfrm>
        </p:spPr>
        <p:txBody>
          <a:bodyPr/>
          <a:lstStyle/>
          <a:p>
            <a:r>
              <a:rPr lang="tr-TR" dirty="0" smtClean="0"/>
              <a:t>Notlar: </a:t>
            </a:r>
            <a:endParaRPr lang="tr-TR" dirty="0"/>
          </a:p>
        </p:txBody>
      </p:sp>
      <p:sp>
        <p:nvSpPr>
          <p:cNvPr id="3" name="2 İçerik Yer Tutucusu"/>
          <p:cNvSpPr>
            <a:spLocks noGrp="1"/>
          </p:cNvSpPr>
          <p:nvPr>
            <p:ph idx="1"/>
          </p:nvPr>
        </p:nvSpPr>
        <p:spPr>
          <a:xfrm>
            <a:off x="457200" y="1357298"/>
            <a:ext cx="8186766" cy="5097510"/>
          </a:xfrm>
        </p:spPr>
        <p:txBody>
          <a:bodyPr>
            <a:normAutofit fontScale="92500"/>
          </a:bodyPr>
          <a:lstStyle/>
          <a:p>
            <a:r>
              <a:rPr lang="tr-TR" dirty="0" smtClean="0"/>
              <a:t>Soru: Evde eğitim hizmeti nasıl sonlandırılır?</a:t>
            </a:r>
          </a:p>
          <a:p>
            <a:pPr algn="just"/>
            <a:r>
              <a:rPr lang="tr-TR" dirty="0" smtClean="0"/>
              <a:t>Cevap: İl/ilçe özel eğitim hizmetleri kurulunca öğretim yılının başlamasından 10(on) gün önce evde eğitimi gerekli kılan şartlar yeniden değerlendirerek öğrencinin, o öğretim yılında evde eğitim hizmetinden yararlanıp yararlanamayacağına karar verilir. Şartların ortadan kalkması durumunda evde eğitim hizmeti sona erdirilir ve alınan karar ilgili RAM’a ve okula bildirilir.</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018366"/>
          </a:xfrm>
        </p:spPr>
        <p:txBody>
          <a:bodyPr>
            <a:normAutofit/>
          </a:bodyPr>
          <a:lstStyle/>
          <a:p>
            <a:r>
              <a:rPr lang="tr-TR" sz="4000" dirty="0" smtClean="0"/>
              <a:t>Eğitim ortamı nasıl düzenlenir?</a:t>
            </a:r>
            <a:endParaRPr lang="tr-TR" sz="4000" dirty="0"/>
          </a:p>
        </p:txBody>
      </p:sp>
      <p:sp>
        <p:nvSpPr>
          <p:cNvPr id="3" name="2 İçerik Yer Tutucusu"/>
          <p:cNvSpPr>
            <a:spLocks noGrp="1"/>
          </p:cNvSpPr>
          <p:nvPr>
            <p:ph idx="1"/>
          </p:nvPr>
        </p:nvSpPr>
        <p:spPr>
          <a:xfrm>
            <a:off x="285720" y="1214422"/>
            <a:ext cx="8643998" cy="5357850"/>
          </a:xfrm>
        </p:spPr>
        <p:txBody>
          <a:bodyPr>
            <a:noAutofit/>
          </a:bodyPr>
          <a:lstStyle/>
          <a:p>
            <a:pPr>
              <a:buNone/>
            </a:pPr>
            <a:r>
              <a:rPr lang="tr-TR" sz="2400" dirty="0" smtClean="0"/>
              <a:t> </a:t>
            </a:r>
            <a:r>
              <a:rPr lang="tr-TR" sz="2400" dirty="0" smtClean="0"/>
              <a:t>   </a:t>
            </a:r>
            <a:r>
              <a:rPr lang="tr-TR" sz="2400" dirty="0" smtClean="0"/>
              <a:t>a)Eğitim </a:t>
            </a:r>
            <a:r>
              <a:rPr lang="tr-TR" sz="2400" dirty="0" smtClean="0"/>
              <a:t>ortamı temizlik, ısınma, aydınlatma, havalandırma ve benzeri bakımlardan sağlıklı bir eğitim yapılmasına ve öğretmenin önerileri doğrultusunda bireyin özelliğine uygun olarak düzenlenmesine özen gösterilir. </a:t>
            </a:r>
          </a:p>
          <a:p>
            <a:r>
              <a:rPr lang="tr-TR" sz="2400" dirty="0" smtClean="0"/>
              <a:t>b) Eğitim ortamının dersin özelliğine göre düzenlenmesine, eğitimi kolaylaştıracak nitelikte materyal ve eşya bulundurulmasına özen gösterilir. Eğitim ortamında bilgisayar kullanımına olanak sağlayacak düzenlemeler yapılır. Dikkat dağıtabilecek her türlü uyarıcıdan kaçınılır. </a:t>
            </a:r>
          </a:p>
          <a:p>
            <a:r>
              <a:rPr lang="tr-TR" sz="2400" dirty="0" smtClean="0"/>
              <a:t>c) Evde eğitim ortamı, öğretmen ile bireyin etkileşimini kolaylaştıracak ve dersin verimliliğini artıracak biçimde düzenlenir</a:t>
            </a:r>
            <a:endParaRPr lang="tr-TR"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Öğretmenin görevleri nelerdir?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a) Kurulun planlaması dâhilinde eğitim hizmetini sürdürmek, </a:t>
            </a:r>
          </a:p>
          <a:p>
            <a:r>
              <a:rPr lang="tr-TR" dirty="0" smtClean="0"/>
              <a:t>b) Bireyselleştirilmiş eğitim programları ve ölçme değerlendirme araçlarının hazırlanmasında BEP geliştirme birimiyle iş birliği yapmak.</a:t>
            </a:r>
          </a:p>
          <a:p>
            <a:r>
              <a:rPr lang="tr-TR" dirty="0" smtClean="0"/>
              <a:t> c) </a:t>
            </a:r>
            <a:r>
              <a:rPr lang="tr-TR" dirty="0" err="1" smtClean="0"/>
              <a:t>BEP’i</a:t>
            </a:r>
            <a:r>
              <a:rPr lang="tr-TR" dirty="0" smtClean="0"/>
              <a:t> uygulamak ve değerlendirmek. </a:t>
            </a:r>
          </a:p>
          <a:p>
            <a:r>
              <a:rPr lang="tr-TR" dirty="0" smtClean="0"/>
              <a:t>ç) Eğitim hizmetleriyle ilgili olarak birey, aile, diğer öğretmenler ve okula danışmanlık yapmak. </a:t>
            </a:r>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Devamı…</a:t>
            </a:r>
            <a:endParaRPr lang="tr-TR" dirty="0"/>
          </a:p>
        </p:txBody>
      </p:sp>
      <p:sp>
        <p:nvSpPr>
          <p:cNvPr id="3" name="2 İçerik Yer Tutucusu"/>
          <p:cNvSpPr>
            <a:spLocks noGrp="1"/>
          </p:cNvSpPr>
          <p:nvPr>
            <p:ph idx="1"/>
          </p:nvPr>
        </p:nvSpPr>
        <p:spPr>
          <a:xfrm>
            <a:off x="500034" y="1500174"/>
            <a:ext cx="8229600" cy="4572000"/>
          </a:xfrm>
        </p:spPr>
        <p:txBody>
          <a:bodyPr>
            <a:normAutofit fontScale="92500" lnSpcReduction="10000"/>
          </a:bodyPr>
          <a:lstStyle/>
          <a:p>
            <a:r>
              <a:rPr lang="tr-TR" dirty="0" smtClean="0"/>
              <a:t>d) Aile eğitimi çalışmalarını planlamak ve yürütmek.</a:t>
            </a:r>
          </a:p>
          <a:p>
            <a:r>
              <a:rPr lang="tr-TR" dirty="0" smtClean="0"/>
              <a:t> e) Bireyin kullandığı teknik cihaz ve aletler hakkında eğitim hizmetini yürüten diğer öğretmenlere bilgi vermek.</a:t>
            </a:r>
          </a:p>
          <a:p>
            <a:r>
              <a:rPr lang="tr-TR" dirty="0" smtClean="0"/>
              <a:t> f) Eğitim hizmetlerinin yürütüleceği ortamın düzenlenmesinde rehberlik etmek. </a:t>
            </a:r>
          </a:p>
          <a:p>
            <a:r>
              <a:rPr lang="tr-TR" dirty="0" smtClean="0"/>
              <a:t>g) Evde eğitim hizmeti kapsamında yürüttüğü faaliyetleri Evde Eğitim Hizmet Planı Aylık Uygulama Çizelgesi uygun olarak doldurmak. </a:t>
            </a:r>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089804"/>
          </a:xfrm>
        </p:spPr>
        <p:txBody>
          <a:bodyPr>
            <a:normAutofit/>
          </a:bodyPr>
          <a:lstStyle/>
          <a:p>
            <a:r>
              <a:rPr lang="tr-TR" sz="4000" dirty="0" smtClean="0"/>
              <a:t>Ailenin görev ve sorumlulukları</a:t>
            </a:r>
            <a:endParaRPr lang="tr-TR" sz="4000" dirty="0"/>
          </a:p>
        </p:txBody>
      </p:sp>
      <p:sp>
        <p:nvSpPr>
          <p:cNvPr id="3" name="2 İçerik Yer Tutucusu"/>
          <p:cNvSpPr>
            <a:spLocks noGrp="1"/>
          </p:cNvSpPr>
          <p:nvPr>
            <p:ph idx="1"/>
          </p:nvPr>
        </p:nvSpPr>
        <p:spPr>
          <a:xfrm>
            <a:off x="500034" y="1428736"/>
            <a:ext cx="8229600" cy="5168948"/>
          </a:xfrm>
        </p:spPr>
        <p:txBody>
          <a:bodyPr>
            <a:normAutofit/>
          </a:bodyPr>
          <a:lstStyle/>
          <a:p>
            <a:r>
              <a:rPr lang="tr-TR" dirty="0" smtClean="0"/>
              <a:t>a) Veli sözleşmesinde taahhüt ettiği hususlar doğrultusunda etkili bir eğitimin gerçeklemesi için ev ortamına ilişkin düzenlemeleri imkânları ölçüsünde yapmak.</a:t>
            </a:r>
          </a:p>
          <a:p>
            <a:r>
              <a:rPr lang="tr-TR" dirty="0" smtClean="0"/>
              <a:t> b) Ev ortamına ilişkin fiziksel düzenlemelerin gerçekleştirilemediği durumlarda kurulla iş birliği yaparak eğitim ortamının hazırlanmasını sağlamak</a:t>
            </a:r>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Devamı…</a:t>
            </a:r>
            <a:endParaRPr lang="tr-TR" dirty="0"/>
          </a:p>
        </p:txBody>
      </p:sp>
      <p:sp>
        <p:nvSpPr>
          <p:cNvPr id="3" name="2 İçerik Yer Tutucusu"/>
          <p:cNvSpPr>
            <a:spLocks noGrp="1"/>
          </p:cNvSpPr>
          <p:nvPr>
            <p:ph idx="1"/>
          </p:nvPr>
        </p:nvSpPr>
        <p:spPr>
          <a:xfrm>
            <a:off x="357158" y="1500174"/>
            <a:ext cx="8501122" cy="4954634"/>
          </a:xfrm>
        </p:spPr>
        <p:txBody>
          <a:bodyPr>
            <a:normAutofit fontScale="92500" lnSpcReduction="10000"/>
          </a:bodyPr>
          <a:lstStyle/>
          <a:p>
            <a:r>
              <a:rPr lang="tr-TR" dirty="0" smtClean="0"/>
              <a:t>c) Bireyin eğitim ihtiyaçlarıyla ilgili BEP geliştirme birimine bilgi vermek ve BEP hazırlanması sürecine katılmak. </a:t>
            </a:r>
          </a:p>
          <a:p>
            <a:r>
              <a:rPr lang="tr-TR" dirty="0" smtClean="0"/>
              <a:t>ç) </a:t>
            </a:r>
            <a:r>
              <a:rPr lang="tr-TR" dirty="0" err="1" smtClean="0"/>
              <a:t>BEP’in</a:t>
            </a:r>
            <a:r>
              <a:rPr lang="tr-TR" dirty="0" smtClean="0"/>
              <a:t> amaçlarının gerçekleşmesi ve eğitimin devamlılığını sağlamak amacıyla evde eğitime katılan öğretmenlerle iş birliği yapmak. </a:t>
            </a:r>
          </a:p>
          <a:p>
            <a:r>
              <a:rPr lang="tr-TR" dirty="0" smtClean="0"/>
              <a:t>d) Aile eğitim programlarına katılmak. </a:t>
            </a:r>
          </a:p>
          <a:p>
            <a:r>
              <a:rPr lang="tr-TR" dirty="0" smtClean="0"/>
              <a:t>e) Evdeki eğitim hizmetleri uygulamalarında bireyin kayıtlı bulunduğu okul idaresini bilgilendirmek.</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t>Okul yönetiminin görev ve sorumlulukları nelerdir?</a:t>
            </a:r>
            <a:endParaRPr lang="tr-TR" sz="3600" dirty="0"/>
          </a:p>
        </p:txBody>
      </p:sp>
      <p:sp>
        <p:nvSpPr>
          <p:cNvPr id="3" name="2 İçerik Yer Tutucusu"/>
          <p:cNvSpPr>
            <a:spLocks noGrp="1"/>
          </p:cNvSpPr>
          <p:nvPr>
            <p:ph idx="1"/>
          </p:nvPr>
        </p:nvSpPr>
        <p:spPr>
          <a:xfrm>
            <a:off x="457200" y="1571612"/>
            <a:ext cx="8229600" cy="4883196"/>
          </a:xfrm>
        </p:spPr>
        <p:txBody>
          <a:bodyPr>
            <a:normAutofit/>
          </a:bodyPr>
          <a:lstStyle/>
          <a:p>
            <a:r>
              <a:rPr lang="tr-TR" dirty="0" smtClean="0"/>
              <a:t>a) Evde veya hastanede eğitim alan bireyin her türlü idari işlemlerini yürütmek. b) Yönetmelik hükümleri doğrultusunda BEP geliştirme birimini oluşturmak. </a:t>
            </a:r>
          </a:p>
          <a:p>
            <a:r>
              <a:rPr lang="tr-TR" dirty="0" smtClean="0"/>
              <a:t>c) Kurulun planlamaları doğrultusunda evde eğitim hizmeti verecek öğretmenlerin haftalık ders programını hazırlamak. </a:t>
            </a:r>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Devamı…</a:t>
            </a:r>
            <a:endParaRPr lang="tr-TR" dirty="0"/>
          </a:p>
        </p:txBody>
      </p:sp>
      <p:sp>
        <p:nvSpPr>
          <p:cNvPr id="3" name="2 İçerik Yer Tutucusu"/>
          <p:cNvSpPr>
            <a:spLocks noGrp="1"/>
          </p:cNvSpPr>
          <p:nvPr>
            <p:ph idx="1"/>
          </p:nvPr>
        </p:nvSpPr>
        <p:spPr/>
        <p:txBody>
          <a:bodyPr/>
          <a:lstStyle/>
          <a:p>
            <a:r>
              <a:rPr lang="tr-TR" dirty="0" smtClean="0"/>
              <a:t>ç) Evde eğitim hizmetlerinin yürütülmesiyle ilgili olarak kurulu bilgilendirmek. </a:t>
            </a:r>
          </a:p>
          <a:p>
            <a:r>
              <a:rPr lang="tr-TR" dirty="0" smtClean="0"/>
              <a:t>d) Evde eğitim hizmetlerinin kapsamı ve bu hizmetlerin yürütülmesiyle ilgili hususlarda veliyi bilgilendirmek.</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Evde Eğitim Hizmetinden Kimler Faydalanabilir?</a:t>
            </a:r>
            <a:endParaRPr lang="tr-TR" dirty="0"/>
          </a:p>
        </p:txBody>
      </p:sp>
      <p:sp>
        <p:nvSpPr>
          <p:cNvPr id="3" name="2 İçerik Yer Tutucusu"/>
          <p:cNvSpPr>
            <a:spLocks noGrp="1"/>
          </p:cNvSpPr>
          <p:nvPr>
            <p:ph idx="1"/>
          </p:nvPr>
        </p:nvSpPr>
        <p:spPr>
          <a:xfrm>
            <a:off x="457200" y="1882808"/>
            <a:ext cx="8472518" cy="4572000"/>
          </a:xfrm>
        </p:spPr>
        <p:txBody>
          <a:bodyPr>
            <a:normAutofit fontScale="92500" lnSpcReduction="10000"/>
          </a:bodyPr>
          <a:lstStyle/>
          <a:p>
            <a:pPr algn="just"/>
            <a:r>
              <a:rPr lang="tr-TR" b="1" i="1" dirty="0" smtClean="0"/>
              <a:t>En az on iki hafta </a:t>
            </a:r>
            <a:r>
              <a:rPr lang="tr-TR" dirty="0" smtClean="0"/>
              <a:t>süreyle örgün eğitim kurumlarından yararlanamayacağı ya da yararlanması durumunda sağlığı açısından risk oluşturacağı en az birisi ilgili daldan olmak üzere üç uzman tabip tarafından düzenlenmiş Durum Bildirir Sağlık Kurulu Raporu’nda belirtilen öğrencilere velinin yazılı talebi ve Özel Eğitim Değerlendirme Kurulu Raporu ile il veya ilçe özel eğitim hizmetleri kurulunun planlaması doğrultusunda ders yılı içinde evde eğitim hizmeti verilebilir.</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142984"/>
            <a:ext cx="8229600" cy="4429156"/>
          </a:xfrm>
        </p:spPr>
        <p:txBody>
          <a:bodyPr/>
          <a:lstStyle/>
          <a:p>
            <a:r>
              <a:rPr lang="tr-TR" dirty="0" smtClean="0"/>
              <a:t>SUŞEHRİ REHBERLİK VE ARAŞTIRMA MERKEZİ </a:t>
            </a:r>
          </a:p>
          <a:p>
            <a:r>
              <a:rPr lang="tr-TR" dirty="0" smtClean="0"/>
              <a:t>ADRES: KEMALPAŞA MAH. ORDU CAD. NO:28/1 SUŞEHRİ/SİVAS</a:t>
            </a:r>
          </a:p>
          <a:p>
            <a:r>
              <a:rPr lang="tr-TR" dirty="0" smtClean="0"/>
              <a:t>TELEFON: (0346) 311 58 40</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Evde eğitim hizmetinden kimler faydalanamaz</a:t>
            </a:r>
            <a:endParaRPr lang="tr-TR" dirty="0"/>
          </a:p>
        </p:txBody>
      </p:sp>
      <p:sp>
        <p:nvSpPr>
          <p:cNvPr id="3" name="2 İçerik Yer Tutucusu"/>
          <p:cNvSpPr>
            <a:spLocks noGrp="1"/>
          </p:cNvSpPr>
          <p:nvPr>
            <p:ph idx="1"/>
          </p:nvPr>
        </p:nvSpPr>
        <p:spPr>
          <a:xfrm>
            <a:off x="457200" y="1882808"/>
            <a:ext cx="8472518" cy="4572000"/>
          </a:xfrm>
        </p:spPr>
        <p:txBody>
          <a:bodyPr/>
          <a:lstStyle/>
          <a:p>
            <a:pPr algn="just"/>
            <a:r>
              <a:rPr lang="tr-TR" dirty="0" smtClean="0"/>
              <a:t>Mesleki ve teknik eğitim programlarının uygulandığı okullarda kayıtlı olan öğrencilerden sadece 9 . sınıf öğrencileri için evde eğitim hizmeti sunulur. 10. ,11.,12.  Sınıflarda eğitimine devam öğrencilere evde eğitim hizmeti sunulmaz.</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Evde eğitim hizmeti için hangi kurumlara başvuru yapılır? </a:t>
            </a:r>
            <a:endParaRPr lang="tr-TR" dirty="0"/>
          </a:p>
        </p:txBody>
      </p:sp>
      <p:sp>
        <p:nvSpPr>
          <p:cNvPr id="3" name="2 İçerik Yer Tutucusu"/>
          <p:cNvSpPr>
            <a:spLocks noGrp="1"/>
          </p:cNvSpPr>
          <p:nvPr>
            <p:ph idx="1"/>
          </p:nvPr>
        </p:nvSpPr>
        <p:spPr>
          <a:xfrm>
            <a:off x="457200" y="1785926"/>
            <a:ext cx="8472518" cy="4668882"/>
          </a:xfrm>
        </p:spPr>
        <p:txBody>
          <a:bodyPr>
            <a:normAutofit/>
          </a:bodyPr>
          <a:lstStyle/>
          <a:p>
            <a:pPr algn="just"/>
            <a:r>
              <a:rPr lang="tr-TR" dirty="0" smtClean="0"/>
              <a:t>Evde eğitim hizmetinden  yararlanmak için, en az </a:t>
            </a:r>
            <a:r>
              <a:rPr lang="tr-TR" b="1" i="1" dirty="0" smtClean="0"/>
              <a:t>12 hafta süreyle </a:t>
            </a:r>
            <a:r>
              <a:rPr lang="tr-TR" dirty="0" smtClean="0"/>
              <a:t>örgün eğitimden yararlanamayacağı ya da yararlanması durumunda sağlığı açısından risk oluşturacak  bir durum varsa bunu bildiren en </a:t>
            </a:r>
            <a:r>
              <a:rPr lang="tr-TR" b="1" i="1" dirty="0" smtClean="0"/>
              <a:t>az birisi ilgili daldan olmak üzere  üç uzman tabip tarafından düzenlenmiş durum bildirir sağlık raporu almak üzere sağlık </a:t>
            </a:r>
            <a:r>
              <a:rPr lang="tr-TR" dirty="0" smtClean="0"/>
              <a:t>kuruluşuna başvuru yapılmalıdır. </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Devamı…</a:t>
            </a:r>
            <a:endParaRPr lang="tr-TR" dirty="0"/>
          </a:p>
        </p:txBody>
      </p:sp>
      <p:sp>
        <p:nvSpPr>
          <p:cNvPr id="3" name="2 İçerik Yer Tutucusu"/>
          <p:cNvSpPr>
            <a:spLocks noGrp="1"/>
          </p:cNvSpPr>
          <p:nvPr>
            <p:ph idx="1"/>
          </p:nvPr>
        </p:nvSpPr>
        <p:spPr>
          <a:xfrm>
            <a:off x="457200" y="1571612"/>
            <a:ext cx="8229600" cy="4883196"/>
          </a:xfrm>
        </p:spPr>
        <p:txBody>
          <a:bodyPr/>
          <a:lstStyle/>
          <a:p>
            <a:pPr algn="just"/>
            <a:r>
              <a:rPr lang="tr-TR" dirty="0" smtClean="0"/>
              <a:t>Durum bildirir sağlık raporunu alan veli, çocuğu adına, çocuğunun okulunun bağlı bulunduğu Rehberlik ve Araştırma Merkezine  başvuru yapmalıdır.</a:t>
            </a:r>
          </a:p>
          <a:p>
            <a:pPr algn="just"/>
            <a:r>
              <a:rPr lang="tr-TR" dirty="0" smtClean="0"/>
              <a:t>Okul kaydı olmayan çocuk için ise  adresin bağlı bulunduğu Rehberlik ve Araştırma Merkezine başvuru yapmalıdır.  </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RAM’a  başvuru sürecinde istenen belgeler. </a:t>
            </a:r>
            <a:endParaRPr lang="tr-TR" dirty="0"/>
          </a:p>
        </p:txBody>
      </p:sp>
      <p:sp>
        <p:nvSpPr>
          <p:cNvPr id="3" name="2 İçerik Yer Tutucusu"/>
          <p:cNvSpPr>
            <a:spLocks noGrp="1"/>
          </p:cNvSpPr>
          <p:nvPr>
            <p:ph idx="1"/>
          </p:nvPr>
        </p:nvSpPr>
        <p:spPr>
          <a:xfrm>
            <a:off x="457200" y="1882808"/>
            <a:ext cx="8229600" cy="4475150"/>
          </a:xfrm>
        </p:spPr>
        <p:txBody>
          <a:bodyPr>
            <a:normAutofit lnSpcReduction="10000"/>
          </a:bodyPr>
          <a:lstStyle/>
          <a:p>
            <a:pPr algn="just"/>
            <a:r>
              <a:rPr lang="tr-TR" dirty="0" smtClean="0"/>
              <a:t>a.Bireyin en 12 hafta süreyle örgün eğitim kurumundan doğrudan yararlanmasının mümkün olmadığı ya da yararlanması hâlinde olumsuz sonuçlar doğuracağını belirten sağlık raporu, </a:t>
            </a:r>
          </a:p>
          <a:p>
            <a:r>
              <a:rPr lang="tr-TR" dirty="0" smtClean="0"/>
              <a:t>b. Veli başvuru dilekçesi,</a:t>
            </a:r>
          </a:p>
          <a:p>
            <a:r>
              <a:rPr lang="tr-TR" dirty="0" smtClean="0"/>
              <a:t>c. Öğrenci belgesi</a:t>
            </a:r>
          </a:p>
          <a:p>
            <a:r>
              <a:rPr lang="tr-TR" dirty="0" smtClean="0"/>
              <a:t>d. Öğrenci ve veli kimliği</a:t>
            </a:r>
          </a:p>
          <a:p>
            <a:r>
              <a:rPr lang="tr-TR" dirty="0" smtClean="0"/>
              <a:t>2 Adet </a:t>
            </a:r>
            <a:r>
              <a:rPr lang="tr-TR" smtClean="0"/>
              <a:t>vesikalık fotoğraf </a:t>
            </a:r>
            <a:endParaRPr lang="tr-TR" dirty="0" smtClean="0"/>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329642" cy="1399032"/>
          </a:xfrm>
        </p:spPr>
        <p:txBody>
          <a:bodyPr/>
          <a:lstStyle/>
          <a:p>
            <a:r>
              <a:rPr lang="tr-TR" dirty="0" smtClean="0"/>
              <a:t>RAM’a başvurudan sonra süreç nasıl ilerler?</a:t>
            </a:r>
            <a:endParaRPr lang="tr-TR" dirty="0"/>
          </a:p>
        </p:txBody>
      </p:sp>
      <p:sp>
        <p:nvSpPr>
          <p:cNvPr id="3" name="2 İçerik Yer Tutucusu"/>
          <p:cNvSpPr>
            <a:spLocks noGrp="1"/>
          </p:cNvSpPr>
          <p:nvPr>
            <p:ph idx="1"/>
          </p:nvPr>
        </p:nvSpPr>
        <p:spPr>
          <a:xfrm>
            <a:off x="357158" y="1882808"/>
            <a:ext cx="8501122" cy="4572000"/>
          </a:xfrm>
        </p:spPr>
        <p:txBody>
          <a:bodyPr/>
          <a:lstStyle/>
          <a:p>
            <a:pPr algn="just"/>
            <a:r>
              <a:rPr lang="tr-TR" dirty="0" smtClean="0"/>
              <a:t>RAM’ın bünyesinde oluşturulan özel eğitim değerlendirme kurulu üyeleri tarafından öğrencinin durumu değerlendirilir. Ayrıca ev ziyareti düzenlenerek evin  fiziksel şartlarının, evde eğitime uygunluk durumu kontrol edilir. Ev ortamı durum ve tespit formu doldurulur.  </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Devamı…</a:t>
            </a:r>
            <a:endParaRPr lang="tr-TR" dirty="0"/>
          </a:p>
        </p:txBody>
      </p:sp>
      <p:sp>
        <p:nvSpPr>
          <p:cNvPr id="3" name="2 İçerik Yer Tutucusu"/>
          <p:cNvSpPr>
            <a:spLocks noGrp="1"/>
          </p:cNvSpPr>
          <p:nvPr>
            <p:ph idx="1"/>
          </p:nvPr>
        </p:nvSpPr>
        <p:spPr/>
        <p:txBody>
          <a:bodyPr/>
          <a:lstStyle/>
          <a:p>
            <a:pPr algn="just"/>
            <a:r>
              <a:rPr lang="tr-TR" dirty="0" smtClean="0"/>
              <a:t> Evde eğitim sürecinde dikkat edilmesi gereken durumlar ( hem ailenin , hem görev alacak öğretmenin) görüşülür ve veli sözleşmesi imzalanır. </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196</TotalTime>
  <Words>1347</Words>
  <PresentationFormat>Ekran Gösterisi (4:3)</PresentationFormat>
  <Paragraphs>89</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Canlı</vt:lpstr>
      <vt:lpstr>EVDE EĞİTİM HİZMETLERİ</vt:lpstr>
      <vt:lpstr>        EVDE EĞİTİM NEDİR?</vt:lpstr>
      <vt:lpstr>Evde Eğitim Hizmetinden Kimler Faydalanabilir?</vt:lpstr>
      <vt:lpstr>Evde eğitim hizmetinden kimler faydalanamaz</vt:lpstr>
      <vt:lpstr>Evde eğitim hizmeti için hangi kurumlara başvuru yapılır? </vt:lpstr>
      <vt:lpstr>Devamı…</vt:lpstr>
      <vt:lpstr>RAM’a  başvuru sürecinde istenen belgeler. </vt:lpstr>
      <vt:lpstr>RAM’a başvurudan sonra süreç nasıl ilerler?</vt:lpstr>
      <vt:lpstr>Devamı…</vt:lpstr>
      <vt:lpstr>devamı …</vt:lpstr>
      <vt:lpstr>Evde eğitim hizmeti için gerekli evraklar.</vt:lpstr>
      <vt:lpstr>Evde eğitim hizmetinde ders saatleri</vt:lpstr>
      <vt:lpstr>Okutulacak dersler neye göre seçilmelidir? </vt:lpstr>
      <vt:lpstr>Devamı…</vt:lpstr>
      <vt:lpstr>Evde Eğitim Hizmeti Alan Öğrencilerin Programı Nasıl Hazırlanır? </vt:lpstr>
      <vt:lpstr>Evde eğitim hizmeti alan öğrenci nasıl değerlendirilir?</vt:lpstr>
      <vt:lpstr>Okutulmayan dersler?</vt:lpstr>
      <vt:lpstr>Evde eğitim hizmetleri hangi gün verilir?</vt:lpstr>
      <vt:lpstr>Evde eğitim hizmeti alan öğrencilerin okula devam durumu nasıldır?</vt:lpstr>
      <vt:lpstr>Kimler evde eğitim hizmeti  verebilir?</vt:lpstr>
      <vt:lpstr>Notlar:</vt:lpstr>
      <vt:lpstr>Notlar: </vt:lpstr>
      <vt:lpstr>Eğitim ortamı nasıl düzenlenir?</vt:lpstr>
      <vt:lpstr>Öğretmenin görevleri nelerdir?</vt:lpstr>
      <vt:lpstr>Devamı…</vt:lpstr>
      <vt:lpstr>Ailenin görev ve sorumlulukları</vt:lpstr>
      <vt:lpstr>Devamı…</vt:lpstr>
      <vt:lpstr>Okul yönetiminin görev ve sorumlulukları nelerdir?</vt:lpstr>
      <vt:lpstr>Devamı…</vt:lpstr>
      <vt:lpstr>Slayt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EVDE EĞİTİM HİZMETLERİ</dc:title>
  <dc:creator>Fjtsu</dc:creator>
  <cp:lastModifiedBy>Fjtsu</cp:lastModifiedBy>
  <cp:revision>24</cp:revision>
  <dcterms:created xsi:type="dcterms:W3CDTF">2019-08-06T12:18:18Z</dcterms:created>
  <dcterms:modified xsi:type="dcterms:W3CDTF">2019-08-07T13:24:40Z</dcterms:modified>
</cp:coreProperties>
</file>