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5" r:id="rId4"/>
    <p:sldId id="274" r:id="rId5"/>
    <p:sldId id="272" r:id="rId6"/>
    <p:sldId id="257" r:id="rId7"/>
    <p:sldId id="258" r:id="rId8"/>
    <p:sldId id="259" r:id="rId9"/>
    <p:sldId id="260" r:id="rId10"/>
    <p:sldId id="261" r:id="rId11"/>
    <p:sldId id="273" r:id="rId12"/>
    <p:sldId id="262" r:id="rId13"/>
    <p:sldId id="263" r:id="rId14"/>
    <p:sldId id="264" r:id="rId15"/>
    <p:sldId id="277" r:id="rId16"/>
    <p:sldId id="278" r:id="rId17"/>
    <p:sldId id="265" r:id="rId18"/>
    <p:sldId id="266" r:id="rId19"/>
    <p:sldId id="268" r:id="rId20"/>
    <p:sldId id="269" r:id="rId21"/>
    <p:sldId id="270" r:id="rId22"/>
    <p:sldId id="276" r:id="rId23"/>
    <p:sldId id="279" r:id="rId24"/>
    <p:sldId id="280"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E5C2B4-724E-4007-BC0B-C89B28E7E006}" type="doc">
      <dgm:prSet loTypeId="urn:microsoft.com/office/officeart/2005/8/layout/chevron2" loCatId="list" qsTypeId="urn:microsoft.com/office/officeart/2005/8/quickstyle/simple1" qsCatId="simple" csTypeId="urn:microsoft.com/office/officeart/2005/8/colors/accent2_1" csCatId="accent2" phldr="1"/>
      <dgm:spPr/>
      <dgm:t>
        <a:bodyPr/>
        <a:lstStyle/>
        <a:p>
          <a:endParaRPr lang="tr-TR"/>
        </a:p>
      </dgm:t>
    </dgm:pt>
    <dgm:pt modelId="{986F7AE4-5F6C-4215-B024-543DABFD07E8}">
      <dgm:prSet phldrT="[Metin]"/>
      <dgm:spPr/>
      <dgm:t>
        <a:bodyPr/>
        <a:lstStyle/>
        <a:p>
          <a:endParaRPr lang="tr-TR" dirty="0"/>
        </a:p>
      </dgm:t>
    </dgm:pt>
    <dgm:pt modelId="{A16F0097-C7F3-482D-8A93-EFB53DF570AA}" type="parTrans" cxnId="{40A62334-4505-4CBA-B996-059448F5945E}">
      <dgm:prSet/>
      <dgm:spPr/>
      <dgm:t>
        <a:bodyPr/>
        <a:lstStyle/>
        <a:p>
          <a:endParaRPr lang="tr-TR"/>
        </a:p>
      </dgm:t>
    </dgm:pt>
    <dgm:pt modelId="{A9C7C89B-D963-4E6F-BCEF-C22FF1C02376}" type="sibTrans" cxnId="{40A62334-4505-4CBA-B996-059448F5945E}">
      <dgm:prSet/>
      <dgm:spPr/>
      <dgm:t>
        <a:bodyPr/>
        <a:lstStyle/>
        <a:p>
          <a:endParaRPr lang="tr-TR"/>
        </a:p>
      </dgm:t>
    </dgm:pt>
    <dgm:pt modelId="{94D54E1C-BD1F-4419-BC66-1E60E7437819}">
      <dgm:prSet phldrT="[Metin]"/>
      <dgm:spPr/>
      <dgm:t>
        <a:bodyPr/>
        <a:lstStyle/>
        <a:p>
          <a:r>
            <a:rPr lang="tr-TR" b="1" dirty="0" smtClean="0"/>
            <a:t>Özel eğitime ihtiyacı olan bireylerin okul ve kurumlara kayıtlarında özel eğitim hizmetleri kurulu tarafından yerleştirme kararı alınmış olması şartı aranmaz.   </a:t>
          </a:r>
          <a:endParaRPr lang="tr-TR" b="1" dirty="0"/>
        </a:p>
      </dgm:t>
    </dgm:pt>
    <dgm:pt modelId="{D9EF72AF-11E8-4AEB-BC5D-87D0D943FA89}" type="parTrans" cxnId="{62CED31C-A354-47C2-BCDF-6109D3D6E82E}">
      <dgm:prSet/>
      <dgm:spPr/>
      <dgm:t>
        <a:bodyPr/>
        <a:lstStyle/>
        <a:p>
          <a:endParaRPr lang="tr-TR"/>
        </a:p>
      </dgm:t>
    </dgm:pt>
    <dgm:pt modelId="{98B1541B-44E1-4AB4-84A2-AF355A9D5D22}" type="sibTrans" cxnId="{62CED31C-A354-47C2-BCDF-6109D3D6E82E}">
      <dgm:prSet/>
      <dgm:spPr/>
      <dgm:t>
        <a:bodyPr/>
        <a:lstStyle/>
        <a:p>
          <a:endParaRPr lang="tr-TR"/>
        </a:p>
      </dgm:t>
    </dgm:pt>
    <dgm:pt modelId="{586F49ED-151D-4F6D-A148-3141FD3E89B9}">
      <dgm:prSet phldrT="[Metin]"/>
      <dgm:spPr/>
      <dgm:t>
        <a:bodyPr/>
        <a:lstStyle/>
        <a:p>
          <a:endParaRPr lang="tr-TR" dirty="0"/>
        </a:p>
      </dgm:t>
    </dgm:pt>
    <dgm:pt modelId="{15608ED8-425B-4EAD-AD92-91DA2AF095C8}" type="parTrans" cxnId="{455A66A8-8FAD-4FDA-B627-5DF2EFF65F89}">
      <dgm:prSet/>
      <dgm:spPr/>
      <dgm:t>
        <a:bodyPr/>
        <a:lstStyle/>
        <a:p>
          <a:endParaRPr lang="tr-TR"/>
        </a:p>
      </dgm:t>
    </dgm:pt>
    <dgm:pt modelId="{176DBB22-7925-4BA0-9110-8B382D995C93}" type="sibTrans" cxnId="{455A66A8-8FAD-4FDA-B627-5DF2EFF65F89}">
      <dgm:prSet/>
      <dgm:spPr/>
      <dgm:t>
        <a:bodyPr/>
        <a:lstStyle/>
        <a:p>
          <a:endParaRPr lang="tr-TR"/>
        </a:p>
      </dgm:t>
    </dgm:pt>
    <dgm:pt modelId="{FA7C7FBD-1437-46C2-9DCB-15662C917AC6}">
      <dgm:prSet phldrT="[Metin]"/>
      <dgm:spPr/>
      <dgm:t>
        <a:bodyPr/>
        <a:lstStyle/>
        <a:p>
          <a:r>
            <a:rPr lang="tr-TR" b="1" dirty="0" smtClean="0"/>
            <a:t>Herhangi bir ilköğretim okuluna kayıt için başvurusu yapılan öğrencinin, yönetmelik gereği önce kaydı yapılır, daha sonra gerekli düzenleme ve önlemler sonucunda  öğrenci programda uyumsuzluk yaşıyor ise ilgili  birimlere yönlendirmesi yapılır.</a:t>
          </a:r>
          <a:endParaRPr lang="tr-TR" b="1" dirty="0"/>
        </a:p>
      </dgm:t>
    </dgm:pt>
    <dgm:pt modelId="{3C22467A-DFAF-4290-97FD-074BFD1ECED7}" type="parTrans" cxnId="{D340C084-8DB1-4413-B0BC-06F8154B0D0D}">
      <dgm:prSet/>
      <dgm:spPr/>
      <dgm:t>
        <a:bodyPr/>
        <a:lstStyle/>
        <a:p>
          <a:endParaRPr lang="tr-TR"/>
        </a:p>
      </dgm:t>
    </dgm:pt>
    <dgm:pt modelId="{7AAE08CD-EC77-474F-A077-515B7975FE8D}" type="sibTrans" cxnId="{D340C084-8DB1-4413-B0BC-06F8154B0D0D}">
      <dgm:prSet/>
      <dgm:spPr/>
      <dgm:t>
        <a:bodyPr/>
        <a:lstStyle/>
        <a:p>
          <a:endParaRPr lang="tr-TR"/>
        </a:p>
      </dgm:t>
    </dgm:pt>
    <dgm:pt modelId="{2F644074-AE0F-48A9-BE1B-247BE4BB8CA8}">
      <dgm:prSet phldrT="[Metin]"/>
      <dgm:spPr/>
      <dgm:t>
        <a:bodyPr/>
        <a:lstStyle/>
        <a:p>
          <a:endParaRPr lang="tr-TR" dirty="0"/>
        </a:p>
      </dgm:t>
    </dgm:pt>
    <dgm:pt modelId="{6FFE51F7-F418-43D6-BC5B-57E98C24D9EE}" type="parTrans" cxnId="{FB5D3E12-ADA8-4299-8C1D-E0E7351520A8}">
      <dgm:prSet/>
      <dgm:spPr/>
      <dgm:t>
        <a:bodyPr/>
        <a:lstStyle/>
        <a:p>
          <a:endParaRPr lang="tr-TR"/>
        </a:p>
      </dgm:t>
    </dgm:pt>
    <dgm:pt modelId="{0D98AB4F-0420-4DAC-AF1F-7BE0BBBA65B2}" type="sibTrans" cxnId="{FB5D3E12-ADA8-4299-8C1D-E0E7351520A8}">
      <dgm:prSet/>
      <dgm:spPr/>
      <dgm:t>
        <a:bodyPr/>
        <a:lstStyle/>
        <a:p>
          <a:endParaRPr lang="tr-TR"/>
        </a:p>
      </dgm:t>
    </dgm:pt>
    <dgm:pt modelId="{A3073FD1-649A-4244-AF29-F811428DD5A2}">
      <dgm:prSet phldrT="[Metin]"/>
      <dgm:spPr/>
      <dgm:t>
        <a:bodyPr/>
        <a:lstStyle/>
        <a:p>
          <a:r>
            <a:rPr lang="tr-TR" b="1" dirty="0" smtClean="0"/>
            <a:t>Zorunlu öğrenim çağına giren , özel eğitime ihtiyacı olduğu tespit edilen veya tanısı konulmamış ve yerleştirme kararı alınmamış her bireyin okul ve kurumlara kaydı, yıllık çalışma takviminde belirlene süreye bakılmaksızın yapılır. </a:t>
          </a:r>
          <a:endParaRPr lang="tr-TR" b="1" dirty="0"/>
        </a:p>
      </dgm:t>
    </dgm:pt>
    <dgm:pt modelId="{B0F9404E-9700-4A29-BF31-DCD48B97B44B}" type="parTrans" cxnId="{6E06F2B1-FC1F-4EAD-B71F-A5BB36875116}">
      <dgm:prSet/>
      <dgm:spPr/>
      <dgm:t>
        <a:bodyPr/>
        <a:lstStyle/>
        <a:p>
          <a:endParaRPr lang="tr-TR"/>
        </a:p>
      </dgm:t>
    </dgm:pt>
    <dgm:pt modelId="{883D2C9A-C240-404D-A900-6A63361E1C4C}" type="sibTrans" cxnId="{6E06F2B1-FC1F-4EAD-B71F-A5BB36875116}">
      <dgm:prSet/>
      <dgm:spPr/>
      <dgm:t>
        <a:bodyPr/>
        <a:lstStyle/>
        <a:p>
          <a:endParaRPr lang="tr-TR"/>
        </a:p>
      </dgm:t>
    </dgm:pt>
    <dgm:pt modelId="{6DB40A7D-A720-476F-9DE8-A87D7BDEF866}" type="pres">
      <dgm:prSet presAssocID="{BEE5C2B4-724E-4007-BC0B-C89B28E7E006}" presName="linearFlow" presStyleCnt="0">
        <dgm:presLayoutVars>
          <dgm:dir/>
          <dgm:animLvl val="lvl"/>
          <dgm:resizeHandles val="exact"/>
        </dgm:presLayoutVars>
      </dgm:prSet>
      <dgm:spPr/>
      <dgm:t>
        <a:bodyPr/>
        <a:lstStyle/>
        <a:p>
          <a:endParaRPr lang="tr-TR"/>
        </a:p>
      </dgm:t>
    </dgm:pt>
    <dgm:pt modelId="{717869AB-157A-4AFE-9B6D-B94F52D6A28A}" type="pres">
      <dgm:prSet presAssocID="{986F7AE4-5F6C-4215-B024-543DABFD07E8}" presName="composite" presStyleCnt="0"/>
      <dgm:spPr/>
    </dgm:pt>
    <dgm:pt modelId="{A092464F-5F35-4B50-BDEC-92276E9FCBA7}" type="pres">
      <dgm:prSet presAssocID="{986F7AE4-5F6C-4215-B024-543DABFD07E8}" presName="parentText" presStyleLbl="alignNode1" presStyleIdx="0" presStyleCnt="3" custLinFactNeighborX="-2294" custLinFactNeighborY="6872">
        <dgm:presLayoutVars>
          <dgm:chMax val="1"/>
          <dgm:bulletEnabled val="1"/>
        </dgm:presLayoutVars>
      </dgm:prSet>
      <dgm:spPr/>
      <dgm:t>
        <a:bodyPr/>
        <a:lstStyle/>
        <a:p>
          <a:endParaRPr lang="tr-TR"/>
        </a:p>
      </dgm:t>
    </dgm:pt>
    <dgm:pt modelId="{9B51445C-BBAF-42C0-875E-B98B75CEC13A}" type="pres">
      <dgm:prSet presAssocID="{986F7AE4-5F6C-4215-B024-543DABFD07E8}" presName="descendantText" presStyleLbl="alignAcc1" presStyleIdx="0" presStyleCnt="3">
        <dgm:presLayoutVars>
          <dgm:bulletEnabled val="1"/>
        </dgm:presLayoutVars>
      </dgm:prSet>
      <dgm:spPr/>
      <dgm:t>
        <a:bodyPr/>
        <a:lstStyle/>
        <a:p>
          <a:endParaRPr lang="tr-TR"/>
        </a:p>
      </dgm:t>
    </dgm:pt>
    <dgm:pt modelId="{6CB0E5A7-17B9-43F3-AE26-0F52345B9B5D}" type="pres">
      <dgm:prSet presAssocID="{A9C7C89B-D963-4E6F-BCEF-C22FF1C02376}" presName="sp" presStyleCnt="0"/>
      <dgm:spPr/>
    </dgm:pt>
    <dgm:pt modelId="{605CDB2B-E0E8-41C8-B2BF-B01DED14C839}" type="pres">
      <dgm:prSet presAssocID="{586F49ED-151D-4F6D-A148-3141FD3E89B9}" presName="composite" presStyleCnt="0"/>
      <dgm:spPr/>
    </dgm:pt>
    <dgm:pt modelId="{E1237360-9B2D-4B2E-B6DD-10169C44A7FB}" type="pres">
      <dgm:prSet presAssocID="{586F49ED-151D-4F6D-A148-3141FD3E89B9}" presName="parentText" presStyleLbl="alignNode1" presStyleIdx="1" presStyleCnt="3">
        <dgm:presLayoutVars>
          <dgm:chMax val="1"/>
          <dgm:bulletEnabled val="1"/>
        </dgm:presLayoutVars>
      </dgm:prSet>
      <dgm:spPr/>
      <dgm:t>
        <a:bodyPr/>
        <a:lstStyle/>
        <a:p>
          <a:endParaRPr lang="tr-TR"/>
        </a:p>
      </dgm:t>
    </dgm:pt>
    <dgm:pt modelId="{BC240A4F-98EA-4748-93CC-D3B5A6C8B980}" type="pres">
      <dgm:prSet presAssocID="{586F49ED-151D-4F6D-A148-3141FD3E89B9}" presName="descendantText" presStyleLbl="alignAcc1" presStyleIdx="1" presStyleCnt="3">
        <dgm:presLayoutVars>
          <dgm:bulletEnabled val="1"/>
        </dgm:presLayoutVars>
      </dgm:prSet>
      <dgm:spPr/>
      <dgm:t>
        <a:bodyPr/>
        <a:lstStyle/>
        <a:p>
          <a:endParaRPr lang="tr-TR"/>
        </a:p>
      </dgm:t>
    </dgm:pt>
    <dgm:pt modelId="{9A2589F4-D206-4666-A623-B3D5C5D2BE7E}" type="pres">
      <dgm:prSet presAssocID="{176DBB22-7925-4BA0-9110-8B382D995C93}" presName="sp" presStyleCnt="0"/>
      <dgm:spPr/>
    </dgm:pt>
    <dgm:pt modelId="{68FCB372-B3BD-4947-BF8D-809EEA52A3EE}" type="pres">
      <dgm:prSet presAssocID="{2F644074-AE0F-48A9-BE1B-247BE4BB8CA8}" presName="composite" presStyleCnt="0"/>
      <dgm:spPr/>
    </dgm:pt>
    <dgm:pt modelId="{64CDF026-2BAA-4EE5-BE74-DEA761BC21B8}" type="pres">
      <dgm:prSet presAssocID="{2F644074-AE0F-48A9-BE1B-247BE4BB8CA8}" presName="parentText" presStyleLbl="alignNode1" presStyleIdx="2" presStyleCnt="3">
        <dgm:presLayoutVars>
          <dgm:chMax val="1"/>
          <dgm:bulletEnabled val="1"/>
        </dgm:presLayoutVars>
      </dgm:prSet>
      <dgm:spPr/>
      <dgm:t>
        <a:bodyPr/>
        <a:lstStyle/>
        <a:p>
          <a:endParaRPr lang="tr-TR"/>
        </a:p>
      </dgm:t>
    </dgm:pt>
    <dgm:pt modelId="{2700E9F5-7F0A-469A-BB8C-9A2E224DD046}" type="pres">
      <dgm:prSet presAssocID="{2F644074-AE0F-48A9-BE1B-247BE4BB8CA8}" presName="descendantText" presStyleLbl="alignAcc1" presStyleIdx="2" presStyleCnt="3">
        <dgm:presLayoutVars>
          <dgm:bulletEnabled val="1"/>
        </dgm:presLayoutVars>
      </dgm:prSet>
      <dgm:spPr/>
      <dgm:t>
        <a:bodyPr/>
        <a:lstStyle/>
        <a:p>
          <a:endParaRPr lang="tr-TR"/>
        </a:p>
      </dgm:t>
    </dgm:pt>
  </dgm:ptLst>
  <dgm:cxnLst>
    <dgm:cxn modelId="{CC38CCE8-0CBE-47FC-9E0B-52DD8B27E530}" type="presOf" srcId="{FA7C7FBD-1437-46C2-9DCB-15662C917AC6}" destId="{BC240A4F-98EA-4748-93CC-D3B5A6C8B980}" srcOrd="0" destOrd="0" presId="urn:microsoft.com/office/officeart/2005/8/layout/chevron2"/>
    <dgm:cxn modelId="{9C0EA0CC-BDBB-4E94-8CFB-AED722825884}" type="presOf" srcId="{2F644074-AE0F-48A9-BE1B-247BE4BB8CA8}" destId="{64CDF026-2BAA-4EE5-BE74-DEA761BC21B8}" srcOrd="0" destOrd="0" presId="urn:microsoft.com/office/officeart/2005/8/layout/chevron2"/>
    <dgm:cxn modelId="{62CED31C-A354-47C2-BCDF-6109D3D6E82E}" srcId="{986F7AE4-5F6C-4215-B024-543DABFD07E8}" destId="{94D54E1C-BD1F-4419-BC66-1E60E7437819}" srcOrd="0" destOrd="0" parTransId="{D9EF72AF-11E8-4AEB-BC5D-87D0D943FA89}" sibTransId="{98B1541B-44E1-4AB4-84A2-AF355A9D5D22}"/>
    <dgm:cxn modelId="{B8C309B7-0622-486A-ADDA-DAD503667FEC}" type="presOf" srcId="{A3073FD1-649A-4244-AF29-F811428DD5A2}" destId="{2700E9F5-7F0A-469A-BB8C-9A2E224DD046}" srcOrd="0" destOrd="0" presId="urn:microsoft.com/office/officeart/2005/8/layout/chevron2"/>
    <dgm:cxn modelId="{D340C084-8DB1-4413-B0BC-06F8154B0D0D}" srcId="{586F49ED-151D-4F6D-A148-3141FD3E89B9}" destId="{FA7C7FBD-1437-46C2-9DCB-15662C917AC6}" srcOrd="0" destOrd="0" parTransId="{3C22467A-DFAF-4290-97FD-074BFD1ECED7}" sibTransId="{7AAE08CD-EC77-474F-A077-515B7975FE8D}"/>
    <dgm:cxn modelId="{05DB9F79-9E16-46DF-A5A9-C331868838A7}" type="presOf" srcId="{BEE5C2B4-724E-4007-BC0B-C89B28E7E006}" destId="{6DB40A7D-A720-476F-9DE8-A87D7BDEF866}" srcOrd="0" destOrd="0" presId="urn:microsoft.com/office/officeart/2005/8/layout/chevron2"/>
    <dgm:cxn modelId="{CE57D401-EE06-4417-9BC6-19D4E850FEBD}" type="presOf" srcId="{986F7AE4-5F6C-4215-B024-543DABFD07E8}" destId="{A092464F-5F35-4B50-BDEC-92276E9FCBA7}" srcOrd="0" destOrd="0" presId="urn:microsoft.com/office/officeart/2005/8/layout/chevron2"/>
    <dgm:cxn modelId="{6E06F2B1-FC1F-4EAD-B71F-A5BB36875116}" srcId="{2F644074-AE0F-48A9-BE1B-247BE4BB8CA8}" destId="{A3073FD1-649A-4244-AF29-F811428DD5A2}" srcOrd="0" destOrd="0" parTransId="{B0F9404E-9700-4A29-BF31-DCD48B97B44B}" sibTransId="{883D2C9A-C240-404D-A900-6A63361E1C4C}"/>
    <dgm:cxn modelId="{A2A2B8EB-D33B-435A-B7A9-0BB40BD9C236}" type="presOf" srcId="{94D54E1C-BD1F-4419-BC66-1E60E7437819}" destId="{9B51445C-BBAF-42C0-875E-B98B75CEC13A}" srcOrd="0" destOrd="0" presId="urn:microsoft.com/office/officeart/2005/8/layout/chevron2"/>
    <dgm:cxn modelId="{455A66A8-8FAD-4FDA-B627-5DF2EFF65F89}" srcId="{BEE5C2B4-724E-4007-BC0B-C89B28E7E006}" destId="{586F49ED-151D-4F6D-A148-3141FD3E89B9}" srcOrd="1" destOrd="0" parTransId="{15608ED8-425B-4EAD-AD92-91DA2AF095C8}" sibTransId="{176DBB22-7925-4BA0-9110-8B382D995C93}"/>
    <dgm:cxn modelId="{23283715-B55F-4180-9DFE-D51069EA467E}" type="presOf" srcId="{586F49ED-151D-4F6D-A148-3141FD3E89B9}" destId="{E1237360-9B2D-4B2E-B6DD-10169C44A7FB}" srcOrd="0" destOrd="0" presId="urn:microsoft.com/office/officeart/2005/8/layout/chevron2"/>
    <dgm:cxn modelId="{40A62334-4505-4CBA-B996-059448F5945E}" srcId="{BEE5C2B4-724E-4007-BC0B-C89B28E7E006}" destId="{986F7AE4-5F6C-4215-B024-543DABFD07E8}" srcOrd="0" destOrd="0" parTransId="{A16F0097-C7F3-482D-8A93-EFB53DF570AA}" sibTransId="{A9C7C89B-D963-4E6F-BCEF-C22FF1C02376}"/>
    <dgm:cxn modelId="{FB5D3E12-ADA8-4299-8C1D-E0E7351520A8}" srcId="{BEE5C2B4-724E-4007-BC0B-C89B28E7E006}" destId="{2F644074-AE0F-48A9-BE1B-247BE4BB8CA8}" srcOrd="2" destOrd="0" parTransId="{6FFE51F7-F418-43D6-BC5B-57E98C24D9EE}" sibTransId="{0D98AB4F-0420-4DAC-AF1F-7BE0BBBA65B2}"/>
    <dgm:cxn modelId="{63FC0F8B-68E7-4A26-A9CC-DF886832C67F}" type="presParOf" srcId="{6DB40A7D-A720-476F-9DE8-A87D7BDEF866}" destId="{717869AB-157A-4AFE-9B6D-B94F52D6A28A}" srcOrd="0" destOrd="0" presId="urn:microsoft.com/office/officeart/2005/8/layout/chevron2"/>
    <dgm:cxn modelId="{FC8B8BF0-2A73-48F7-83A3-56084A836D9A}" type="presParOf" srcId="{717869AB-157A-4AFE-9B6D-B94F52D6A28A}" destId="{A092464F-5F35-4B50-BDEC-92276E9FCBA7}" srcOrd="0" destOrd="0" presId="urn:microsoft.com/office/officeart/2005/8/layout/chevron2"/>
    <dgm:cxn modelId="{FCDA831F-74B6-4914-957D-7ECB12AE58E5}" type="presParOf" srcId="{717869AB-157A-4AFE-9B6D-B94F52D6A28A}" destId="{9B51445C-BBAF-42C0-875E-B98B75CEC13A}" srcOrd="1" destOrd="0" presId="urn:microsoft.com/office/officeart/2005/8/layout/chevron2"/>
    <dgm:cxn modelId="{36F6A0E0-A322-4414-A50D-C72920DE15E3}" type="presParOf" srcId="{6DB40A7D-A720-476F-9DE8-A87D7BDEF866}" destId="{6CB0E5A7-17B9-43F3-AE26-0F52345B9B5D}" srcOrd="1" destOrd="0" presId="urn:microsoft.com/office/officeart/2005/8/layout/chevron2"/>
    <dgm:cxn modelId="{B23B185A-66EB-4210-ADFC-65E9636ED253}" type="presParOf" srcId="{6DB40A7D-A720-476F-9DE8-A87D7BDEF866}" destId="{605CDB2B-E0E8-41C8-B2BF-B01DED14C839}" srcOrd="2" destOrd="0" presId="urn:microsoft.com/office/officeart/2005/8/layout/chevron2"/>
    <dgm:cxn modelId="{8B68D7CE-C6A7-4372-BB30-90BC24BE7FAA}" type="presParOf" srcId="{605CDB2B-E0E8-41C8-B2BF-B01DED14C839}" destId="{E1237360-9B2D-4B2E-B6DD-10169C44A7FB}" srcOrd="0" destOrd="0" presId="urn:microsoft.com/office/officeart/2005/8/layout/chevron2"/>
    <dgm:cxn modelId="{60598F3A-715A-4CD7-B8C8-997F4F1C2A09}" type="presParOf" srcId="{605CDB2B-E0E8-41C8-B2BF-B01DED14C839}" destId="{BC240A4F-98EA-4748-93CC-D3B5A6C8B980}" srcOrd="1" destOrd="0" presId="urn:microsoft.com/office/officeart/2005/8/layout/chevron2"/>
    <dgm:cxn modelId="{D56605CC-0D35-4AEB-9349-4CF7F4170907}" type="presParOf" srcId="{6DB40A7D-A720-476F-9DE8-A87D7BDEF866}" destId="{9A2589F4-D206-4666-A623-B3D5C5D2BE7E}" srcOrd="3" destOrd="0" presId="urn:microsoft.com/office/officeart/2005/8/layout/chevron2"/>
    <dgm:cxn modelId="{7BF8A441-8F40-477F-8069-F9C3DD1309B0}" type="presParOf" srcId="{6DB40A7D-A720-476F-9DE8-A87D7BDEF866}" destId="{68FCB372-B3BD-4947-BF8D-809EEA52A3EE}" srcOrd="4" destOrd="0" presId="urn:microsoft.com/office/officeart/2005/8/layout/chevron2"/>
    <dgm:cxn modelId="{A9A561D8-E40D-4389-AEE8-0651A0AA2E60}" type="presParOf" srcId="{68FCB372-B3BD-4947-BF8D-809EEA52A3EE}" destId="{64CDF026-2BAA-4EE5-BE74-DEA761BC21B8}" srcOrd="0" destOrd="0" presId="urn:microsoft.com/office/officeart/2005/8/layout/chevron2"/>
    <dgm:cxn modelId="{3411FB47-102E-438D-9943-7D86CA84359A}" type="presParOf" srcId="{68FCB372-B3BD-4947-BF8D-809EEA52A3EE}" destId="{2700E9F5-7F0A-469A-BB8C-9A2E224DD046}"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E001DC8D-C5AF-45F8-8D97-2BB4C605BE2A}"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tr-TR"/>
        </a:p>
      </dgm:t>
    </dgm:pt>
    <dgm:pt modelId="{1705B1EC-A77F-422A-A282-F2A1A410190D}">
      <dgm:prSet phldrT="[Metin]"/>
      <dgm:spPr/>
      <dgm:t>
        <a:bodyPr/>
        <a:lstStyle/>
        <a:p>
          <a:r>
            <a:rPr lang="tr-TR" b="1" dirty="0" smtClean="0">
              <a:solidFill>
                <a:schemeClr val="tx1"/>
              </a:solidFill>
            </a:rPr>
            <a:t>Özel eğitime ihtiyacı olan bireyler ortaöğretimlerini, öncelikle kaynaştırma  uygulamaları yoluyla akranları ile bir arada genel ve mesleki ortaöğretim kurumlarında sürdürebilecekleri gibi  özel eğitime ihtiyacı olan  bireyler için açılan ortaöğretim kurumlarında da sürdürebilirler.</a:t>
          </a:r>
          <a:endParaRPr lang="tr-TR" b="1" dirty="0">
            <a:solidFill>
              <a:schemeClr val="tx1"/>
            </a:solidFill>
          </a:endParaRPr>
        </a:p>
      </dgm:t>
    </dgm:pt>
    <dgm:pt modelId="{C57AB6A0-8BD1-4143-B9A9-D9FC49384322}" type="parTrans" cxnId="{2079351E-18F9-4EA7-9708-E3C896DCF79D}">
      <dgm:prSet/>
      <dgm:spPr/>
      <dgm:t>
        <a:bodyPr/>
        <a:lstStyle/>
        <a:p>
          <a:endParaRPr lang="tr-TR"/>
        </a:p>
      </dgm:t>
    </dgm:pt>
    <dgm:pt modelId="{31D53311-3A3B-4FAD-A224-822D7141FCDD}" type="sibTrans" cxnId="{2079351E-18F9-4EA7-9708-E3C896DCF79D}">
      <dgm:prSet/>
      <dgm:spPr/>
      <dgm:t>
        <a:bodyPr/>
        <a:lstStyle/>
        <a:p>
          <a:endParaRPr lang="tr-TR"/>
        </a:p>
      </dgm:t>
    </dgm:pt>
    <dgm:pt modelId="{C799E67B-469D-42E0-99F2-4EEEFD030DA2}">
      <dgm:prSet phldrT="[Metin]"/>
      <dgm:spPr/>
      <dgm:t>
        <a:bodyPr/>
        <a:lstStyle/>
        <a:p>
          <a:r>
            <a:rPr lang="tr-TR" b="1" dirty="0" smtClean="0">
              <a:solidFill>
                <a:schemeClr val="tx1"/>
              </a:solidFill>
            </a:rPr>
            <a:t>İlköğretimde  kaynaştırma yoluyla eğitim kararı öğrencinin mezun olduğu tarihte sona erer.</a:t>
          </a:r>
        </a:p>
        <a:p>
          <a:r>
            <a:rPr lang="tr-TR" b="1" dirty="0" smtClean="0">
              <a:solidFill>
                <a:schemeClr val="tx1"/>
              </a:solidFill>
            </a:rPr>
            <a:t>İlköğretimi bitiren öğrenciler özel şartlarla ve sınavlarla öğrenci alan ortaöğretim kurumları dışındaki ortaöğretim kurumlarına kayıt  yaptırabilirler.</a:t>
          </a:r>
          <a:endParaRPr lang="tr-TR" b="1" dirty="0">
            <a:solidFill>
              <a:schemeClr val="tx1"/>
            </a:solidFill>
          </a:endParaRPr>
        </a:p>
      </dgm:t>
    </dgm:pt>
    <dgm:pt modelId="{B12416E3-44C8-47DC-B329-ED8D4947E6A7}" type="parTrans" cxnId="{B99D5A34-82FE-427B-AEE9-E44B94FC1908}">
      <dgm:prSet/>
      <dgm:spPr/>
      <dgm:t>
        <a:bodyPr/>
        <a:lstStyle/>
        <a:p>
          <a:endParaRPr lang="tr-TR"/>
        </a:p>
      </dgm:t>
    </dgm:pt>
    <dgm:pt modelId="{EB12450D-9292-4909-99E8-9E4D6060EF44}" type="sibTrans" cxnId="{B99D5A34-82FE-427B-AEE9-E44B94FC1908}">
      <dgm:prSet/>
      <dgm:spPr/>
      <dgm:t>
        <a:bodyPr/>
        <a:lstStyle/>
        <a:p>
          <a:endParaRPr lang="tr-TR"/>
        </a:p>
      </dgm:t>
    </dgm:pt>
    <dgm:pt modelId="{62E644EE-8515-4FAF-A86C-D7E32978AA73}">
      <dgm:prSet phldrT="[Metin]"/>
      <dgm:spPr/>
      <dgm:t>
        <a:bodyPr/>
        <a:lstStyle/>
        <a:p>
          <a:r>
            <a:rPr lang="tr-TR" b="1" dirty="0" smtClean="0">
              <a:solidFill>
                <a:schemeClr val="tx1"/>
              </a:solidFill>
            </a:rPr>
            <a:t>Devam ettiği ortaöğretim okul veya kurumunda yeniden kaynaştırma yoluyla eğitim hakkından yararlanabilmek için okul yönetimi tarafından usulüne uygun olarak rehberlik ve araştırma merkezlerine yönlendirilen öğrencinin eğitsel değerlendirme ve tanılaması İl/İlçe Özel Eğitim Hizmetleri Kurulu’nun yerleştirme kararı doğrultusunda yapılır. </a:t>
          </a:r>
          <a:endParaRPr lang="tr-TR" b="1" dirty="0">
            <a:solidFill>
              <a:schemeClr val="tx1"/>
            </a:solidFill>
          </a:endParaRPr>
        </a:p>
      </dgm:t>
    </dgm:pt>
    <dgm:pt modelId="{9A747915-308F-485B-B1FD-FFC1C40B621D}" type="parTrans" cxnId="{1ECE04A0-3F5E-45EC-83EB-3F4B891D9814}">
      <dgm:prSet/>
      <dgm:spPr/>
      <dgm:t>
        <a:bodyPr/>
        <a:lstStyle/>
        <a:p>
          <a:endParaRPr lang="tr-TR"/>
        </a:p>
      </dgm:t>
    </dgm:pt>
    <dgm:pt modelId="{B7ED923F-267F-450C-B656-D38B292FCAAE}" type="sibTrans" cxnId="{1ECE04A0-3F5E-45EC-83EB-3F4B891D9814}">
      <dgm:prSet/>
      <dgm:spPr/>
      <dgm:t>
        <a:bodyPr/>
        <a:lstStyle/>
        <a:p>
          <a:endParaRPr lang="tr-TR"/>
        </a:p>
      </dgm:t>
    </dgm:pt>
    <dgm:pt modelId="{C3990306-3B62-419A-80E2-84CE35E30CEB}" type="pres">
      <dgm:prSet presAssocID="{E001DC8D-C5AF-45F8-8D97-2BB4C605BE2A}" presName="outerComposite" presStyleCnt="0">
        <dgm:presLayoutVars>
          <dgm:chMax val="5"/>
          <dgm:dir/>
          <dgm:resizeHandles val="exact"/>
        </dgm:presLayoutVars>
      </dgm:prSet>
      <dgm:spPr/>
      <dgm:t>
        <a:bodyPr/>
        <a:lstStyle/>
        <a:p>
          <a:endParaRPr lang="tr-TR"/>
        </a:p>
      </dgm:t>
    </dgm:pt>
    <dgm:pt modelId="{2B754615-5355-4B28-BAA8-F18AD0A2E747}" type="pres">
      <dgm:prSet presAssocID="{E001DC8D-C5AF-45F8-8D97-2BB4C605BE2A}" presName="dummyMaxCanvas" presStyleCnt="0">
        <dgm:presLayoutVars/>
      </dgm:prSet>
      <dgm:spPr/>
    </dgm:pt>
    <dgm:pt modelId="{CC44C9E4-B12C-45EE-B858-986E9A63B391}" type="pres">
      <dgm:prSet presAssocID="{E001DC8D-C5AF-45F8-8D97-2BB4C605BE2A}" presName="ThreeNodes_1" presStyleLbl="node1" presStyleIdx="0" presStyleCnt="3">
        <dgm:presLayoutVars>
          <dgm:bulletEnabled val="1"/>
        </dgm:presLayoutVars>
      </dgm:prSet>
      <dgm:spPr/>
      <dgm:t>
        <a:bodyPr/>
        <a:lstStyle/>
        <a:p>
          <a:endParaRPr lang="tr-TR"/>
        </a:p>
      </dgm:t>
    </dgm:pt>
    <dgm:pt modelId="{714B7AC7-77EF-45B7-BA13-C291849AD90B}" type="pres">
      <dgm:prSet presAssocID="{E001DC8D-C5AF-45F8-8D97-2BB4C605BE2A}" presName="ThreeNodes_2" presStyleLbl="node1" presStyleIdx="1" presStyleCnt="3">
        <dgm:presLayoutVars>
          <dgm:bulletEnabled val="1"/>
        </dgm:presLayoutVars>
      </dgm:prSet>
      <dgm:spPr/>
      <dgm:t>
        <a:bodyPr/>
        <a:lstStyle/>
        <a:p>
          <a:endParaRPr lang="tr-TR"/>
        </a:p>
      </dgm:t>
    </dgm:pt>
    <dgm:pt modelId="{4A82D004-6F3D-4AC2-B3D6-7084A1E853F4}" type="pres">
      <dgm:prSet presAssocID="{E001DC8D-C5AF-45F8-8D97-2BB4C605BE2A}" presName="ThreeNodes_3" presStyleLbl="node1" presStyleIdx="2" presStyleCnt="3">
        <dgm:presLayoutVars>
          <dgm:bulletEnabled val="1"/>
        </dgm:presLayoutVars>
      </dgm:prSet>
      <dgm:spPr/>
      <dgm:t>
        <a:bodyPr/>
        <a:lstStyle/>
        <a:p>
          <a:endParaRPr lang="tr-TR"/>
        </a:p>
      </dgm:t>
    </dgm:pt>
    <dgm:pt modelId="{B207F3DA-20A4-4318-B4E2-632345B41725}" type="pres">
      <dgm:prSet presAssocID="{E001DC8D-C5AF-45F8-8D97-2BB4C605BE2A}" presName="ThreeConn_1-2" presStyleLbl="fgAccFollowNode1" presStyleIdx="0" presStyleCnt="2">
        <dgm:presLayoutVars>
          <dgm:bulletEnabled val="1"/>
        </dgm:presLayoutVars>
      </dgm:prSet>
      <dgm:spPr/>
      <dgm:t>
        <a:bodyPr/>
        <a:lstStyle/>
        <a:p>
          <a:endParaRPr lang="tr-TR"/>
        </a:p>
      </dgm:t>
    </dgm:pt>
    <dgm:pt modelId="{8C7AC18D-BBB8-411D-B8FE-8D8D119DF59E}" type="pres">
      <dgm:prSet presAssocID="{E001DC8D-C5AF-45F8-8D97-2BB4C605BE2A}" presName="ThreeConn_2-3" presStyleLbl="fgAccFollowNode1" presStyleIdx="1" presStyleCnt="2">
        <dgm:presLayoutVars>
          <dgm:bulletEnabled val="1"/>
        </dgm:presLayoutVars>
      </dgm:prSet>
      <dgm:spPr/>
      <dgm:t>
        <a:bodyPr/>
        <a:lstStyle/>
        <a:p>
          <a:endParaRPr lang="tr-TR"/>
        </a:p>
      </dgm:t>
    </dgm:pt>
    <dgm:pt modelId="{010BB18B-0137-4F2F-AEE6-9A515B55BF16}" type="pres">
      <dgm:prSet presAssocID="{E001DC8D-C5AF-45F8-8D97-2BB4C605BE2A}" presName="ThreeNodes_1_text" presStyleLbl="node1" presStyleIdx="2" presStyleCnt="3">
        <dgm:presLayoutVars>
          <dgm:bulletEnabled val="1"/>
        </dgm:presLayoutVars>
      </dgm:prSet>
      <dgm:spPr/>
      <dgm:t>
        <a:bodyPr/>
        <a:lstStyle/>
        <a:p>
          <a:endParaRPr lang="tr-TR"/>
        </a:p>
      </dgm:t>
    </dgm:pt>
    <dgm:pt modelId="{2E858089-5EEF-4569-ACE2-60FDD013CF4F}" type="pres">
      <dgm:prSet presAssocID="{E001DC8D-C5AF-45F8-8D97-2BB4C605BE2A}" presName="ThreeNodes_2_text" presStyleLbl="node1" presStyleIdx="2" presStyleCnt="3">
        <dgm:presLayoutVars>
          <dgm:bulletEnabled val="1"/>
        </dgm:presLayoutVars>
      </dgm:prSet>
      <dgm:spPr/>
      <dgm:t>
        <a:bodyPr/>
        <a:lstStyle/>
        <a:p>
          <a:endParaRPr lang="tr-TR"/>
        </a:p>
      </dgm:t>
    </dgm:pt>
    <dgm:pt modelId="{B6EEA2F4-E81B-47C4-B6F0-A26A9A679545}" type="pres">
      <dgm:prSet presAssocID="{E001DC8D-C5AF-45F8-8D97-2BB4C605BE2A}" presName="ThreeNodes_3_text" presStyleLbl="node1" presStyleIdx="2" presStyleCnt="3">
        <dgm:presLayoutVars>
          <dgm:bulletEnabled val="1"/>
        </dgm:presLayoutVars>
      </dgm:prSet>
      <dgm:spPr/>
      <dgm:t>
        <a:bodyPr/>
        <a:lstStyle/>
        <a:p>
          <a:endParaRPr lang="tr-TR"/>
        </a:p>
      </dgm:t>
    </dgm:pt>
  </dgm:ptLst>
  <dgm:cxnLst>
    <dgm:cxn modelId="{2079351E-18F9-4EA7-9708-E3C896DCF79D}" srcId="{E001DC8D-C5AF-45F8-8D97-2BB4C605BE2A}" destId="{1705B1EC-A77F-422A-A282-F2A1A410190D}" srcOrd="0" destOrd="0" parTransId="{C57AB6A0-8BD1-4143-B9A9-D9FC49384322}" sibTransId="{31D53311-3A3B-4FAD-A224-822D7141FCDD}"/>
    <dgm:cxn modelId="{1ECE04A0-3F5E-45EC-83EB-3F4B891D9814}" srcId="{E001DC8D-C5AF-45F8-8D97-2BB4C605BE2A}" destId="{62E644EE-8515-4FAF-A86C-D7E32978AA73}" srcOrd="2" destOrd="0" parTransId="{9A747915-308F-485B-B1FD-FFC1C40B621D}" sibTransId="{B7ED923F-267F-450C-B656-D38B292FCAAE}"/>
    <dgm:cxn modelId="{FF6FF804-DAC9-48DB-8E7F-BC095B53476A}" type="presOf" srcId="{E001DC8D-C5AF-45F8-8D97-2BB4C605BE2A}" destId="{C3990306-3B62-419A-80E2-84CE35E30CEB}" srcOrd="0" destOrd="0" presId="urn:microsoft.com/office/officeart/2005/8/layout/vProcess5"/>
    <dgm:cxn modelId="{2912139A-8924-4161-BBFE-9AF29E398FCC}" type="presOf" srcId="{31D53311-3A3B-4FAD-A224-822D7141FCDD}" destId="{B207F3DA-20A4-4318-B4E2-632345B41725}" srcOrd="0" destOrd="0" presId="urn:microsoft.com/office/officeart/2005/8/layout/vProcess5"/>
    <dgm:cxn modelId="{01AA77EC-632F-4210-A0FA-28BBEB1D551F}" type="presOf" srcId="{62E644EE-8515-4FAF-A86C-D7E32978AA73}" destId="{4A82D004-6F3D-4AC2-B3D6-7084A1E853F4}" srcOrd="0" destOrd="0" presId="urn:microsoft.com/office/officeart/2005/8/layout/vProcess5"/>
    <dgm:cxn modelId="{F14E0522-BB64-4B67-AB05-9E0EEE8DFD32}" type="presOf" srcId="{C799E67B-469D-42E0-99F2-4EEEFD030DA2}" destId="{714B7AC7-77EF-45B7-BA13-C291849AD90B}" srcOrd="0" destOrd="0" presId="urn:microsoft.com/office/officeart/2005/8/layout/vProcess5"/>
    <dgm:cxn modelId="{B99D5A34-82FE-427B-AEE9-E44B94FC1908}" srcId="{E001DC8D-C5AF-45F8-8D97-2BB4C605BE2A}" destId="{C799E67B-469D-42E0-99F2-4EEEFD030DA2}" srcOrd="1" destOrd="0" parTransId="{B12416E3-44C8-47DC-B329-ED8D4947E6A7}" sibTransId="{EB12450D-9292-4909-99E8-9E4D6060EF44}"/>
    <dgm:cxn modelId="{8F131370-93D2-46B3-9586-82D05CBC0BFB}" type="presOf" srcId="{1705B1EC-A77F-422A-A282-F2A1A410190D}" destId="{CC44C9E4-B12C-45EE-B858-986E9A63B391}" srcOrd="0" destOrd="0" presId="urn:microsoft.com/office/officeart/2005/8/layout/vProcess5"/>
    <dgm:cxn modelId="{C526685B-1ED3-483C-81B9-73D821A28BA2}" type="presOf" srcId="{1705B1EC-A77F-422A-A282-F2A1A410190D}" destId="{010BB18B-0137-4F2F-AEE6-9A515B55BF16}" srcOrd="1" destOrd="0" presId="urn:microsoft.com/office/officeart/2005/8/layout/vProcess5"/>
    <dgm:cxn modelId="{57C2E020-895B-4C08-9229-05A7A1FC9646}" type="presOf" srcId="{EB12450D-9292-4909-99E8-9E4D6060EF44}" destId="{8C7AC18D-BBB8-411D-B8FE-8D8D119DF59E}" srcOrd="0" destOrd="0" presId="urn:microsoft.com/office/officeart/2005/8/layout/vProcess5"/>
    <dgm:cxn modelId="{A7003BA1-5291-4EC5-8049-A7E02A385A3D}" type="presOf" srcId="{C799E67B-469D-42E0-99F2-4EEEFD030DA2}" destId="{2E858089-5EEF-4569-ACE2-60FDD013CF4F}" srcOrd="1" destOrd="0" presId="urn:microsoft.com/office/officeart/2005/8/layout/vProcess5"/>
    <dgm:cxn modelId="{E92C3F13-C34D-45F6-9B6D-74A3079807B0}" type="presOf" srcId="{62E644EE-8515-4FAF-A86C-D7E32978AA73}" destId="{B6EEA2F4-E81B-47C4-B6F0-A26A9A679545}" srcOrd="1" destOrd="0" presId="urn:microsoft.com/office/officeart/2005/8/layout/vProcess5"/>
    <dgm:cxn modelId="{715442F0-7270-46D8-9C8A-44EA51E1BFD7}" type="presParOf" srcId="{C3990306-3B62-419A-80E2-84CE35E30CEB}" destId="{2B754615-5355-4B28-BAA8-F18AD0A2E747}" srcOrd="0" destOrd="0" presId="urn:microsoft.com/office/officeart/2005/8/layout/vProcess5"/>
    <dgm:cxn modelId="{8F9B49F2-C28E-44F9-AAC7-42334C0F2A45}" type="presParOf" srcId="{C3990306-3B62-419A-80E2-84CE35E30CEB}" destId="{CC44C9E4-B12C-45EE-B858-986E9A63B391}" srcOrd="1" destOrd="0" presId="urn:microsoft.com/office/officeart/2005/8/layout/vProcess5"/>
    <dgm:cxn modelId="{1CA04992-D690-4309-9C24-3B4DAED065C3}" type="presParOf" srcId="{C3990306-3B62-419A-80E2-84CE35E30CEB}" destId="{714B7AC7-77EF-45B7-BA13-C291849AD90B}" srcOrd="2" destOrd="0" presId="urn:microsoft.com/office/officeart/2005/8/layout/vProcess5"/>
    <dgm:cxn modelId="{E5FB3377-05DA-4673-8280-7DD697601662}" type="presParOf" srcId="{C3990306-3B62-419A-80E2-84CE35E30CEB}" destId="{4A82D004-6F3D-4AC2-B3D6-7084A1E853F4}" srcOrd="3" destOrd="0" presId="urn:microsoft.com/office/officeart/2005/8/layout/vProcess5"/>
    <dgm:cxn modelId="{C427E4FC-B1D0-4582-BEDB-473E93D632D1}" type="presParOf" srcId="{C3990306-3B62-419A-80E2-84CE35E30CEB}" destId="{B207F3DA-20A4-4318-B4E2-632345B41725}" srcOrd="4" destOrd="0" presId="urn:microsoft.com/office/officeart/2005/8/layout/vProcess5"/>
    <dgm:cxn modelId="{2178B133-72D8-4036-9AA1-2B4C63C40ED5}" type="presParOf" srcId="{C3990306-3B62-419A-80E2-84CE35E30CEB}" destId="{8C7AC18D-BBB8-411D-B8FE-8D8D119DF59E}" srcOrd="5" destOrd="0" presId="urn:microsoft.com/office/officeart/2005/8/layout/vProcess5"/>
    <dgm:cxn modelId="{0D89EDAB-0306-4B79-9795-ACB2B884E1A6}" type="presParOf" srcId="{C3990306-3B62-419A-80E2-84CE35E30CEB}" destId="{010BB18B-0137-4F2F-AEE6-9A515B55BF16}" srcOrd="6" destOrd="0" presId="urn:microsoft.com/office/officeart/2005/8/layout/vProcess5"/>
    <dgm:cxn modelId="{6030FAB0-18F0-41C3-8D92-EE9E36157ABB}" type="presParOf" srcId="{C3990306-3B62-419A-80E2-84CE35E30CEB}" destId="{2E858089-5EEF-4569-ACE2-60FDD013CF4F}" srcOrd="7" destOrd="0" presId="urn:microsoft.com/office/officeart/2005/8/layout/vProcess5"/>
    <dgm:cxn modelId="{DBE6997D-7F0B-4EA1-A484-0D81C7DEDFC6}" type="presParOf" srcId="{C3990306-3B62-419A-80E2-84CE35E30CEB}" destId="{B6EEA2F4-E81B-47C4-B6F0-A26A9A679545}" srcOrd="8" destOrd="0" presId="urn:microsoft.com/office/officeart/2005/8/layout/vProcess5"/>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21.08.2019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21.08.2019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14282" y="357167"/>
            <a:ext cx="8643998" cy="6143668"/>
          </a:xfrm>
        </p:spPr>
        <p:txBody>
          <a:bodyPr/>
          <a:lstStyle/>
          <a:p>
            <a:r>
              <a:rPr lang="tr-TR" sz="4800" b="1" dirty="0" smtClean="0"/>
              <a:t>KAYNAŞTIRMA/BÜTÜNLEŞTİRME  EĞİTİMİ</a:t>
            </a:r>
            <a:r>
              <a:rPr lang="tr-TR" sz="5400" b="1" dirty="0" smtClean="0"/>
              <a:t/>
            </a:r>
            <a:br>
              <a:rPr lang="tr-TR" sz="5400" b="1" dirty="0" smtClean="0"/>
            </a:br>
            <a:r>
              <a:rPr lang="tr-TR" sz="5400" b="1" dirty="0" smtClean="0"/>
              <a:t/>
            </a:r>
            <a:br>
              <a:rPr lang="tr-TR" sz="5400" b="1" dirty="0" smtClean="0"/>
            </a:br>
            <a:r>
              <a:rPr lang="tr-TR" sz="5400" b="1" dirty="0" smtClean="0"/>
              <a:t/>
            </a:r>
            <a:br>
              <a:rPr lang="tr-TR" sz="5400" b="1" dirty="0" smtClean="0"/>
            </a:br>
            <a:r>
              <a:rPr lang="tr-TR" dirty="0" smtClean="0"/>
              <a:t/>
            </a:r>
            <a:br>
              <a:rPr lang="tr-TR" dirty="0" smtClean="0"/>
            </a:br>
            <a:r>
              <a:rPr lang="tr-TR" dirty="0" smtClean="0"/>
              <a:t/>
            </a:r>
            <a:br>
              <a:rPr lang="tr-TR" dirty="0" smtClean="0"/>
            </a:br>
            <a:endParaRPr lang="tr-TR" dirty="0"/>
          </a:p>
        </p:txBody>
      </p:sp>
      <p:pic>
        <p:nvPicPr>
          <p:cNvPr id="5" name="4 Resim" descr="kaynaştırma-eğitiminin-ilkeleri.jpg"/>
          <p:cNvPicPr>
            <a:picLocks noChangeAspect="1"/>
          </p:cNvPicPr>
          <p:nvPr/>
        </p:nvPicPr>
        <p:blipFill>
          <a:blip r:embed="rId2"/>
          <a:stretch>
            <a:fillRect/>
          </a:stretch>
        </p:blipFill>
        <p:spPr>
          <a:xfrm>
            <a:off x="378012" y="2928934"/>
            <a:ext cx="8337392" cy="3143272"/>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715436" cy="6286544"/>
          </a:xfrm>
        </p:spPr>
        <p:txBody>
          <a:bodyPr>
            <a:normAutofit/>
          </a:bodyPr>
          <a:lstStyle/>
          <a:p>
            <a:pPr marL="0" indent="0">
              <a:buNone/>
            </a:pPr>
            <a:r>
              <a:rPr lang="tr-TR" dirty="0" smtClean="0"/>
              <a:t>KAYNAŞTIRMA MODELLERİ:</a:t>
            </a:r>
          </a:p>
          <a:p>
            <a:pPr>
              <a:buNone/>
            </a:pPr>
            <a:r>
              <a:rPr lang="tr-TR" b="1" i="1" dirty="0" smtClean="0"/>
              <a:t>1. Tam zamanlı Kaynaştırma Modeli </a:t>
            </a:r>
            <a:endParaRPr lang="tr-TR" dirty="0" smtClean="0"/>
          </a:p>
          <a:p>
            <a:r>
              <a:rPr lang="tr-TR" sz="1600" b="1" dirty="0" smtClean="0"/>
              <a:t>Tam zamanlı kaynaştırma/bütünleştirme yoluyla eğitim</a:t>
            </a:r>
            <a:endParaRPr lang="tr-TR" sz="1600" dirty="0" smtClean="0"/>
          </a:p>
          <a:p>
            <a:r>
              <a:rPr lang="tr-TR" sz="1600" b="1" dirty="0" smtClean="0"/>
              <a:t>MADDE 23 –</a:t>
            </a:r>
            <a:r>
              <a:rPr lang="tr-TR" sz="1600" dirty="0" smtClean="0"/>
              <a:t> (1) Tam zamanlı kaynaştırma/bütünleştirme yoluyla eğitim hizmetlerinin sunulmasında aşağıdaki hususlar dikkate alınır:</a:t>
            </a:r>
          </a:p>
          <a:p>
            <a:r>
              <a:rPr lang="tr-TR" sz="1600" dirty="0" smtClean="0"/>
              <a:t>a) Öğrenciler, kayıtlı bulundukları okulda uygulanan eğitim programını takip ederler. Öğrencilerin takip ettikleri programlar temel alınarak BEP hazırlanır.</a:t>
            </a:r>
          </a:p>
          <a:p>
            <a:r>
              <a:rPr lang="tr-TR" sz="1600" dirty="0" smtClean="0"/>
              <a:t>b) Ortaöğretimi tamamlayan öğrencilere akranlarına verilen diploma düzenlenir.</a:t>
            </a:r>
          </a:p>
          <a:p>
            <a:r>
              <a:rPr lang="tr-TR" sz="1600" dirty="0" smtClean="0"/>
              <a:t>c) Tam zamanlı kaynaştırma/bütünleştirme yoluyla eğitim yapılan okullarda özel eğitim ihtiyacı olan öğrenciler için uygun ortam düzenlemeleri yapılır ve destek eğitim odası açılır.</a:t>
            </a:r>
          </a:p>
          <a:p>
            <a:r>
              <a:rPr lang="tr-TR" sz="1600" dirty="0" smtClean="0"/>
              <a:t>ç) Tam zamanlı kaynaştırma/bütünleştirme yoluyla eğitim uygulaması yapılan okullarda özel eğitim ihtiyacı olan bireyler gelişim özellikleri de dikkate alınarak sınıflara eşit sayıda ve her bir şubede 2 öğrenciyi geçmeyecek şekilde yerleştirilir. Ancak bu sayı birleştirilmiş sınıf uygulaması yapılan okullarda ihtiyaç doğrultusunda artırılabilir.</a:t>
            </a:r>
          </a:p>
          <a:p>
            <a:r>
              <a:rPr lang="tr-TR" sz="1600" dirty="0" smtClean="0"/>
              <a:t>d) Kaynaştırma/bütünleştirme yoluyla eğitim yapılan özel eğitim okullarında sınıf mevcutları 5’i özel eğitim ihtiyacı olan birey olmak üzere okul öncesi eğitimde en fazla 14; diğer kademelerde 15 öğrenci olacak şekilde oluşturulur.</a:t>
            </a:r>
            <a:endParaRPr lang="tr-TR"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357982"/>
          </a:xfrm>
        </p:spPr>
        <p:txBody>
          <a:bodyPr>
            <a:normAutofit fontScale="55000" lnSpcReduction="20000"/>
          </a:bodyPr>
          <a:lstStyle/>
          <a:p>
            <a:endParaRPr lang="tr-TR" b="1" dirty="0" smtClean="0"/>
          </a:p>
          <a:p>
            <a:r>
              <a:rPr lang="tr-TR" b="1" dirty="0" smtClean="0"/>
              <a:t>Tam zamanlı kaynaştırma/bütünleştirme yoluyla eğitim uygulamalarında başarının değerlendirilmesi</a:t>
            </a:r>
            <a:endParaRPr lang="tr-TR" dirty="0" smtClean="0"/>
          </a:p>
          <a:p>
            <a:r>
              <a:rPr lang="tr-TR" b="1" dirty="0" smtClean="0"/>
              <a:t>MADDE 24 –</a:t>
            </a:r>
            <a:r>
              <a:rPr lang="tr-TR" dirty="0" smtClean="0"/>
              <a:t> (1) Tam zamanlı kaynaştırma/bütünleştirme yoluyla eğitimlerine devam eden öğrencilerin başarılarının değerlendirilmesinde kayıtlı olduğu okulda uygulanan mevzuatın yanında aşağıdaki hususlar da dikkate alınır:</a:t>
            </a:r>
          </a:p>
          <a:p>
            <a:r>
              <a:rPr lang="tr-TR" dirty="0" smtClean="0"/>
              <a:t>a) Öğrencilerin başarıları </a:t>
            </a:r>
            <a:r>
              <a:rPr lang="tr-TR" dirty="0" err="1" smtClean="0"/>
              <a:t>BEP’lerine</a:t>
            </a:r>
            <a:r>
              <a:rPr lang="tr-TR" dirty="0" smtClean="0"/>
              <a:t> göre değerlendirilir.</a:t>
            </a:r>
          </a:p>
          <a:p>
            <a:r>
              <a:rPr lang="tr-TR" dirty="0" smtClean="0"/>
              <a:t>b) Tüm ölçme ve değerlendirme süreçlerinde öğrencilerin yetersizlik türü, gelişim özellikleri ve eğitim performansları doğrultusunda süre, ortam, yöntem, cihaz ve materyallerde düzenlemeler yapılarak gerekli tedbirler alınır.</a:t>
            </a:r>
          </a:p>
          <a:p>
            <a:r>
              <a:rPr lang="tr-TR" dirty="0" smtClean="0"/>
              <a:t>c) Özel eğitim ihtiyacı olan öğrenciler için merkezi sistem sınavlarında gerekli tedbirler alınır.</a:t>
            </a:r>
          </a:p>
          <a:p>
            <a:r>
              <a:rPr lang="tr-TR" dirty="0" smtClean="0"/>
              <a:t>ç) İşitme yetersizliği, zihinsel yetersizliği veya otizmi olan öğrenciler, her tür ve kademede velinin yazılı talebi ve BEP geliştirme biriminin kararı doğrultusunda yabancı dil dersinden muaf tutulabilirler. Bu öğrenciler merkezi sistem sınavlarında, yabancı dil dersi sınavından muaf tutulurlar. Öğrencilerin yabancı dil dersinden muaf olma durumu okul yönetimi tarafından e-Okul sistemine işlenir.</a:t>
            </a:r>
          </a:p>
          <a:p>
            <a:r>
              <a:rPr lang="tr-TR" dirty="0" smtClean="0"/>
              <a:t>d) Görme yetersizliği olan öğrenciler için resim, şekil ve grafik içeren sorular kabartma olarak, betimlenerek veya bu soruların yerine eş değer sorular hazırlanarak değerlendirme yapılır.</a:t>
            </a:r>
          </a:p>
          <a:p>
            <a:r>
              <a:rPr lang="tr-TR" dirty="0" smtClean="0"/>
              <a:t>e) Motor becerilerde yetersizliği olan öğrenciler velinin yazılı talebi doğrultusunda motor beceri gerektiren derslerin uygulamalı bölümlerinden muaf tutulurlar.</a:t>
            </a:r>
          </a:p>
          <a:p>
            <a:r>
              <a:rPr lang="tr-TR" dirty="0" smtClean="0"/>
              <a:t>f) Öğrencilere, velinin yazılı talebi ve BEP geliştirme biriminin kararı doğrultusunda ilkokulda bir defaya mahsus olmak üzere sınıf tekrarı yaptırılabilir.</a:t>
            </a:r>
          </a:p>
          <a:p>
            <a:pPr>
              <a:buNone/>
            </a:pP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286544"/>
          </a:xfrm>
        </p:spPr>
        <p:txBody>
          <a:bodyPr>
            <a:normAutofit fontScale="55000" lnSpcReduction="20000"/>
          </a:bodyPr>
          <a:lstStyle/>
          <a:p>
            <a:pPr>
              <a:buNone/>
            </a:pPr>
            <a:endParaRPr lang="tr-TR" b="1" i="1" dirty="0" smtClean="0"/>
          </a:p>
          <a:p>
            <a:pPr>
              <a:buNone/>
            </a:pPr>
            <a:r>
              <a:rPr lang="tr-TR" b="1" i="1" dirty="0" smtClean="0"/>
              <a:t>2. </a:t>
            </a:r>
            <a:r>
              <a:rPr lang="tr-TR" sz="4000" b="1" i="1" dirty="0" smtClean="0"/>
              <a:t>Yarı Zamanlı Kaynaştırma Modeli </a:t>
            </a:r>
            <a:endParaRPr lang="tr-TR" sz="4000" dirty="0" smtClean="0"/>
          </a:p>
          <a:p>
            <a:r>
              <a:rPr lang="tr-TR" sz="4000" dirty="0" smtClean="0"/>
              <a:t>Yarı </a:t>
            </a:r>
            <a:r>
              <a:rPr lang="tr-TR" sz="4000" dirty="0" smtClean="0"/>
              <a:t>zamanlı kaynaştırma uygulamalarında özel gereksinimli öğrencinin kaydı özel eğitim sınıfındadır. Özel eğitim sınıfı öğrencisi başarılı olabileceği derslerde ve sosyal etkinliklerde yetersizliği olmayan akranları ile birlikte genel eğitim sınıfında eğitim almaktadır (MEB, 2010). </a:t>
            </a:r>
          </a:p>
          <a:p>
            <a:r>
              <a:rPr lang="tr-TR" sz="4000" dirty="0" smtClean="0"/>
              <a:t>Özel eğitim sınıfları, bulunduğu okulun veya kurumun eğitim programını uygulayan özel eğitim sınıfları ve bulunduğu okulun veya kurumun eğitim programından farklı bir eğitim programı uygulayan özel eğitim sınıfları olmak üzere ikiye ayrılmaktadır.</a:t>
            </a:r>
          </a:p>
          <a:p>
            <a:r>
              <a:rPr lang="tr-TR" sz="4000" b="1" dirty="0" smtClean="0"/>
              <a:t>Bulunduğu okulun veya kurumun programlarını uygulayan özel eğitim sınıflarında</a:t>
            </a:r>
            <a:r>
              <a:rPr lang="tr-TR" sz="4000" dirty="0" smtClean="0"/>
              <a:t>, ilköğretim kurumları programlarını veya ortaöğretim kurumları programlarını takip edebilecek bireyler eğitim almaktadırlar. </a:t>
            </a:r>
          </a:p>
          <a:p>
            <a:r>
              <a:rPr lang="tr-TR" sz="4000" b="1" dirty="0" smtClean="0"/>
              <a:t>Bulunduğu okulun veya kurumun eğitim programından farklı bir eğitim programı uygulayan özel eğitim sınıflarında </a:t>
            </a:r>
            <a:r>
              <a:rPr lang="tr-TR" sz="4000" dirty="0" smtClean="0"/>
              <a:t>ise ilköğretim veya ortaöğretim kurumları programlarını takip edemeyecek durumda olan bireyler eğitim almakta ve bu sınıflarda eğitim alan öğrenciler, yetersizlik türüne göre hazırlanan özel eğitim programını takip etmektedirler (MEB, 2006).</a:t>
            </a:r>
          </a:p>
          <a:p>
            <a:r>
              <a:rPr lang="tr-TR" sz="4000" dirty="0" smtClean="0"/>
              <a:t> </a:t>
            </a:r>
          </a:p>
          <a:p>
            <a:pPr marL="0" indent="0">
              <a:buNone/>
            </a:pP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357982"/>
          </a:xfrm>
        </p:spPr>
        <p:txBody>
          <a:bodyPr>
            <a:normAutofit fontScale="70000" lnSpcReduction="20000"/>
          </a:bodyPr>
          <a:lstStyle/>
          <a:p>
            <a:endParaRPr lang="tr-TR" b="1" i="1" dirty="0" smtClean="0"/>
          </a:p>
          <a:p>
            <a:r>
              <a:rPr lang="tr-TR" b="1" i="1" dirty="0" smtClean="0"/>
              <a:t>3. Tersine Kaynaştırma Modeli </a:t>
            </a:r>
            <a:endParaRPr lang="tr-TR" dirty="0" smtClean="0"/>
          </a:p>
          <a:p>
            <a:r>
              <a:rPr lang="tr-TR" dirty="0" smtClean="0"/>
              <a:t>Tersine kaynaştırma programları yetersizlikleri olan çocuklara kaynaştırma ortamı sağlayan bir özel eğitim seçeneğidir.</a:t>
            </a:r>
          </a:p>
          <a:p>
            <a:r>
              <a:rPr lang="tr-TR" dirty="0" smtClean="0"/>
              <a:t> Yasalarla uyumlu olan bu ortamda yetersizliği olan çocukların özel gereksinimlerinin yanı sıra sınıfın üyeleri olan normal gelişim gösteren çocukların da gereksinimleri karşılanır (</a:t>
            </a:r>
            <a:r>
              <a:rPr lang="tr-TR" dirty="0" err="1" smtClean="0"/>
              <a:t>Salisbury</a:t>
            </a:r>
            <a:r>
              <a:rPr lang="tr-TR" dirty="0" smtClean="0"/>
              <a:t>, 1990). </a:t>
            </a:r>
          </a:p>
          <a:p>
            <a:r>
              <a:rPr lang="tr-TR" dirty="0" smtClean="0"/>
              <a:t>Tersine kaynaştırma, normal gelişim gösteren çocukların normal gelişim göstermeyen akranlarının sosyalleşmelerini sağlamak amacıyla bu çocukların sınıflarına gitmelerini ve yapılandırılmış bir ortamı gerektirir. (</a:t>
            </a:r>
            <a:r>
              <a:rPr lang="tr-TR" dirty="0" err="1" smtClean="0"/>
              <a:t>Wooten</a:t>
            </a:r>
            <a:r>
              <a:rPr lang="tr-TR" dirty="0" smtClean="0"/>
              <a:t> &amp; </a:t>
            </a:r>
            <a:r>
              <a:rPr lang="tr-TR" dirty="0" err="1" smtClean="0"/>
              <a:t>Mesibov</a:t>
            </a:r>
            <a:r>
              <a:rPr lang="tr-TR" dirty="0" smtClean="0"/>
              <a:t>, 1986). </a:t>
            </a:r>
          </a:p>
          <a:p>
            <a:r>
              <a:rPr lang="tr-TR" dirty="0" err="1" smtClean="0"/>
              <a:t>Schoger’e</a:t>
            </a:r>
            <a:r>
              <a:rPr lang="tr-TR" dirty="0" smtClean="0"/>
              <a:t> (2006) göre tersine kaynaştırma genel eğitim sınıfına devam eden birkaç öğrencinin yetersizliği olan öğrencilerle sosyal etkileşim kurmak amacıyla kısa zaman aralıklarıyla özel eğitim sınıflarına getirilmesidir. </a:t>
            </a:r>
          </a:p>
          <a:p>
            <a:r>
              <a:rPr lang="tr-TR" dirty="0" err="1" smtClean="0"/>
              <a:t>Labka’ya</a:t>
            </a:r>
            <a:r>
              <a:rPr lang="tr-TR" dirty="0" smtClean="0"/>
              <a:t> (2008) göre ise tersine kaynaştırma, yetersizliği olan öğrencilere müzik eğitimi ortamında aynı yaştaki akranlarıyla etkileşime geçme fırsatı sunan bir yoldur. Bu uygulama ile normal gelişim gösteren öğrencilerin özel gereksinimli öğrencilere yardım etmek ve akran modeller olmak için özel eğitim ortamından ilham almaları sağlanmaktadır.</a:t>
            </a:r>
          </a:p>
          <a:p>
            <a:pPr marL="0" indent="0">
              <a:buNone/>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428604"/>
            <a:ext cx="8715436" cy="6143668"/>
          </a:xfrm>
        </p:spPr>
        <p:txBody>
          <a:bodyPr/>
          <a:lstStyle/>
          <a:p>
            <a:pPr marL="0" indent="0">
              <a:buNone/>
            </a:pPr>
            <a:endParaRPr lang="tr-TR" dirty="0" smtClean="0"/>
          </a:p>
          <a:p>
            <a:pPr marL="0" indent="0">
              <a:buNone/>
            </a:pPr>
            <a:endParaRPr lang="tr-TR" dirty="0" smtClean="0"/>
          </a:p>
          <a:p>
            <a:pPr marL="0" indent="0">
              <a:buNone/>
            </a:pPr>
            <a:endParaRPr lang="tr-TR" dirty="0" smtClean="0"/>
          </a:p>
          <a:p>
            <a:pPr marL="0" indent="0">
              <a:buNone/>
            </a:pPr>
            <a:r>
              <a:rPr lang="tr-TR" dirty="0" smtClean="0"/>
              <a:t>Ülkemizde Milli Eğitim Bakanlığı, Özel Eğitim Hizmetleri Yönetmeliği’nde tersine kaynaştırma ile ilgili bir “</a:t>
            </a:r>
            <a:r>
              <a:rPr lang="tr-TR" b="1" dirty="0" smtClean="0"/>
              <a:t>tanımlamanın yapılmadığı ancak uygulama şeklinin belirtildiği” </a:t>
            </a:r>
            <a:r>
              <a:rPr lang="tr-TR" dirty="0" smtClean="0"/>
              <a:t>görülmektedir.</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357982"/>
          </a:xfrm>
        </p:spPr>
        <p:txBody>
          <a:bodyPr>
            <a:normAutofit/>
          </a:bodyPr>
          <a:lstStyle/>
          <a:p>
            <a:pPr marL="0" indent="0" algn="ctr">
              <a:buNone/>
            </a:pPr>
            <a:r>
              <a:rPr lang="tr-TR" sz="2400" b="1" dirty="0" smtClean="0"/>
              <a:t>Okul Öncesi Ve İlköğretim Okullarına Kayıt Kabul Nasıl Yapılır?</a:t>
            </a:r>
          </a:p>
          <a:p>
            <a:pPr marL="0" indent="0">
              <a:buNone/>
            </a:pPr>
            <a:r>
              <a:rPr lang="tr-TR" sz="2000" dirty="0" smtClean="0"/>
              <a:t>Özel Eğitim Hizmetleri Yönetmeliğinin Okul Öncesi dönemde özel eğitim hizmetleri başlığı altındaki bölümün 29. maddesine göre “</a:t>
            </a:r>
            <a:r>
              <a:rPr lang="tr-TR" sz="2000" b="1" dirty="0" smtClean="0"/>
              <a:t>37-72</a:t>
            </a:r>
            <a:r>
              <a:rPr lang="tr-TR" sz="2000" dirty="0" smtClean="0"/>
              <a:t> ay arasındaki özel eğitime ihtiyacı olan bireylerin okul öncesi eğitimi zorunludur. Ancak, bireylerin gelişim ve bireysel özellikleri dikkate alınarak okul öncesi eğitim dönemi süresi bir yıl daha uzatılabilir.” denilmektedir.</a:t>
            </a:r>
          </a:p>
          <a:p>
            <a:pPr marL="0" indent="0">
              <a:buNone/>
            </a:pPr>
            <a:endParaRPr lang="tr-TR" sz="2000" dirty="0"/>
          </a:p>
        </p:txBody>
      </p:sp>
      <p:graphicFrame>
        <p:nvGraphicFramePr>
          <p:cNvPr id="5" name="4 Diyagram"/>
          <p:cNvGraphicFramePr/>
          <p:nvPr/>
        </p:nvGraphicFramePr>
        <p:xfrm>
          <a:off x="500034" y="2357430"/>
          <a:ext cx="8143932" cy="4206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marL="0" indent="0" algn="ctr">
              <a:buNone/>
            </a:pPr>
            <a:r>
              <a:rPr lang="tr-TR" b="1" dirty="0" smtClean="0"/>
              <a:t>Ortaöğretim Kurumlarına Kayıt Kabul Nasıl Yapılır?</a:t>
            </a:r>
          </a:p>
          <a:p>
            <a:pPr marL="0" indent="0">
              <a:buNone/>
            </a:pPr>
            <a:endParaRPr lang="tr-TR" sz="2000" dirty="0" smtClean="0"/>
          </a:p>
          <a:p>
            <a:pPr marL="0" indent="0">
              <a:buNone/>
            </a:pPr>
            <a:endParaRPr lang="tr-TR" sz="2000" dirty="0"/>
          </a:p>
        </p:txBody>
      </p:sp>
      <p:graphicFrame>
        <p:nvGraphicFramePr>
          <p:cNvPr id="5" name="4 Diyagram"/>
          <p:cNvGraphicFramePr/>
          <p:nvPr/>
        </p:nvGraphicFramePr>
        <p:xfrm>
          <a:off x="285720" y="785794"/>
          <a:ext cx="8358246" cy="5643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643998" cy="6143668"/>
          </a:xfrm>
        </p:spPr>
        <p:txBody>
          <a:bodyPr>
            <a:normAutofit/>
          </a:bodyPr>
          <a:lstStyle/>
          <a:p>
            <a:pPr marL="0" indent="0">
              <a:buNone/>
            </a:pPr>
            <a:r>
              <a:rPr lang="tr-TR" dirty="0" smtClean="0"/>
              <a:t>BAŞARILI BİR KAYNAŞTIRMANIN İLKELERİ:</a:t>
            </a:r>
          </a:p>
          <a:p>
            <a:pPr marL="0" indent="0">
              <a:buNone/>
            </a:pPr>
            <a:r>
              <a:rPr lang="tr-TR" sz="2800" dirty="0" smtClean="0"/>
              <a:t>1. Öncelikle başta </a:t>
            </a:r>
            <a:r>
              <a:rPr lang="tr-TR" sz="2800" b="1" dirty="0" smtClean="0"/>
              <a:t>okul müdürü </a:t>
            </a:r>
            <a:r>
              <a:rPr lang="tr-TR" sz="2800" dirty="0" smtClean="0"/>
              <a:t>olmak üzere </a:t>
            </a:r>
            <a:r>
              <a:rPr lang="tr-TR" sz="2800" b="1" dirty="0" smtClean="0"/>
              <a:t>tüm okul çalışanları</a:t>
            </a:r>
            <a:r>
              <a:rPr lang="tr-TR" sz="2800" dirty="0" smtClean="0"/>
              <a:t>, özel gereksinimli öğrencilere</a:t>
            </a:r>
          </a:p>
          <a:p>
            <a:pPr marL="0" indent="0">
              <a:buNone/>
            </a:pPr>
            <a:r>
              <a:rPr lang="tr-TR" sz="2800" dirty="0" smtClean="0"/>
              <a:t>karşı kabul edici ve destekleyici tutumlar sergilemelidirler.</a:t>
            </a:r>
          </a:p>
          <a:p>
            <a:pPr marL="0" indent="0">
              <a:buNone/>
            </a:pPr>
            <a:endParaRPr lang="tr-TR" sz="2800" dirty="0" smtClean="0"/>
          </a:p>
          <a:p>
            <a:pPr marL="0" indent="0">
              <a:buNone/>
            </a:pPr>
            <a:r>
              <a:rPr lang="tr-TR" sz="2800" dirty="0" smtClean="0"/>
              <a:t>2. </a:t>
            </a:r>
            <a:r>
              <a:rPr lang="tr-TR" sz="2800" b="1" dirty="0" smtClean="0"/>
              <a:t>Sınıf öğretmenlerinin tutumları</a:t>
            </a:r>
            <a:r>
              <a:rPr lang="tr-TR" sz="2800" dirty="0" smtClean="0"/>
              <a:t>, kaynaştırmanın başarısında ikinci önemli öğe olarak karşımıza çıkmaktadır.</a:t>
            </a:r>
          </a:p>
          <a:p>
            <a:pPr marL="0" indent="0"/>
            <a:endParaRPr lang="tr-TR" sz="2800" dirty="0" smtClean="0"/>
          </a:p>
          <a:p>
            <a:pPr marL="0" indent="0">
              <a:buNone/>
            </a:pPr>
            <a:r>
              <a:rPr lang="tr-TR" sz="2800" dirty="0" smtClean="0"/>
              <a:t>3. </a:t>
            </a:r>
            <a:r>
              <a:rPr lang="tr-TR" sz="2800" b="1" dirty="0" smtClean="0"/>
              <a:t>Genel eğitim sınıfları, tüm öğrencilerin gereksinimlerini karşılayacak, öğrenmelerini kolaylaştıracak biçimde düzenlenmelidir</a:t>
            </a:r>
            <a:r>
              <a:rPr lang="tr-TR" sz="2800" dirty="0" smtClean="0"/>
              <a:t>.</a:t>
            </a:r>
          </a:p>
          <a:p>
            <a:pPr marL="0" indent="0"/>
            <a:endParaRPr lang="tr-TR"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643998" cy="6215106"/>
          </a:xfrm>
        </p:spPr>
        <p:txBody>
          <a:bodyPr>
            <a:normAutofit/>
          </a:bodyPr>
          <a:lstStyle/>
          <a:p>
            <a:pPr marL="0" indent="0">
              <a:buNone/>
            </a:pPr>
            <a:r>
              <a:rPr lang="tr-TR" sz="2800" dirty="0" smtClean="0"/>
              <a:t>4. </a:t>
            </a:r>
            <a:r>
              <a:rPr lang="tr-TR" sz="2800" b="1" dirty="0" smtClean="0"/>
              <a:t>Genel eğitim sınıflarında tüm öğrenciler, birlikte öğrenme, oynama, eğitimsel ve sosyal etkinliklere katılma fırsatlarına sahip olmalıdırlar</a:t>
            </a:r>
            <a:r>
              <a:rPr lang="tr-TR" sz="2800" dirty="0" smtClean="0"/>
              <a:t>. </a:t>
            </a:r>
          </a:p>
          <a:p>
            <a:pPr marL="0" indent="0">
              <a:buNone/>
            </a:pPr>
            <a:r>
              <a:rPr lang="tr-TR" sz="2800" dirty="0" smtClean="0"/>
              <a:t> </a:t>
            </a:r>
          </a:p>
          <a:p>
            <a:pPr marL="0" indent="0">
              <a:buNone/>
            </a:pPr>
            <a:r>
              <a:rPr lang="tr-TR" sz="2800" dirty="0" smtClean="0"/>
              <a:t>5. </a:t>
            </a:r>
            <a:r>
              <a:rPr lang="tr-TR" sz="2800" b="1" dirty="0" smtClean="0"/>
              <a:t>Kaynaştırma sınıfındaki diğer öğrenciler özel gereksinimli öğrenci hakkında bilgilendirilmelidirler</a:t>
            </a:r>
            <a:r>
              <a:rPr lang="tr-TR" sz="2800" dirty="0" smtClean="0"/>
              <a:t>.</a:t>
            </a:r>
          </a:p>
          <a:p>
            <a:pPr marL="0" indent="0">
              <a:buNone/>
            </a:pPr>
            <a:r>
              <a:rPr lang="tr-TR" sz="2800" dirty="0" smtClean="0"/>
              <a:t> </a:t>
            </a:r>
          </a:p>
          <a:p>
            <a:pPr marL="0" indent="0">
              <a:buNone/>
            </a:pPr>
            <a:r>
              <a:rPr lang="tr-TR" sz="2800" dirty="0" smtClean="0"/>
              <a:t>6. Kaynaştırma eğitiminin başarıyla uygulanabilmesi için genel eğitim sınıfındaki özel gereksinimli öğrenciye ve öğretmene, gereksinimlerine yönelik </a:t>
            </a:r>
            <a:r>
              <a:rPr lang="tr-TR" sz="2800" b="1" dirty="0" smtClean="0"/>
              <a:t>destekleyici özel eğitim hizmetlerinin sağlanması </a:t>
            </a:r>
            <a:r>
              <a:rPr lang="tr-TR" sz="2800" dirty="0" smtClean="0"/>
              <a:t>gerekmektedir.</a:t>
            </a:r>
          </a:p>
          <a:p>
            <a:pPr marL="0" indent="0">
              <a:buNone/>
            </a:pPr>
            <a:endParaRPr lang="tr-TR" sz="2800" dirty="0" smtClean="0"/>
          </a:p>
          <a:p>
            <a:pPr marL="0" indent="0">
              <a:buNone/>
            </a:pPr>
            <a:r>
              <a:rPr lang="tr-TR" sz="2800" dirty="0" smtClean="0"/>
              <a:t>7. </a:t>
            </a:r>
            <a:r>
              <a:rPr lang="tr-TR" sz="2800" b="1" dirty="0" smtClean="0"/>
              <a:t>Sınıftaki tüm öğrenci velileriyle işbirliği sağlanmadır.</a:t>
            </a:r>
            <a:endParaRPr lang="tr-TR" sz="2800" dirty="0" smtClean="0"/>
          </a:p>
          <a:p>
            <a:pPr marL="0" indent="0">
              <a:buNone/>
            </a:pPr>
            <a:endParaRPr lang="tr-TR"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286544"/>
          </a:xfrm>
        </p:spPr>
        <p:txBody>
          <a:bodyPr>
            <a:normAutofit fontScale="92500" lnSpcReduction="20000"/>
          </a:bodyPr>
          <a:lstStyle/>
          <a:p>
            <a:pPr marL="0" indent="0" algn="ctr">
              <a:buNone/>
            </a:pPr>
            <a:r>
              <a:rPr lang="tr-TR" sz="3500" b="1" dirty="0" smtClean="0"/>
              <a:t>KAYNAŞTIRMA YOLUYLA EĞİTİMİN YARARLARI:</a:t>
            </a:r>
          </a:p>
          <a:p>
            <a:pPr marL="0" indent="0" algn="ctr">
              <a:buNone/>
            </a:pPr>
            <a:endParaRPr lang="tr-TR" sz="3000" b="1" dirty="0" smtClean="0"/>
          </a:p>
          <a:p>
            <a:pPr marL="0" indent="0" algn="ctr">
              <a:buNone/>
            </a:pPr>
            <a:r>
              <a:rPr lang="tr-TR" sz="3000" b="1" dirty="0" smtClean="0"/>
              <a:t>Özel Eğitime İhtiyacı Olan </a:t>
            </a:r>
            <a:r>
              <a:rPr lang="tr-TR" sz="3000" b="1" smtClean="0"/>
              <a:t>Bireylere </a:t>
            </a:r>
            <a:r>
              <a:rPr lang="tr-TR" sz="3000" b="1" smtClean="0"/>
              <a:t>Yararları</a:t>
            </a:r>
            <a:r>
              <a:rPr lang="tr-TR" sz="3000" b="1" dirty="0" smtClean="0"/>
              <a:t>:</a:t>
            </a:r>
          </a:p>
          <a:p>
            <a:pPr marL="0" indent="0"/>
            <a:r>
              <a:rPr lang="tr-TR" sz="3000" dirty="0" smtClean="0"/>
              <a:t>Bireyselleştirilmiş eğitim programları aracılığı ile kapasite ve öğrenme hızına uygun eğitim alırlar.</a:t>
            </a:r>
          </a:p>
          <a:p>
            <a:pPr marL="0" indent="0"/>
            <a:r>
              <a:rPr lang="tr-TR" sz="3000" dirty="0" smtClean="0"/>
              <a:t>Kendine güven, takdir edilme, cesaret, sorumluluk, bir işe yarama duygusu gibi sosyal değerler dizgesi gelişir.Sosyal bütünleşmeleri kolaylaşır.</a:t>
            </a:r>
          </a:p>
          <a:p>
            <a:pPr marL="0" indent="0"/>
            <a:r>
              <a:rPr lang="tr-TR" sz="3000" dirty="0" smtClean="0"/>
              <a:t>Destek eğitimi sayesinde zayıf yönlerini kısa sürede yeterli hale getirebilirler.</a:t>
            </a:r>
          </a:p>
          <a:p>
            <a:pPr marL="0" indent="0"/>
            <a:r>
              <a:rPr lang="tr-TR" sz="3000" dirty="0" smtClean="0"/>
              <a:t>Özelliklerine uygun eğitsel, sosyal ve fiziksel ortamlar düzenlendiği için uyum, başarı ve kendilerine güven kazanmaları kolaylaşır.</a:t>
            </a:r>
          </a:p>
          <a:p>
            <a:pPr marL="0" indent="0"/>
            <a:r>
              <a:rPr lang="tr-TR" sz="3000" dirty="0" smtClean="0"/>
              <a:t>İletişim, işbirliği, kabullenme, ortak yaşam becerileri edinirler.</a:t>
            </a:r>
          </a:p>
          <a:p>
            <a:pPr marL="0" indent="0">
              <a:buNone/>
            </a:pPr>
            <a:endParaRPr lang="tr-TR" dirty="0" smtClean="0"/>
          </a:p>
          <a:p>
            <a:pPr marL="0" indent="0">
              <a:buNone/>
            </a:pP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142852"/>
            <a:ext cx="8715436" cy="6429420"/>
          </a:xfrm>
        </p:spPr>
        <p:txBody>
          <a:bodyPr/>
          <a:lstStyle/>
          <a:p>
            <a:pPr algn="ctr">
              <a:buNone/>
            </a:pPr>
            <a:endParaRPr lang="tr-TR" sz="2800" b="1" dirty="0" smtClean="0"/>
          </a:p>
          <a:p>
            <a:pPr algn="ctr">
              <a:buNone/>
            </a:pPr>
            <a:r>
              <a:rPr lang="tr-TR" sz="2800" b="1" dirty="0" smtClean="0"/>
              <a:t>KAYNAŞTIRMA/BÜTÜNLEŞTİRME NEDİR?</a:t>
            </a:r>
          </a:p>
          <a:p>
            <a:pPr algn="ctr">
              <a:buNone/>
            </a:pPr>
            <a:endParaRPr lang="tr-TR" sz="2800" b="1" dirty="0" smtClean="0"/>
          </a:p>
          <a:p>
            <a:pPr marL="0" indent="0"/>
            <a:r>
              <a:rPr lang="tr-TR" sz="1800" dirty="0" smtClean="0"/>
              <a:t>Kaynaştırma/bütünleştirme yoluyla eğitim uygulamaları: Özel eğitim ihtiyacı olan bireylerin her tür ve kademede diğer bireylerle karşılıklı etkileşim içinde bulunmalarını ve eğitim amaçlarını en üst düzeyde gerçekleştirmelerini sağlamak amacıyla bu bireylere destek eğitim hizmetleri de sunularak akranlarıyla birlikte tam zamanlı ya da özel eğitim sınıflarında yarı zamanlı olarak verilen eğitimi kapsar. </a:t>
            </a:r>
            <a:endParaRPr lang="tr-TR" sz="1600" dirty="0" smtClean="0"/>
          </a:p>
          <a:p>
            <a:pPr>
              <a:buNone/>
            </a:pPr>
            <a:endParaRPr lang="tr-TR" sz="1600" dirty="0" smtClean="0"/>
          </a:p>
          <a:p>
            <a:pPr>
              <a:buNone/>
            </a:pPr>
            <a:endParaRPr lang="tr-TR" dirty="0"/>
          </a:p>
        </p:txBody>
      </p:sp>
      <p:pic>
        <p:nvPicPr>
          <p:cNvPr id="4" name="3 Resim" descr="2-d.jpg"/>
          <p:cNvPicPr>
            <a:picLocks noChangeAspect="1"/>
          </p:cNvPicPr>
          <p:nvPr/>
        </p:nvPicPr>
        <p:blipFill>
          <a:blip r:embed="rId2"/>
          <a:stretch>
            <a:fillRect/>
          </a:stretch>
        </p:blipFill>
        <p:spPr>
          <a:xfrm>
            <a:off x="357158" y="3214686"/>
            <a:ext cx="7929618" cy="278608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14290"/>
            <a:ext cx="8643998" cy="6357982"/>
          </a:xfrm>
        </p:spPr>
        <p:txBody>
          <a:bodyPr/>
          <a:lstStyle/>
          <a:p>
            <a:pPr marL="0" indent="0" algn="ctr">
              <a:buNone/>
            </a:pPr>
            <a:endParaRPr lang="tr-TR" b="1" dirty="0" smtClean="0"/>
          </a:p>
          <a:p>
            <a:pPr marL="0" indent="0" algn="ctr">
              <a:buNone/>
            </a:pPr>
            <a:r>
              <a:rPr lang="tr-TR" b="1" dirty="0" smtClean="0"/>
              <a:t> Yetersizliği Olmayan Öğrencilere Yararları:</a:t>
            </a:r>
          </a:p>
          <a:p>
            <a:pPr marL="0" indent="0"/>
            <a:r>
              <a:rPr lang="tr-TR" dirty="0" smtClean="0"/>
              <a:t>Engelli insanlara karşı şartsız kabul, hoşgörü, yardımlaşma, ortak yaşam, demokratik ve ahlaki anlayışları gelişir.</a:t>
            </a:r>
          </a:p>
          <a:p>
            <a:pPr marL="0" indent="0"/>
            <a:r>
              <a:rPr lang="tr-TR" dirty="0" smtClean="0"/>
              <a:t>Bireysel farklılıkları doğal karşılar ve saygı gösterir.</a:t>
            </a:r>
          </a:p>
          <a:p>
            <a:pPr marL="0" indent="0"/>
            <a:r>
              <a:rPr lang="tr-TR" dirty="0" smtClean="0"/>
              <a:t>Liderlik, model olma ve sorumluluk duygusu gelişir.</a:t>
            </a:r>
          </a:p>
          <a:p>
            <a:pPr marL="0" indent="0">
              <a:buNone/>
            </a:pP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357982"/>
          </a:xfrm>
        </p:spPr>
        <p:txBody>
          <a:bodyPr/>
          <a:lstStyle/>
          <a:p>
            <a:pPr marL="0" indent="0" algn="ctr">
              <a:buNone/>
            </a:pPr>
            <a:endParaRPr lang="tr-TR" b="1" dirty="0" smtClean="0"/>
          </a:p>
          <a:p>
            <a:pPr marL="0" indent="0" algn="ctr">
              <a:buNone/>
            </a:pPr>
            <a:r>
              <a:rPr lang="tr-TR" b="1" dirty="0" smtClean="0"/>
              <a:t>Ailelere Yararları:</a:t>
            </a:r>
          </a:p>
          <a:p>
            <a:pPr marL="0" indent="0"/>
            <a:r>
              <a:rPr lang="tr-TR" sz="2800" dirty="0" smtClean="0"/>
              <a:t>Çocuk üzerindeki beklentileri, çocuklarının kapasiteleriyle uygunluk göstermeye başlar.</a:t>
            </a:r>
          </a:p>
          <a:p>
            <a:pPr marL="0" indent="0"/>
            <a:r>
              <a:rPr lang="tr-TR" sz="2800" dirty="0" smtClean="0"/>
              <a:t>Okula bakış açısı değişir ve okulla işbirliği gelişir.</a:t>
            </a:r>
          </a:p>
          <a:p>
            <a:pPr marL="0" indent="0"/>
            <a:r>
              <a:rPr lang="tr-TR" sz="2800" dirty="0" smtClean="0"/>
              <a:t>Çocukların ilgi ve ihtiyaçları konusunda daha sağlıklı bilgi edinirler.</a:t>
            </a:r>
          </a:p>
          <a:p>
            <a:pPr marL="0" indent="0"/>
            <a:r>
              <a:rPr lang="tr-TR" sz="2800" dirty="0" smtClean="0"/>
              <a:t>Aile içi çatışmalar azalır, aile sağlığı ve iş verimliliği artar.</a:t>
            </a:r>
          </a:p>
          <a:p>
            <a:pPr marL="0" indent="0"/>
            <a:r>
              <a:rPr lang="tr-TR" sz="2800" dirty="0" smtClean="0"/>
              <a:t>Çocuklarına nasıl yardım edecekleri konusunda yeni yollar öğrenirler.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643998" cy="6286544"/>
          </a:xfrm>
        </p:spPr>
        <p:txBody>
          <a:bodyPr/>
          <a:lstStyle/>
          <a:p>
            <a:pPr marL="0" indent="0" algn="ctr">
              <a:buNone/>
            </a:pPr>
            <a:endParaRPr lang="tr-TR" b="1" dirty="0" smtClean="0"/>
          </a:p>
          <a:p>
            <a:pPr marL="0" indent="0" algn="ctr">
              <a:buNone/>
            </a:pPr>
            <a:r>
              <a:rPr lang="tr-TR" b="1" dirty="0" smtClean="0"/>
              <a:t>Öğretmenlere Yararları:</a:t>
            </a:r>
          </a:p>
          <a:p>
            <a:pPr marL="0" indent="0" algn="ctr">
              <a:buNone/>
            </a:pPr>
            <a:endParaRPr lang="tr-TR" b="1" dirty="0" smtClean="0"/>
          </a:p>
          <a:p>
            <a:pPr marL="0" indent="0"/>
            <a:r>
              <a:rPr lang="tr-TR" dirty="0" smtClean="0"/>
              <a:t>Şartsız kabul, sabır, hoşgörü ve bireysel özelliklere saygı davranışları gelişir.</a:t>
            </a:r>
          </a:p>
          <a:p>
            <a:pPr marL="0" indent="0"/>
            <a:r>
              <a:rPr lang="tr-TR" dirty="0" smtClean="0"/>
              <a:t>BEP hazırlama ve uygulamada daha başarılı olurlar.</a:t>
            </a:r>
          </a:p>
          <a:p>
            <a:pPr marL="0" indent="0"/>
            <a:r>
              <a:rPr lang="tr-TR" dirty="0" smtClean="0"/>
              <a:t>Eğitimde ekonomiklik ve fırsat eşitliği sağlanır.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429420"/>
          </a:xfrm>
        </p:spPr>
        <p:txBody>
          <a:bodyPr>
            <a:normAutofit/>
          </a:bodyPr>
          <a:lstStyle/>
          <a:p>
            <a:pPr marL="0" indent="0" algn="ctr">
              <a:buNone/>
            </a:pPr>
            <a:endParaRPr lang="tr-TR" sz="2800" b="1" dirty="0" smtClean="0"/>
          </a:p>
          <a:p>
            <a:pPr marL="0" indent="0" algn="ctr">
              <a:buNone/>
            </a:pPr>
            <a:endParaRPr lang="tr-TR" sz="2800" b="1" dirty="0" smtClean="0"/>
          </a:p>
          <a:p>
            <a:pPr marL="0" indent="0" algn="ctr">
              <a:buNone/>
            </a:pPr>
            <a:r>
              <a:rPr lang="tr-TR" sz="2800" b="1" dirty="0" smtClean="0"/>
              <a:t>KAYNAKÇA:</a:t>
            </a:r>
          </a:p>
          <a:p>
            <a:pPr marL="0" indent="0"/>
            <a:r>
              <a:rPr lang="tr-TR" sz="2000" dirty="0" smtClean="0"/>
              <a:t>MEB, Özel Eğitim Rehberlik Ve Danışma Hizmetleri Genel Müdürlüğü, Okullarımızda Neden, Nasıl, Niçin Kaynaştırma, Ankara, Eylül 2010</a:t>
            </a:r>
          </a:p>
          <a:p>
            <a:pPr marL="0" indent="0"/>
            <a:r>
              <a:rPr lang="tr-TR" sz="2000" dirty="0" err="1" smtClean="0"/>
              <a:t>Yazıcıoğlu</a:t>
            </a:r>
            <a:r>
              <a:rPr lang="tr-TR" sz="2000" dirty="0" smtClean="0"/>
              <a:t>, Tansel,kaynaştırma Uygulamalarının Tarihsel Süreci Ve Türkiye’de Uygulanan Kaynaştırma Modelleri, Nevşehir Hacı </a:t>
            </a:r>
            <a:r>
              <a:rPr lang="tr-TR" sz="2000" dirty="0" err="1" smtClean="0"/>
              <a:t>Bektaş</a:t>
            </a:r>
            <a:r>
              <a:rPr lang="tr-TR" sz="2000" dirty="0" smtClean="0"/>
              <a:t> Veli Üniversitesi, Eğitim Fakültesi, 2018</a:t>
            </a:r>
          </a:p>
          <a:p>
            <a:pPr marL="0" indent="0"/>
            <a:r>
              <a:rPr lang="tr-TR" sz="2000" dirty="0" smtClean="0"/>
              <a:t>Kargın, Tevhide,Baş Makale:Kaynaştırma: Tanımı, Gelişimi ve İlkeleri, Ankara Üniversitesi Eğitim Bilimleri Fakültesi, Özel Eğitim Dergisi,2004, 5 (2) 1-13</a:t>
            </a:r>
          </a:p>
          <a:p>
            <a:pPr marL="0" indent="0"/>
            <a:r>
              <a:rPr lang="tr-TR" sz="2000" dirty="0" smtClean="0"/>
              <a:t>Özel Eğitim Hakkında Kanun Hükmünde Kararname,573 sayılı, 1997</a:t>
            </a:r>
          </a:p>
          <a:p>
            <a:pPr marL="0" indent="0"/>
            <a:r>
              <a:rPr lang="tr-TR" sz="2000" dirty="0" smtClean="0"/>
              <a:t>Özel Eğitim Hizmetleri Yönetmeliği, Resmi Gazete, 7 Temmuz 2018, 30471 (sayı)</a:t>
            </a:r>
          </a:p>
          <a:p>
            <a:pPr marL="0" indent="0"/>
            <a:endParaRPr lang="tr-TR" sz="2000" dirty="0" smtClean="0"/>
          </a:p>
          <a:p>
            <a:pPr marL="0" indent="0"/>
            <a:endParaRPr lang="tr-TR" sz="2000" dirty="0" smtClean="0"/>
          </a:p>
          <a:p>
            <a:pPr marL="0" indent="0"/>
            <a:endParaRPr lang="tr-TR"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357166"/>
            <a:ext cx="8643998" cy="6286544"/>
          </a:xfrm>
        </p:spPr>
        <p:txBody>
          <a:bodyPr/>
          <a:lstStyle/>
          <a:p>
            <a:pPr algn="ctr">
              <a:buNone/>
            </a:pPr>
            <a:endParaRPr lang="tr-TR" b="1" dirty="0" smtClean="0"/>
          </a:p>
          <a:p>
            <a:pPr algn="ctr">
              <a:buNone/>
            </a:pPr>
            <a:r>
              <a:rPr lang="tr-TR" b="1" dirty="0" smtClean="0"/>
              <a:t>SUŞEHRİ REHBERLİK VE ARAŞTIRMA MERKEZİ</a:t>
            </a:r>
          </a:p>
          <a:p>
            <a:pPr algn="ctr">
              <a:buNone/>
            </a:pPr>
            <a:r>
              <a:rPr lang="tr-TR" b="1" dirty="0" smtClean="0"/>
              <a:t>OYA NUR ÇETİN</a:t>
            </a:r>
          </a:p>
          <a:p>
            <a:pPr algn="ctr">
              <a:buNone/>
            </a:pPr>
            <a:r>
              <a:rPr lang="tr-TR" b="1" dirty="0" smtClean="0"/>
              <a:t>ÖZEL EĞİTİM ÖĞRETMENİ </a:t>
            </a:r>
          </a:p>
          <a:p>
            <a:pPr algn="ctr">
              <a:buNone/>
            </a:pPr>
            <a:endParaRPr lang="tr-TR" b="1" dirty="0"/>
          </a:p>
        </p:txBody>
      </p:sp>
      <p:pic>
        <p:nvPicPr>
          <p:cNvPr id="1026" name="Picture 2" descr="C:\Users\datron\Desktop\indir.jpg"/>
          <p:cNvPicPr>
            <a:picLocks noChangeAspect="1" noChangeArrowheads="1"/>
          </p:cNvPicPr>
          <p:nvPr/>
        </p:nvPicPr>
        <p:blipFill>
          <a:blip r:embed="rId2"/>
          <a:srcRect/>
          <a:stretch>
            <a:fillRect/>
          </a:stretch>
        </p:blipFill>
        <p:spPr bwMode="auto">
          <a:xfrm>
            <a:off x="714348" y="3214686"/>
            <a:ext cx="7643866" cy="278608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643998" cy="6286544"/>
          </a:xfrm>
        </p:spPr>
        <p:txBody>
          <a:bodyPr>
            <a:normAutofit/>
          </a:bodyPr>
          <a:lstStyle/>
          <a:p>
            <a:pPr marL="0" indent="0">
              <a:buNone/>
            </a:pPr>
            <a:endParaRPr lang="tr-TR" sz="2800" b="1" dirty="0" smtClean="0"/>
          </a:p>
          <a:p>
            <a:pPr marL="0" indent="0">
              <a:buNone/>
            </a:pPr>
            <a:endParaRPr lang="tr-TR" sz="2800" b="1" dirty="0" smtClean="0"/>
          </a:p>
          <a:p>
            <a:pPr marL="0" indent="0">
              <a:buNone/>
            </a:pPr>
            <a:r>
              <a:rPr lang="tr-TR" sz="2800" b="1" dirty="0" smtClean="0"/>
              <a:t>Amaç</a:t>
            </a:r>
            <a:r>
              <a:rPr lang="tr-TR" sz="2800" dirty="0" smtClean="0"/>
              <a:t>; toplumda birlikte yaşayan yetersizliği olmayan ve engelli bireylerin birbirinden etkileşim yoluyla edinebilecekleri pek çok olumlu davranış geliştirmelerine yardımcı olmaktır.</a:t>
            </a:r>
          </a:p>
          <a:p>
            <a:pPr marL="0" indent="0">
              <a:buNone/>
            </a:pPr>
            <a:r>
              <a:rPr lang="tr-TR" sz="2800" b="1" dirty="0" smtClean="0"/>
              <a:t>Kaynaştırma/Bütünleştirme yoluyla eğitimdeki yaklaşım</a:t>
            </a:r>
            <a:r>
              <a:rPr lang="tr-TR" sz="2800" dirty="0" smtClean="0"/>
              <a:t>; normal bireylere, toplumda engelli bireylerin de bulunduğu bilincinin aşılanması, onlarla birlikte yaşamanın kaçınılmaz olduğu esasının benimsetilmesidir.</a:t>
            </a:r>
            <a:endParaRPr lang="tr-T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tohum-otizm-vakfi-ve-starbucks-turkiye-den-5026885_6495_o.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286544"/>
          </a:xfrm>
        </p:spPr>
        <p:txBody>
          <a:bodyPr>
            <a:normAutofit fontScale="77500" lnSpcReduction="20000"/>
          </a:bodyPr>
          <a:lstStyle/>
          <a:p>
            <a:pPr algn="ctr">
              <a:buNone/>
            </a:pPr>
            <a:endParaRPr lang="tr-TR" sz="3600" b="1" dirty="0" smtClean="0"/>
          </a:p>
          <a:p>
            <a:pPr algn="ctr">
              <a:buNone/>
            </a:pPr>
            <a:r>
              <a:rPr lang="tr-TR" sz="3600" b="1" dirty="0" smtClean="0"/>
              <a:t>KAYNAŞTIRMA/BÜTÜNLEŞTİRME YOLUYLA EĞİTİM</a:t>
            </a:r>
          </a:p>
          <a:p>
            <a:r>
              <a:rPr lang="tr-TR" dirty="0" smtClean="0"/>
              <a:t>Özel eğitim ihtiyacı olan bireyler Özel Eğitim Değerlendirme Kurulu Raporu doğrultusunda her tür ve kademedeki eğitimlerini kaynaştırma/bütünleştirme yoluyla sürdürebilirler.</a:t>
            </a:r>
          </a:p>
          <a:p>
            <a:r>
              <a:rPr lang="tr-TR" dirty="0" smtClean="0"/>
              <a:t>Özel eğitim ihtiyacı olan bireyler, kaynaştırma/bütünleştirme yoluyla eğitimlerini akranları ile birlikte aynı sınıfta tam zamanlı veya özel eğitim sınıflarında yarı zamanlı olarak sürdürebilirler.</a:t>
            </a:r>
          </a:p>
          <a:p>
            <a:r>
              <a:rPr lang="tr-TR" dirty="0" smtClean="0"/>
              <a:t>Okul öncesi eğitim, ilköğretim ya da mesleki ve teknik eğitim programlarının uygulandığı özel eğitim okullarında kaynaştırma/bütünleştirme yoluyla eğitim verilebilir.</a:t>
            </a:r>
          </a:p>
          <a:p>
            <a:r>
              <a:rPr lang="tr-TR" dirty="0" smtClean="0"/>
              <a:t>Kaynaştırma/bütünleştirme yoluyla eğitim yapılan okullarda BEP geliştirme birimi oluşturulması zorunludur.</a:t>
            </a:r>
          </a:p>
          <a:p>
            <a:r>
              <a:rPr lang="tr-TR" dirty="0" smtClean="0"/>
              <a:t>Öğrenci Davranışlarını Değerlendirme Kurulu ile Ödül ve Disiplin Kurulu’nda kaynaştırma/bütünleştirme yoluyla eğitimlerine devam eden öğrencilerle ilgili alınacak kararlarda BEP geliştirme birimiyle iş birliği yapılır.</a:t>
            </a:r>
          </a:p>
          <a:p>
            <a:pPr marL="0" indent="0">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85728"/>
            <a:ext cx="8715436" cy="6357982"/>
          </a:xfrm>
        </p:spPr>
        <p:txBody>
          <a:bodyPr>
            <a:normAutofit/>
          </a:bodyPr>
          <a:lstStyle/>
          <a:p>
            <a:pPr algn="ctr">
              <a:buNone/>
            </a:pPr>
            <a:endParaRPr lang="tr-TR" sz="2400" b="1" dirty="0" smtClean="0"/>
          </a:p>
          <a:p>
            <a:pPr algn="ctr">
              <a:buNone/>
            </a:pPr>
            <a:r>
              <a:rPr lang="tr-TR" sz="2400" b="1" dirty="0" smtClean="0"/>
              <a:t>KAYNAŞTIRMA/BÜTÜNLEŞTİRME UYGULAMALARININ TARİHSEL SÜRECİ </a:t>
            </a:r>
          </a:p>
          <a:p>
            <a:r>
              <a:rPr lang="tr-TR" sz="1800" dirty="0" smtClean="0"/>
              <a:t>Özel gereksinimli öğrencilerin özel eğitim okullarında eğitilmeleri görüşlerinin yaygın olduğu </a:t>
            </a:r>
            <a:r>
              <a:rPr lang="tr-TR" sz="1800" b="1" dirty="0" smtClean="0"/>
              <a:t>1900</a:t>
            </a:r>
            <a:r>
              <a:rPr lang="tr-TR" sz="1800" dirty="0" smtClean="0"/>
              <a:t>’lü yılların ilk yarısında, sınırlı da olsa kaynaştırmaya yönelik görüşlerin ve çabaların oluşmaya başladığı dikkat çekmektedir (</a:t>
            </a:r>
            <a:r>
              <a:rPr lang="tr-TR" sz="1800" dirty="0" err="1" smtClean="0"/>
              <a:t>Sucuoğlu</a:t>
            </a:r>
            <a:r>
              <a:rPr lang="tr-TR" sz="1800" dirty="0" smtClean="0"/>
              <a:t> ve Kargın, 2010). </a:t>
            </a:r>
          </a:p>
          <a:p>
            <a:r>
              <a:rPr lang="tr-TR" sz="1800" dirty="0" smtClean="0"/>
              <a:t>Tüm dünyada olduğu gibi ülkemizde de kaynaştırmanın tanımı çerçevesinde, özel gereksinimi olan çocukların eğitimlerini akranlarının devam ettiği okullarda ve onlarla aynı sınıflarda sürdürmesi temel ilke olarak benimsenmiştir (</a:t>
            </a:r>
            <a:r>
              <a:rPr lang="tr-TR" sz="1800" dirty="0" err="1" smtClean="0"/>
              <a:t>Sucuoğlu</a:t>
            </a:r>
            <a:r>
              <a:rPr lang="tr-TR" sz="1800" dirty="0" smtClean="0"/>
              <a:t> ve Kargın, 2008).</a:t>
            </a:r>
          </a:p>
          <a:p>
            <a:r>
              <a:rPr lang="tr-TR" sz="1800" b="1" dirty="0" smtClean="0"/>
              <a:t>1913</a:t>
            </a:r>
            <a:r>
              <a:rPr lang="tr-TR" sz="1800" dirty="0" smtClean="0"/>
              <a:t> yılında </a:t>
            </a:r>
            <a:r>
              <a:rPr lang="tr-TR" sz="1800" b="1" dirty="0" smtClean="0"/>
              <a:t>görme engelli öğrenciler </a:t>
            </a:r>
            <a:r>
              <a:rPr lang="tr-TR" sz="1800" dirty="0" smtClean="0"/>
              <a:t>için başlatılan kaynaştırma programında görme engelli öğrenciler, bir okul gününün bir kısmını akranlarıyla birlikte genel eğitim sınıfında geçirirken, bir kısmını da görme engellilere yönelik özel bir sınıfına devam ederek geçirmişlerdir. Aynı dönemde genel eğitim okullarının bünyesinde özel eğitim sınıfları ve kaynaştırma uygulamalarına dönük adımlar da atılmaya başlanmıştır. </a:t>
            </a:r>
          </a:p>
          <a:p>
            <a:r>
              <a:rPr lang="tr-TR" sz="1800" b="1" dirty="0" smtClean="0"/>
              <a:t>Özel gereksinimli </a:t>
            </a:r>
            <a:r>
              <a:rPr lang="tr-TR" sz="1800" dirty="0" smtClean="0"/>
              <a:t>ve </a:t>
            </a:r>
            <a:r>
              <a:rPr lang="tr-TR" sz="1800" b="1" dirty="0" smtClean="0"/>
              <a:t>normal gelişim </a:t>
            </a:r>
            <a:r>
              <a:rPr lang="tr-TR" sz="1800" dirty="0" smtClean="0"/>
              <a:t>gösteren öğrencilerin genel eğitim okullarında ve sınıflarında birlikte eğitim almaları anlamına gelen </a:t>
            </a:r>
            <a:r>
              <a:rPr lang="tr-TR" sz="1800" b="1" dirty="0" smtClean="0"/>
              <a:t>kaynaştırma uygulamaları 1960’lı </a:t>
            </a:r>
            <a:r>
              <a:rPr lang="tr-TR" sz="1800" dirty="0" smtClean="0"/>
              <a:t>yıllardan başlayarak birçok ülkede kabul görmüş ve uygulanmıştır (</a:t>
            </a:r>
            <a:r>
              <a:rPr lang="tr-TR" sz="1800" dirty="0" err="1" smtClean="0"/>
              <a:t>Cook</a:t>
            </a:r>
            <a:r>
              <a:rPr lang="tr-TR" sz="1800" dirty="0" smtClean="0"/>
              <a:t> ve </a:t>
            </a:r>
            <a:r>
              <a:rPr lang="tr-TR" sz="1800" dirty="0" err="1" smtClean="0"/>
              <a:t>Friend</a:t>
            </a:r>
            <a:r>
              <a:rPr lang="tr-TR" sz="1800" dirty="0" smtClean="0"/>
              <a:t>, 2010; </a:t>
            </a:r>
            <a:r>
              <a:rPr lang="tr-TR" sz="1800" dirty="0" err="1" smtClean="0"/>
              <a:t>Halvorsen</a:t>
            </a:r>
            <a:r>
              <a:rPr lang="tr-TR" sz="1800" dirty="0" smtClean="0"/>
              <a:t> ve </a:t>
            </a:r>
            <a:r>
              <a:rPr lang="tr-TR" sz="1800" dirty="0" err="1" smtClean="0"/>
              <a:t>Neary</a:t>
            </a:r>
            <a:r>
              <a:rPr lang="tr-TR" sz="1800" dirty="0" smtClean="0"/>
              <a:t>, 2009).</a:t>
            </a:r>
          </a:p>
          <a:p>
            <a:pPr>
              <a:buNone/>
            </a:pPr>
            <a:endParaRPr lang="tr-TR" sz="1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214290"/>
            <a:ext cx="8786874" cy="6429420"/>
          </a:xfrm>
        </p:spPr>
        <p:txBody>
          <a:bodyPr>
            <a:normAutofit/>
          </a:bodyPr>
          <a:lstStyle/>
          <a:p>
            <a:pPr marL="0" indent="0">
              <a:buNone/>
            </a:pPr>
            <a:endParaRPr lang="tr-TR" sz="2000" dirty="0" smtClean="0"/>
          </a:p>
          <a:p>
            <a:pPr marL="0" indent="0"/>
            <a:endParaRPr lang="tr-TR" sz="2000" dirty="0" smtClean="0"/>
          </a:p>
          <a:p>
            <a:pPr marL="0" indent="0" algn="ctr">
              <a:buNone/>
            </a:pPr>
            <a:r>
              <a:rPr lang="tr-TR" sz="2400" b="1" dirty="0" smtClean="0"/>
              <a:t>KAYNAŞTIRMA/BÜTÜNLEŞTİRME UYGULAMALARININ TARİHSEL SÜRECİ </a:t>
            </a:r>
            <a:endParaRPr lang="tr-TR" sz="2400" dirty="0" smtClean="0"/>
          </a:p>
          <a:p>
            <a:pPr marL="0" indent="0"/>
            <a:r>
              <a:rPr lang="tr-TR" sz="2000" dirty="0" smtClean="0"/>
              <a:t>ABD’de 1975 yılında kabul edilen Tüm Engelli Çocukların Eğitim Yasası (</a:t>
            </a:r>
            <a:r>
              <a:rPr lang="tr-TR" sz="2000" dirty="0" err="1" smtClean="0"/>
              <a:t>Education</a:t>
            </a:r>
            <a:r>
              <a:rPr lang="tr-TR" sz="2000" dirty="0" smtClean="0"/>
              <a:t> of </a:t>
            </a:r>
            <a:r>
              <a:rPr lang="tr-TR" sz="2000" dirty="0" err="1" smtClean="0"/>
              <a:t>All</a:t>
            </a:r>
            <a:r>
              <a:rPr lang="tr-TR" sz="2000" dirty="0" smtClean="0"/>
              <a:t> </a:t>
            </a:r>
            <a:r>
              <a:rPr lang="tr-TR" sz="2000" dirty="0" err="1" smtClean="0"/>
              <a:t>Handicapped</a:t>
            </a:r>
            <a:r>
              <a:rPr lang="tr-TR" sz="2000" dirty="0" smtClean="0"/>
              <a:t> </a:t>
            </a:r>
            <a:r>
              <a:rPr lang="tr-TR" sz="2000" dirty="0" err="1" smtClean="0"/>
              <a:t>Children</a:t>
            </a:r>
            <a:r>
              <a:rPr lang="tr-TR" sz="2000" dirty="0" smtClean="0"/>
              <a:t> </a:t>
            </a:r>
            <a:r>
              <a:rPr lang="tr-TR" sz="2000" dirty="0" err="1" smtClean="0"/>
              <a:t>Act</a:t>
            </a:r>
            <a:r>
              <a:rPr lang="tr-TR" sz="2000" dirty="0" smtClean="0"/>
              <a:t>, PL 94-142) okul çağındaki engelli çocukların uygun eğitimsel hizmetlerden yararlanmasını amaçlayan kapsamlı bir yasadır (</a:t>
            </a:r>
            <a:r>
              <a:rPr lang="tr-TR" sz="2000" dirty="0" err="1" smtClean="0"/>
              <a:t>Sucuoğlu</a:t>
            </a:r>
            <a:r>
              <a:rPr lang="tr-TR" sz="2000" dirty="0" smtClean="0"/>
              <a:t> ve Kargın, 2010).</a:t>
            </a:r>
          </a:p>
          <a:p>
            <a:pPr marL="0" indent="0"/>
            <a:r>
              <a:rPr lang="tr-TR" sz="2000" dirty="0" smtClean="0"/>
              <a:t>1994 yılında </a:t>
            </a:r>
            <a:r>
              <a:rPr lang="tr-TR" sz="2000" dirty="0" err="1" smtClean="0"/>
              <a:t>Salamanca’da</a:t>
            </a:r>
            <a:r>
              <a:rPr lang="tr-TR" sz="2000" dirty="0" smtClean="0"/>
              <a:t> 92 devlet ve 25 uluslararası kuruluştan 300’ü aşkın kişinin katıldığı Özel Eğitim Dünya Konferansı gerçekleştirilmiştir. Konferansta, “herkes için eğitim” hedefi doğrultusunda bütünleştirme yaklaşımının geliştirilmesi ve okulların özellikle özel gereksinimli çocuklar olmak üzere tüm çocuklara hizmet vermesini sağlamak için gerekli siyasal adımların atılması amaçlanmıştır. </a:t>
            </a:r>
          </a:p>
          <a:p>
            <a:pPr marL="0" indent="0"/>
            <a:r>
              <a:rPr lang="tr-TR" sz="2000" dirty="0" err="1" smtClean="0"/>
              <a:t>Salamanca</a:t>
            </a:r>
            <a:r>
              <a:rPr lang="tr-TR" sz="2000" dirty="0" smtClean="0"/>
              <a:t> Bildirgesi, özel gereksinimli çocukların genel eğitim sistemi içinde eğitim almaları için çağrıda bulunan ilk uluslararası belgedir (Dede, 1996).</a:t>
            </a:r>
          </a:p>
          <a:p>
            <a:pPr marL="0" indent="0"/>
            <a:endParaRPr lang="tr-TR" sz="2000" dirty="0" smtClean="0"/>
          </a:p>
          <a:p>
            <a:pPr>
              <a:buNone/>
            </a:pPr>
            <a:endParaRPr lang="tr-T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214290"/>
            <a:ext cx="8786874" cy="6429420"/>
          </a:xfrm>
        </p:spPr>
        <p:txBody>
          <a:bodyPr>
            <a:normAutofit/>
          </a:bodyPr>
          <a:lstStyle/>
          <a:p>
            <a:endParaRPr lang="tr-TR" sz="2400" dirty="0" smtClean="0"/>
          </a:p>
          <a:p>
            <a:pPr algn="ctr">
              <a:buNone/>
            </a:pPr>
            <a:endParaRPr lang="tr-TR" sz="2400" b="1" dirty="0" smtClean="0"/>
          </a:p>
          <a:p>
            <a:pPr algn="ctr">
              <a:buNone/>
            </a:pPr>
            <a:r>
              <a:rPr lang="tr-TR" sz="2400" b="1" dirty="0" smtClean="0"/>
              <a:t>TÜRKİYE'DE KAYNAŞTIRMA UYGULAMALARININ TARİHSEL SÜRECİ </a:t>
            </a:r>
          </a:p>
          <a:p>
            <a:pPr marL="0" indent="0"/>
            <a:r>
              <a:rPr lang="tr-TR" sz="2000" dirty="0" smtClean="0"/>
              <a:t>Ülkemizde kaynaştırma uygulaması 1983 yılında çıkarılan </a:t>
            </a:r>
            <a:r>
              <a:rPr lang="tr-TR" sz="2000" b="1" dirty="0" smtClean="0"/>
              <a:t>2916 sayılı “Özel Eğitime Muhtaç Çocuklar Kanunu”</a:t>
            </a:r>
            <a:r>
              <a:rPr lang="tr-TR" sz="2000" dirty="0" smtClean="0"/>
              <a:t> ile başlatılmış, 1997’de çıkarılan 573 sayılı </a:t>
            </a:r>
            <a:r>
              <a:rPr lang="tr-TR" sz="2000" b="1" dirty="0" smtClean="0"/>
              <a:t>“Özel Eğitim Hakkında Kanun Hükmünde Kararname”</a:t>
            </a:r>
            <a:r>
              <a:rPr lang="tr-TR" sz="2000" dirty="0" smtClean="0"/>
              <a:t> ve buna dayalı olarak 2000 yılında yürürlüğe giren </a:t>
            </a:r>
            <a:r>
              <a:rPr lang="tr-TR" sz="2000" b="1" dirty="0" smtClean="0"/>
              <a:t>“Özel Eğitim Hizmetleri Yönetmeliği”</a:t>
            </a:r>
            <a:r>
              <a:rPr lang="tr-TR" sz="2000" dirty="0" smtClean="0"/>
              <a:t> ile yaygın olarak uygulanmaya başlanmıştır (MEB, 2010).</a:t>
            </a:r>
          </a:p>
          <a:p>
            <a:pPr marL="0" indent="0"/>
            <a:r>
              <a:rPr lang="tr-TR" sz="2000" dirty="0" smtClean="0"/>
              <a:t>Ülkemizde özel gereksinimli çocuklara ilişkin en kapsamlı yasal düzenleme 1997 yılında kabul edilen </a:t>
            </a:r>
            <a:r>
              <a:rPr lang="tr-TR" sz="2000" b="1" dirty="0" smtClean="0"/>
              <a:t>573 sayılı Kanun Hükmünde Kararname’</a:t>
            </a:r>
            <a:r>
              <a:rPr lang="tr-TR" sz="2000" dirty="0" smtClean="0"/>
              <a:t>dir (</a:t>
            </a:r>
            <a:r>
              <a:rPr lang="tr-TR" sz="2000" dirty="0" err="1" smtClean="0"/>
              <a:t>Sucuoğlu</a:t>
            </a:r>
            <a:r>
              <a:rPr lang="tr-TR" sz="2000" dirty="0" smtClean="0"/>
              <a:t> ve Kargın, 2010).</a:t>
            </a:r>
          </a:p>
          <a:p>
            <a:pPr marL="0" indent="0"/>
            <a:r>
              <a:rPr lang="tr-TR" sz="2000" dirty="0" smtClean="0"/>
              <a:t>Kanun Hükmünde Kararname’nin 12. maddesinde </a:t>
            </a:r>
            <a:r>
              <a:rPr lang="tr-TR" sz="2000" b="1" dirty="0" smtClean="0"/>
              <a:t>Kaynaştırma;</a:t>
            </a:r>
            <a:r>
              <a:rPr lang="tr-TR" sz="2000" dirty="0" smtClean="0"/>
              <a:t> “Özel eğitim gerektiren bireylerin diğer bireylerle karşılıklı etkileşim içinde bulunmalarını sağlamak ve eğitim amaçlarını en üst düzeyde gerçekleştirmek için geliştirilmiş eğitim ortamları” olarak tanımlanmıştır (Kuz, 2001).</a:t>
            </a:r>
          </a:p>
          <a:p>
            <a:pPr marL="0" indent="0"/>
            <a:endParaRPr lang="tr-TR" sz="2400" dirty="0" smtClean="0"/>
          </a:p>
          <a:p>
            <a:pPr marL="0" indent="0">
              <a:buNone/>
            </a:pP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357166"/>
            <a:ext cx="8715436" cy="6215106"/>
          </a:xfrm>
        </p:spPr>
        <p:txBody>
          <a:bodyPr>
            <a:normAutofit/>
          </a:bodyPr>
          <a:lstStyle/>
          <a:p>
            <a:pPr marL="0" indent="0"/>
            <a:endParaRPr lang="tr-TR" sz="2200" dirty="0" smtClean="0"/>
          </a:p>
          <a:p>
            <a:pPr marL="0" indent="0" algn="ctr">
              <a:buNone/>
            </a:pPr>
            <a:endParaRPr lang="tr-TR" sz="2400" b="1" dirty="0" smtClean="0"/>
          </a:p>
          <a:p>
            <a:pPr marL="0" indent="0" algn="ctr">
              <a:buNone/>
            </a:pPr>
            <a:r>
              <a:rPr lang="tr-TR" sz="2400" b="1" dirty="0" smtClean="0"/>
              <a:t>TÜRKİYE'DE KAYNAŞTIRMA UYGULAMALARININ TARİHSEL SÜRECİ </a:t>
            </a:r>
          </a:p>
          <a:p>
            <a:pPr marL="0" indent="0">
              <a:buNone/>
            </a:pPr>
            <a:r>
              <a:rPr lang="tr-TR" sz="2200" b="1" dirty="0" smtClean="0"/>
              <a:t>En az kısıtlayıcı eğitim ortamı</a:t>
            </a:r>
            <a:r>
              <a:rPr lang="tr-TR" sz="2200" dirty="0" smtClean="0"/>
              <a:t>, 2006 yılındaki Özel Eğitim Hizmetleri Yönetmeliği’nde “en az sınırlandırılmış eğitim ortamı” olarak ifade edilmiş olup “özel eğitime ihtiyacı olan bireyin; toplumla bütünleşmesini sağlamaya yönelik sosyal, öz bakım, dil ve iletişim alanlarındaki davranışlar ile düzeyine uygun akademik ve mesleki bilgi ve becerileri kazandırmak amacıyla destek eğitim hizmetlerinin de verildiği ve mümkün olduğunca yetersizliği olmayan akranlarıyla bir arada olmasını sağlayan en uygun eğitim ortamı” şeklinde tanımlanmıştır.</a:t>
            </a:r>
          </a:p>
          <a:p>
            <a:pPr marL="0" indent="0"/>
            <a:r>
              <a:rPr lang="tr-TR" sz="2200" dirty="0" smtClean="0"/>
              <a:t>Ülkemizde kaynaştırma yoluyla eğitimin</a:t>
            </a:r>
            <a:r>
              <a:rPr lang="tr-TR" sz="2200" b="1" dirty="0" smtClean="0"/>
              <a:t>, tam zamanlı kaynaştırma, yarı zamanlı kaynaştırma </a:t>
            </a:r>
            <a:r>
              <a:rPr lang="tr-TR" sz="2200" dirty="0" smtClean="0"/>
              <a:t>ve </a:t>
            </a:r>
            <a:r>
              <a:rPr lang="tr-TR" sz="2200" b="1" dirty="0" smtClean="0"/>
              <a:t>tersine kaynaştırma </a:t>
            </a:r>
            <a:r>
              <a:rPr lang="tr-TR" sz="2200" dirty="0" smtClean="0"/>
              <a:t>olmak üzere üç farklı modelde uygulandığı görülmektedir.</a:t>
            </a:r>
            <a:endParaRPr lang="tr-TR"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1744</Words>
  <PresentationFormat>Ekran Gösterisi (4:3)</PresentationFormat>
  <Paragraphs>139</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KAYNAŞTIRMA/BÜTÜNLEŞTİRME  EĞİTİMİ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KAYNAŞTIRMA EĞİTİMİ</dc:title>
  <dc:creator>datron</dc:creator>
  <cp:lastModifiedBy>datron</cp:lastModifiedBy>
  <cp:revision>50</cp:revision>
  <dcterms:created xsi:type="dcterms:W3CDTF">2019-08-01T08:31:24Z</dcterms:created>
  <dcterms:modified xsi:type="dcterms:W3CDTF">2019-08-21T06:49:38Z</dcterms:modified>
</cp:coreProperties>
</file>