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9"/>
  </p:notesMasterIdLst>
  <p:sldIdLst>
    <p:sldId id="256" r:id="rId2"/>
    <p:sldId id="257" r:id="rId3"/>
    <p:sldId id="258" r:id="rId4"/>
    <p:sldId id="264" r:id="rId5"/>
    <p:sldId id="259" r:id="rId6"/>
    <p:sldId id="260" r:id="rId7"/>
    <p:sldId id="261" r:id="rId8"/>
    <p:sldId id="265" r:id="rId9"/>
    <p:sldId id="267" r:id="rId10"/>
    <p:sldId id="270" r:id="rId11"/>
    <p:sldId id="262" r:id="rId12"/>
    <p:sldId id="268" r:id="rId13"/>
    <p:sldId id="313"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4" r:id="rId27"/>
    <p:sldId id="285" r:id="rId28"/>
    <p:sldId id="286" r:id="rId29"/>
    <p:sldId id="287" r:id="rId30"/>
    <p:sldId id="288" r:id="rId31"/>
    <p:sldId id="289" r:id="rId32"/>
    <p:sldId id="290" r:id="rId33"/>
    <p:sldId id="291" r:id="rId34"/>
    <p:sldId id="292" r:id="rId35"/>
    <p:sldId id="294" r:id="rId36"/>
    <p:sldId id="295" r:id="rId37"/>
    <p:sldId id="296" r:id="rId38"/>
    <p:sldId id="297" r:id="rId39"/>
    <p:sldId id="298" r:id="rId40"/>
    <p:sldId id="299" r:id="rId41"/>
    <p:sldId id="302" r:id="rId42"/>
    <p:sldId id="303" r:id="rId43"/>
    <p:sldId id="305" r:id="rId44"/>
    <p:sldId id="304" r:id="rId45"/>
    <p:sldId id="306" r:id="rId46"/>
    <p:sldId id="307" r:id="rId47"/>
    <p:sldId id="308" r:id="rId48"/>
    <p:sldId id="309" r:id="rId49"/>
    <p:sldId id="310" r:id="rId50"/>
    <p:sldId id="311" r:id="rId51"/>
    <p:sldId id="312" r:id="rId52"/>
    <p:sldId id="315" r:id="rId53"/>
    <p:sldId id="316" r:id="rId54"/>
    <p:sldId id="317" r:id="rId55"/>
    <p:sldId id="321" r:id="rId56"/>
    <p:sldId id="318" r:id="rId57"/>
    <p:sldId id="319" r:id="rId58"/>
    <p:sldId id="320" r:id="rId59"/>
    <p:sldId id="322" r:id="rId60"/>
    <p:sldId id="323" r:id="rId61"/>
    <p:sldId id="324" r:id="rId62"/>
    <p:sldId id="325" r:id="rId63"/>
    <p:sldId id="326" r:id="rId64"/>
    <p:sldId id="327" r:id="rId65"/>
    <p:sldId id="328" r:id="rId66"/>
    <p:sldId id="330" r:id="rId67"/>
    <p:sldId id="329" r:id="rId6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6EDF05-5C96-426E-A66C-1D591D49EF0B}" type="datetimeFigureOut">
              <a:rPr lang="tr-TR" smtClean="0"/>
              <a:pPr/>
              <a:t>29.08.2019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25BB0-64DD-4B50-A855-30F9C9BF639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6 İkizkenar Üçgen"/>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540544" y="776288"/>
            <a:ext cx="8062912" cy="1470025"/>
          </a:xfrm>
        </p:spPr>
        <p:txBody>
          <a:bodyPr anchor="b">
            <a:normAutofit/>
          </a:bodyPr>
          <a:lstStyle>
            <a:lvl1pPr algn="r">
              <a:defRPr sz="440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371600" y="6012656"/>
            <a:ext cx="5791200" cy="365125"/>
          </a:xfrm>
        </p:spPr>
        <p:txBody>
          <a:bodyPr tIns="0" bIns="0" anchor="t"/>
          <a:lstStyle>
            <a:lvl1pPr algn="r">
              <a:defRPr sz="1000"/>
            </a:lvl1pPr>
          </a:lstStyle>
          <a:p>
            <a:fld id="{D9F75050-0E15-4C5B-92B0-66D068882F1F}" type="datetimeFigureOut">
              <a:rPr lang="tr-TR" smtClean="0"/>
              <a:pPr/>
              <a:t>29.08.2019</a:t>
            </a:fld>
            <a:endParaRPr lang="tr-TR"/>
          </a:p>
        </p:txBody>
      </p:sp>
      <p:sp>
        <p:nvSpPr>
          <p:cNvPr id="17" name="16 Altbilgi Yer Tutucusu"/>
          <p:cNvSpPr>
            <a:spLocks noGrp="1"/>
          </p:cNvSpPr>
          <p:nvPr>
            <p:ph type="ftr" sz="quarter" idx="11"/>
          </p:nvPr>
        </p:nvSpPr>
        <p:spPr>
          <a:xfrm>
            <a:off x="1371600" y="5650704"/>
            <a:ext cx="5791200" cy="365125"/>
          </a:xfrm>
        </p:spPr>
        <p:txBody>
          <a:bodyPr tIns="0" bIns="0" anchor="b"/>
          <a:lstStyle>
            <a:lvl1pPr algn="r">
              <a:defRPr sz="1100"/>
            </a:lvl1pPr>
          </a:lstStyle>
          <a:p>
            <a:endParaRPr lang="tr-TR"/>
          </a:p>
        </p:txBody>
      </p:sp>
      <p:sp>
        <p:nvSpPr>
          <p:cNvPr id="29" name="28 Slayt Numarası Yer Tutucusu"/>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781800" y="381000"/>
            <a:ext cx="1905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381000"/>
            <a:ext cx="62484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99032"/>
          </a:xfrm>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a:xfrm>
            <a:off x="457200" y="1882808"/>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791456" y="6480048"/>
            <a:ext cx="2133600" cy="301752"/>
          </a:xfrm>
        </p:spPr>
        <p:txBody>
          <a:bodyPr/>
          <a:lstStyle/>
          <a:p>
            <a:fld id="{D9F75050-0E15-4C5B-92B0-66D068882F1F}" type="datetimeFigureOut">
              <a:rPr lang="tr-TR" smtClean="0"/>
              <a:pPr/>
              <a:t>29.08.2019</a:t>
            </a:fld>
            <a:endParaRPr lang="tr-TR"/>
          </a:p>
        </p:txBody>
      </p:sp>
      <p:sp>
        <p:nvSpPr>
          <p:cNvPr id="5" name="4 Altbilgi Yer Tutucusu"/>
          <p:cNvSpPr>
            <a:spLocks noGrp="1"/>
          </p:cNvSpPr>
          <p:nvPr>
            <p:ph type="ftr" sz="quarter" idx="11"/>
          </p:nvPr>
        </p:nvSpPr>
        <p:spPr>
          <a:xfrm>
            <a:off x="457200" y="6480969"/>
            <a:ext cx="4260056" cy="300831"/>
          </a:xfrm>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1"/>
      </p:bgRef>
    </p:bg>
    <p:spTree>
      <p:nvGrpSpPr>
        <p:cNvPr id="1" name=""/>
        <p:cNvGrpSpPr/>
        <p:nvPr/>
      </p:nvGrpSpPr>
      <p:grpSpPr>
        <a:xfrm>
          <a:off x="0" y="0"/>
          <a:ext cx="0" cy="0"/>
          <a:chOff x="0" y="0"/>
          <a:chExt cx="0" cy="0"/>
        </a:xfrm>
      </p:grpSpPr>
      <p:sp>
        <p:nvSpPr>
          <p:cNvPr id="9" name="8 Dik Üçgen"/>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İkizkenar Üçgen"/>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Veri Yer Tutucusu"/>
          <p:cNvSpPr>
            <a:spLocks noGrp="1"/>
          </p:cNvSpPr>
          <p:nvPr>
            <p:ph type="dt" sz="half" idx="10"/>
          </p:nvPr>
        </p:nvSpPr>
        <p:spPr>
          <a:xfrm>
            <a:off x="6955632" y="6477000"/>
            <a:ext cx="2133600" cy="304800"/>
          </a:xfrm>
        </p:spPr>
        <p:txBody>
          <a:bodyPr/>
          <a:lstStyle/>
          <a:p>
            <a:fld id="{D9F75050-0E15-4C5B-92B0-66D068882F1F}" type="datetimeFigureOut">
              <a:rPr lang="tr-TR" smtClean="0"/>
              <a:pPr/>
              <a:t>29.08.2019</a:t>
            </a:fld>
            <a:endParaRPr lang="tr-TR"/>
          </a:p>
        </p:txBody>
      </p:sp>
      <p:sp>
        <p:nvSpPr>
          <p:cNvPr id="5" name="4 Altbilgi Yer Tutucusu"/>
          <p:cNvSpPr>
            <a:spLocks noGrp="1"/>
          </p:cNvSpPr>
          <p:nvPr>
            <p:ph type="ftr" sz="quarter" idx="11"/>
          </p:nvPr>
        </p:nvSpPr>
        <p:spPr>
          <a:xfrm>
            <a:off x="2619376" y="6480969"/>
            <a:ext cx="4260056" cy="300831"/>
          </a:xfrm>
        </p:spPr>
        <p:txBody>
          <a:bodyPr/>
          <a:lstStyle/>
          <a:p>
            <a:endParaRPr lang="tr-TR"/>
          </a:p>
        </p:txBody>
      </p:sp>
      <p:sp>
        <p:nvSpPr>
          <p:cNvPr id="6" name="5 Slayt Numarası Yer Tutucusu"/>
          <p:cNvSpPr>
            <a:spLocks noGrp="1"/>
          </p:cNvSpPr>
          <p:nvPr>
            <p:ph type="sldNum" sz="quarter" idx="12"/>
          </p:nvPr>
        </p:nvSpPr>
        <p:spPr>
          <a:xfrm>
            <a:off x="8451056" y="809624"/>
            <a:ext cx="502920" cy="300831"/>
          </a:xfrm>
        </p:spPr>
        <p:txBody>
          <a:bodyPr/>
          <a:lstStyle/>
          <a:p>
            <a:fld id="{B1DEFA8C-F947-479F-BE07-76B6B3F80BF1}" type="slidenum">
              <a:rPr lang="tr-TR" smtClean="0"/>
              <a:pPr/>
              <a:t>‹#›</a:t>
            </a:fld>
            <a:endParaRPr lang="tr-TR"/>
          </a:p>
        </p:txBody>
      </p:sp>
      <p:cxnSp>
        <p:nvCxnSpPr>
          <p:cNvPr id="11" name="10 Düz Bağlayıcı"/>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Düz Bağlayıcı"/>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Başlık"/>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marL="0" algn="l">
              <a:defRPr/>
            </a:lvl1p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29.08.2019</a:t>
            </a:fld>
            <a:endParaRPr lang="tr-TR"/>
          </a:p>
        </p:txBody>
      </p:sp>
      <p:sp>
        <p:nvSpPr>
          <p:cNvPr id="6" name="5 Altbilgi Yer Tutucusu"/>
          <p:cNvSpPr>
            <a:spLocks noGrp="1"/>
          </p:cNvSpPr>
          <p:nvPr>
            <p:ph type="ftr" sz="quarter" idx="11"/>
          </p:nvPr>
        </p:nvSpPr>
        <p:spPr>
          <a:xfrm>
            <a:off x="457200" y="6480969"/>
            <a:ext cx="4260056" cy="301752"/>
          </a:xfrm>
        </p:spPr>
        <p:txBody>
          <a:bodyPr/>
          <a:lstStyle/>
          <a:p>
            <a:endParaRPr lang="tr-TR"/>
          </a:p>
        </p:txBody>
      </p:sp>
      <p:sp>
        <p:nvSpPr>
          <p:cNvPr id="7" name="6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a:xfrm>
            <a:off x="4791456" y="6480969"/>
            <a:ext cx="2130552" cy="301752"/>
          </a:xfrm>
        </p:spPr>
        <p:txBody>
          <a:bodyPr/>
          <a:lstStyle/>
          <a:p>
            <a:fld id="{D9F75050-0E15-4C5B-92B0-66D068882F1F}" type="datetimeFigureOut">
              <a:rPr lang="tr-TR" smtClean="0"/>
              <a:pPr/>
              <a:t>29.08.2019</a:t>
            </a:fld>
            <a:endParaRPr lang="tr-TR"/>
          </a:p>
        </p:txBody>
      </p:sp>
      <p:sp>
        <p:nvSpPr>
          <p:cNvPr id="8" name="7 Altbilgi Yer Tutucusu"/>
          <p:cNvSpPr>
            <a:spLocks noGrp="1"/>
          </p:cNvSpPr>
          <p:nvPr>
            <p:ph type="ftr" sz="quarter" idx="11"/>
          </p:nvPr>
        </p:nvSpPr>
        <p:spPr>
          <a:xfrm>
            <a:off x="457200" y="6480969"/>
            <a:ext cx="4261104" cy="301752"/>
          </a:xfrm>
        </p:spPr>
        <p:txBody>
          <a:bodyPr/>
          <a:lstStyle/>
          <a:p>
            <a:endParaRPr lang="tr-TR"/>
          </a:p>
        </p:txBody>
      </p:sp>
      <p:sp>
        <p:nvSpPr>
          <p:cNvPr id="9" name="8 Slayt Numarası Yer Tutucusu"/>
          <p:cNvSpPr>
            <a:spLocks noGrp="1"/>
          </p:cNvSpPr>
          <p:nvPr>
            <p:ph type="sldNum" sz="quarter" idx="12"/>
          </p:nvPr>
        </p:nvSpPr>
        <p:spPr>
          <a:xfrm>
            <a:off x="7589520" y="6483096"/>
            <a:ext cx="502920" cy="301752"/>
          </a:xfrm>
        </p:spPr>
        <p:txBody>
          <a:bodyPr/>
          <a:lstStyle>
            <a:lvl1pPr algn="ctr">
              <a:defRPr/>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0"/>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29.08.2019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791456" y="6480969"/>
            <a:ext cx="2133600" cy="301752"/>
          </a:xfrm>
        </p:spPr>
        <p:txBody>
          <a:bodyPr/>
          <a:lstStyle/>
          <a:p>
            <a:fld id="{D9F75050-0E15-4C5B-92B0-66D068882F1F}" type="datetimeFigureOut">
              <a:rPr lang="tr-TR" smtClean="0"/>
              <a:pPr/>
              <a:t>29.08.2019</a:t>
            </a:fld>
            <a:endParaRPr lang="tr-TR"/>
          </a:p>
        </p:txBody>
      </p:sp>
      <p:sp>
        <p:nvSpPr>
          <p:cNvPr id="3" name="2 Altbilgi Yer Tutucusu"/>
          <p:cNvSpPr>
            <a:spLocks noGrp="1"/>
          </p:cNvSpPr>
          <p:nvPr>
            <p:ph type="ftr" sz="quarter" idx="11"/>
          </p:nvPr>
        </p:nvSpPr>
        <p:spPr>
          <a:xfrm>
            <a:off x="457200" y="6481890"/>
            <a:ext cx="4260056" cy="300831"/>
          </a:xfrm>
        </p:spPr>
        <p:txBody>
          <a:bodyPr/>
          <a:lstStyle/>
          <a:p>
            <a:endParaRPr lang="tr-TR"/>
          </a:p>
        </p:txBody>
      </p:sp>
      <p:sp>
        <p:nvSpPr>
          <p:cNvPr id="4" name="3 Slayt Numarası Yer Tutucusu"/>
          <p:cNvSpPr>
            <a:spLocks noGrp="1"/>
          </p:cNvSpPr>
          <p:nvPr>
            <p:ph type="sldNum" sz="quarter" idx="12"/>
          </p:nvPr>
        </p:nvSpPr>
        <p:spPr>
          <a:xfrm>
            <a:off x="7589520" y="6480969"/>
            <a:ext cx="502920" cy="301752"/>
          </a:xfrm>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278976" y="6556248"/>
            <a:ext cx="2133600" cy="301752"/>
          </a:xfrm>
        </p:spPr>
        <p:txBody>
          <a:bodyPr/>
          <a:lstStyle>
            <a:lvl1pPr>
              <a:defRPr sz="900"/>
            </a:lvl1pPr>
          </a:lstStyle>
          <a:p>
            <a:fld id="{D9F75050-0E15-4C5B-92B0-66D068882F1F}" type="datetimeFigureOut">
              <a:rPr lang="tr-TR" smtClean="0"/>
              <a:pPr/>
              <a:t>29.08.2019</a:t>
            </a:fld>
            <a:endParaRPr lang="tr-TR"/>
          </a:p>
        </p:txBody>
      </p:sp>
      <p:sp>
        <p:nvSpPr>
          <p:cNvPr id="6" name="5 Altbilgi Yer Tutucusu"/>
          <p:cNvSpPr>
            <a:spLocks noGrp="1"/>
          </p:cNvSpPr>
          <p:nvPr>
            <p:ph type="ftr" sz="quarter" idx="11"/>
          </p:nvPr>
        </p:nvSpPr>
        <p:spPr>
          <a:xfrm>
            <a:off x="1135856" y="6556248"/>
            <a:ext cx="5143120"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410576" y="6556248"/>
            <a:ext cx="502920" cy="301752"/>
          </a:xfrm>
        </p:spPr>
        <p:txBody>
          <a:bodyPr/>
          <a:lstStyle>
            <a:lvl1pP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6108192" y="6556248"/>
            <a:ext cx="2103120" cy="301752"/>
          </a:xfrm>
        </p:spPr>
        <p:txBody>
          <a:bodyPr/>
          <a:lstStyle>
            <a:lvl1pPr>
              <a:defRPr sz="900"/>
            </a:lvl1pPr>
          </a:lstStyle>
          <a:p>
            <a:fld id="{D9F75050-0E15-4C5B-92B0-66D068882F1F}" type="datetimeFigureOut">
              <a:rPr lang="tr-TR" smtClean="0"/>
              <a:pPr/>
              <a:t>29.08.2019</a:t>
            </a:fld>
            <a:endParaRPr lang="tr-TR"/>
          </a:p>
        </p:txBody>
      </p:sp>
      <p:sp>
        <p:nvSpPr>
          <p:cNvPr id="6" name="5 Altbilgi Yer Tutucusu"/>
          <p:cNvSpPr>
            <a:spLocks noGrp="1"/>
          </p:cNvSpPr>
          <p:nvPr>
            <p:ph type="ftr" sz="quarter" idx="11"/>
          </p:nvPr>
        </p:nvSpPr>
        <p:spPr>
          <a:xfrm>
            <a:off x="1170432" y="6557169"/>
            <a:ext cx="4948072" cy="301752"/>
          </a:xfrm>
        </p:spPr>
        <p:txBody>
          <a:bodyPr/>
          <a:lstStyle>
            <a:lvl1pPr>
              <a:defRPr sz="900"/>
            </a:lvl1pPr>
          </a:lstStyle>
          <a:p>
            <a:endParaRPr lang="tr-TR"/>
          </a:p>
        </p:txBody>
      </p:sp>
      <p:sp>
        <p:nvSpPr>
          <p:cNvPr id="7" name="6 Slayt Numarası Yer Tutucusu"/>
          <p:cNvSpPr>
            <a:spLocks noGrp="1"/>
          </p:cNvSpPr>
          <p:nvPr>
            <p:ph type="sldNum" sz="quarter" idx="12"/>
          </p:nvPr>
        </p:nvSpPr>
        <p:spPr>
          <a:xfrm>
            <a:off x="8217192" y="6556248"/>
            <a:ext cx="365760" cy="301752"/>
          </a:xfrm>
        </p:spPr>
        <p:txBody>
          <a:bodyPr/>
          <a:lstStyle>
            <a:lvl1pPr algn="ctr">
              <a:defRPr sz="900"/>
            </a:lvl1p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Dik Üçgen"/>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Düz Bağlayıcı"/>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Düz Bağlayıcı"/>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Başlık Yer Tutucusu"/>
          <p:cNvSpPr>
            <a:spLocks noGrp="1"/>
          </p:cNvSpPr>
          <p:nvPr>
            <p:ph type="title"/>
          </p:nvPr>
        </p:nvSpPr>
        <p:spPr>
          <a:xfrm>
            <a:off x="457200" y="267494"/>
            <a:ext cx="8229600" cy="1399032"/>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9F75050-0E15-4C5B-92B0-66D068882F1F}" type="datetimeFigureOut">
              <a:rPr lang="tr-TR" smtClean="0"/>
              <a:pPr/>
              <a:t>29.08.2019</a:t>
            </a:fld>
            <a:endParaRPr lang="tr-TR"/>
          </a:p>
        </p:txBody>
      </p:sp>
      <p:sp>
        <p:nvSpPr>
          <p:cNvPr id="3" name="2 Altbilgi Yer Tutucusu"/>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tr-TR"/>
          </a:p>
        </p:txBody>
      </p:sp>
      <p:sp>
        <p:nvSpPr>
          <p:cNvPr id="23" name="22 Slayt Numarası Yer Tutucusu"/>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1DEFA8C-F947-479F-BE07-76B6B3F80BF1}"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yHvFLaqSq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540544" y="776289"/>
            <a:ext cx="8062912" cy="866761"/>
          </a:xfrm>
        </p:spPr>
        <p:txBody>
          <a:bodyPr/>
          <a:lstStyle/>
          <a:p>
            <a:pPr algn="ctr"/>
            <a:r>
              <a:rPr lang="tr-TR" dirty="0" smtClean="0"/>
              <a:t>ÖZEL YETENEKLİLER</a:t>
            </a:r>
            <a:endParaRPr lang="tr-TR" dirty="0"/>
          </a:p>
        </p:txBody>
      </p:sp>
      <p:sp>
        <p:nvSpPr>
          <p:cNvPr id="3" name="2 Alt Başlık"/>
          <p:cNvSpPr>
            <a:spLocks noGrp="1"/>
          </p:cNvSpPr>
          <p:nvPr>
            <p:ph type="subTitle" idx="1"/>
          </p:nvPr>
        </p:nvSpPr>
        <p:spPr>
          <a:xfrm>
            <a:off x="540544" y="2250280"/>
            <a:ext cx="8103422" cy="4036240"/>
          </a:xfrm>
        </p:spPr>
        <p:txBody>
          <a:bodyPr/>
          <a:lstStyle/>
          <a:p>
            <a:endParaRPr lang="tr-TR" dirty="0"/>
          </a:p>
        </p:txBody>
      </p:sp>
      <p:pic>
        <p:nvPicPr>
          <p:cNvPr id="1026" name="Picture 2" descr="C:\Users\Fjtsu\Desktop\5ca6ef4f67b0a961c0b84d89.jpg"/>
          <p:cNvPicPr>
            <a:picLocks noChangeAspect="1" noChangeArrowheads="1"/>
          </p:cNvPicPr>
          <p:nvPr/>
        </p:nvPicPr>
        <p:blipFill>
          <a:blip r:embed="rId2"/>
          <a:srcRect/>
          <a:stretch>
            <a:fillRect/>
          </a:stretch>
        </p:blipFill>
        <p:spPr bwMode="auto">
          <a:xfrm>
            <a:off x="0" y="1785926"/>
            <a:ext cx="9144000" cy="507207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714488"/>
            <a:ext cx="8229600" cy="3189266"/>
          </a:xfrm>
        </p:spPr>
        <p:txBody>
          <a:bodyPr>
            <a:normAutofit/>
          </a:bodyPr>
          <a:lstStyle/>
          <a:p>
            <a:pPr algn="ctr">
              <a:buNone/>
            </a:pPr>
            <a:r>
              <a:rPr lang="tr-TR" sz="4800" b="1" dirty="0" smtClean="0">
                <a:solidFill>
                  <a:schemeClr val="accent1">
                    <a:lumMod val="75000"/>
                  </a:schemeClr>
                </a:solidFill>
              </a:rPr>
              <a:t>ÖZEL YETENEKLILERIN ÖZELLIKLERI VE</a:t>
            </a:r>
            <a:br>
              <a:rPr lang="tr-TR" sz="4800" b="1" dirty="0" smtClean="0">
                <a:solidFill>
                  <a:schemeClr val="accent1">
                    <a:lumMod val="75000"/>
                  </a:schemeClr>
                </a:solidFill>
              </a:rPr>
            </a:br>
            <a:r>
              <a:rPr lang="tr-TR" sz="4800" b="1" dirty="0" smtClean="0">
                <a:solidFill>
                  <a:schemeClr val="accent1">
                    <a:lumMod val="75000"/>
                  </a:schemeClr>
                </a:solidFill>
              </a:rPr>
              <a:t>GELIŞIMLERI</a:t>
            </a:r>
            <a:endParaRPr lang="tr-TR" sz="4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89804"/>
          </a:xfrm>
        </p:spPr>
        <p:txBody>
          <a:bodyPr>
            <a:normAutofit fontScale="90000"/>
          </a:bodyPr>
          <a:lstStyle/>
          <a:p>
            <a:pPr algn="ctr"/>
            <a:r>
              <a:rPr lang="tr-TR" sz="3200" b="1" dirty="0" smtClean="0"/>
              <a:t/>
            </a:r>
            <a:br>
              <a:rPr lang="tr-TR" sz="3200" b="1" dirty="0" smtClean="0"/>
            </a:br>
            <a:r>
              <a:rPr lang="tr-TR" sz="3200" b="1" dirty="0" smtClean="0"/>
              <a:t>Erken Çocukluk Dönemi Özellikleri ve Gelişimleri</a:t>
            </a:r>
            <a:br>
              <a:rPr lang="tr-TR" sz="3200" b="1" dirty="0" smtClean="0"/>
            </a:br>
            <a:endParaRPr lang="tr-TR" sz="3200" dirty="0"/>
          </a:p>
        </p:txBody>
      </p:sp>
      <p:sp>
        <p:nvSpPr>
          <p:cNvPr id="3" name="2 İçerik Yer Tutucusu"/>
          <p:cNvSpPr>
            <a:spLocks noGrp="1"/>
          </p:cNvSpPr>
          <p:nvPr>
            <p:ph idx="1"/>
          </p:nvPr>
        </p:nvSpPr>
        <p:spPr>
          <a:xfrm>
            <a:off x="214282" y="1500174"/>
            <a:ext cx="8758270" cy="4883196"/>
          </a:xfrm>
        </p:spPr>
        <p:txBody>
          <a:bodyPr>
            <a:normAutofit/>
          </a:bodyPr>
          <a:lstStyle/>
          <a:p>
            <a:pPr algn="just"/>
            <a:r>
              <a:rPr lang="tr-TR" dirty="0" smtClean="0"/>
              <a:t>Erken çocukluk döneminde kullanılabilecek zeka testleri ülkemizde kullanılamamaktadır. Bu nedenle gelişim envanterleri  çocuğun akranlarından farklı gelişip gelişmediği hakkında fikir sahibi olunmasında yardımcı olabilir.Çocuklar benzer gelişim basamaklarını tamamlayarak büyürler ancak bazı çocuklarda bu basamaklar daha erken bazı çocuklarda ise daha geç tamamlanabilir. </a:t>
            </a:r>
            <a:endParaRPr lang="tr-T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804052"/>
          </a:xfrm>
        </p:spPr>
        <p:txBody>
          <a:bodyPr/>
          <a:lstStyle/>
          <a:p>
            <a:r>
              <a:rPr lang="tr-TR" dirty="0" smtClean="0"/>
              <a:t>Erken çocukluk dönemi </a:t>
            </a:r>
            <a:endParaRPr lang="tr-TR" dirty="0"/>
          </a:p>
        </p:txBody>
      </p:sp>
      <p:sp>
        <p:nvSpPr>
          <p:cNvPr id="3" name="2 İçerik Yer Tutucusu"/>
          <p:cNvSpPr>
            <a:spLocks noGrp="1"/>
          </p:cNvSpPr>
          <p:nvPr>
            <p:ph idx="1"/>
          </p:nvPr>
        </p:nvSpPr>
        <p:spPr>
          <a:xfrm>
            <a:off x="285720" y="1000108"/>
            <a:ext cx="8572560" cy="5572164"/>
          </a:xfrm>
        </p:spPr>
        <p:txBody>
          <a:bodyPr>
            <a:normAutofit fontScale="40000" lnSpcReduction="20000"/>
          </a:bodyPr>
          <a:lstStyle/>
          <a:p>
            <a:r>
              <a:rPr lang="tr-TR" sz="6400" dirty="0" smtClean="0"/>
              <a:t>Bebeklikte olağanüstü atik olma, yüksek aktiflik düzeyi</a:t>
            </a:r>
          </a:p>
          <a:p>
            <a:r>
              <a:rPr lang="tr-TR" sz="6400" dirty="0" smtClean="0"/>
              <a:t>Uzun dikkat süresi</a:t>
            </a:r>
          </a:p>
          <a:p>
            <a:r>
              <a:rPr lang="tr-TR" sz="6400" dirty="0" smtClean="0"/>
              <a:t> Aynı simaları akranlarına göre daha erken tanıma ve ayırt etme, anne, baba ve bakıcılarına diğerlerine göre daha erken gülümseme</a:t>
            </a:r>
          </a:p>
          <a:p>
            <a:r>
              <a:rPr lang="tr-TR" sz="6400" dirty="0" smtClean="0"/>
              <a:t> Keskin gözlem becerisi</a:t>
            </a:r>
          </a:p>
          <a:p>
            <a:r>
              <a:rPr lang="tr-TR" sz="6400" dirty="0" smtClean="0"/>
              <a:t> Erken dil gelişimi, erken konuşma, Erken yürüme</a:t>
            </a:r>
          </a:p>
          <a:p>
            <a:r>
              <a:rPr lang="tr-TR" sz="6400" dirty="0" smtClean="0"/>
              <a:t> Gelişmiş hafıza, Çabuk öğrenme</a:t>
            </a:r>
          </a:p>
          <a:p>
            <a:r>
              <a:rPr lang="tr-TR" sz="6400" dirty="0" smtClean="0"/>
              <a:t> Yüksek merak düzeyi</a:t>
            </a:r>
          </a:p>
          <a:p>
            <a:r>
              <a:rPr lang="es-ES" sz="6400" dirty="0" smtClean="0"/>
              <a:t> Okumaya ve kitaplara erken merak</a:t>
            </a:r>
          </a:p>
          <a:p>
            <a:r>
              <a:rPr lang="tr-TR" sz="6400" dirty="0" smtClean="0"/>
              <a:t> Işık, ses ve ağrıya bazen aşırı tepki</a:t>
            </a:r>
          </a:p>
          <a:p>
            <a:endParaRPr lang="tr-TR" sz="6400" dirty="0" smtClean="0"/>
          </a:p>
          <a:p>
            <a:pPr>
              <a:buNone/>
            </a:pPr>
            <a:endParaRPr lang="tr-TR" sz="6400" dirty="0" smtClean="0"/>
          </a:p>
          <a:p>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a:t>
            </a:r>
            <a:endParaRPr lang="tr-TR" dirty="0"/>
          </a:p>
        </p:txBody>
      </p:sp>
      <p:sp>
        <p:nvSpPr>
          <p:cNvPr id="3" name="2 İçerik Yer Tutucusu"/>
          <p:cNvSpPr>
            <a:spLocks noGrp="1"/>
          </p:cNvSpPr>
          <p:nvPr>
            <p:ph idx="1"/>
          </p:nvPr>
        </p:nvSpPr>
        <p:spPr>
          <a:xfrm>
            <a:off x="428596" y="1571612"/>
            <a:ext cx="8229600" cy="4572000"/>
          </a:xfrm>
        </p:spPr>
        <p:txBody>
          <a:bodyPr>
            <a:normAutofit fontScale="77500" lnSpcReduction="20000"/>
          </a:bodyPr>
          <a:lstStyle/>
          <a:p>
            <a:pPr algn="just"/>
            <a:r>
              <a:rPr lang="tr-TR" sz="3200" dirty="0" smtClean="0"/>
              <a:t>Özgün oyunlar ve fikirler üretme</a:t>
            </a:r>
          </a:p>
          <a:p>
            <a:pPr algn="just"/>
            <a:r>
              <a:rPr lang="tr-TR" sz="3200" dirty="0" smtClean="0"/>
              <a:t> Akran oyunlarında liderlik etme</a:t>
            </a:r>
          </a:p>
          <a:p>
            <a:pPr algn="just"/>
            <a:r>
              <a:rPr lang="tr-TR" sz="3200" dirty="0" smtClean="0"/>
              <a:t> Şakadan anlama</a:t>
            </a:r>
          </a:p>
          <a:p>
            <a:pPr algn="just"/>
            <a:r>
              <a:rPr lang="tr-TR" sz="3200" dirty="0" smtClean="0"/>
              <a:t> Canlı hayal gücü</a:t>
            </a:r>
          </a:p>
          <a:p>
            <a:pPr algn="just"/>
            <a:r>
              <a:rPr lang="tr-TR" sz="3200" dirty="0" smtClean="0"/>
              <a:t>Duyarlı ve sevecen davranma</a:t>
            </a:r>
          </a:p>
          <a:p>
            <a:pPr algn="just"/>
            <a:r>
              <a:rPr lang="tr-TR" sz="3200" dirty="0" smtClean="0"/>
              <a:t> Tuvalet becerisini erken kazanma</a:t>
            </a:r>
          </a:p>
          <a:p>
            <a:pPr algn="just"/>
            <a:r>
              <a:rPr lang="tr-TR" sz="3200" dirty="0" smtClean="0"/>
              <a:t> El-göz koordinasyonunu erken kazanma</a:t>
            </a:r>
          </a:p>
          <a:p>
            <a:pPr algn="just"/>
            <a:r>
              <a:rPr lang="tr-TR" sz="3200" dirty="0" smtClean="0"/>
              <a:t> Ayırt edici uyku düzeni, uykuya daha az ihtiyaç duyma</a:t>
            </a:r>
          </a:p>
          <a:p>
            <a:pPr algn="just"/>
            <a:r>
              <a:rPr lang="tr-TR" sz="3200" dirty="0" smtClean="0"/>
              <a:t> Nesne sürekliliğini daha erken yaşta fark etme.</a:t>
            </a:r>
          </a:p>
          <a:p>
            <a:pPr algn="just"/>
            <a:r>
              <a:rPr lang="tr-TR" sz="3200" dirty="0" smtClean="0"/>
              <a:t>Korunum ilkelerini daha erken yaşta kazanma</a:t>
            </a:r>
          </a:p>
          <a:p>
            <a:pPr algn="just"/>
            <a:r>
              <a:rPr lang="tr-TR" sz="3200" dirty="0" smtClean="0"/>
              <a:t>Benmerkezci düşünmeden erken çıkma</a:t>
            </a:r>
            <a:endParaRPr lang="tr-T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     Bilişsel Özellikleri</a:t>
            </a:r>
            <a:endParaRPr lang="tr-TR" dirty="0"/>
          </a:p>
        </p:txBody>
      </p:sp>
      <p:sp>
        <p:nvSpPr>
          <p:cNvPr id="3" name="2 İçerik Yer Tutucusu"/>
          <p:cNvSpPr>
            <a:spLocks noGrp="1"/>
          </p:cNvSpPr>
          <p:nvPr>
            <p:ph idx="1"/>
          </p:nvPr>
        </p:nvSpPr>
        <p:spPr>
          <a:xfrm>
            <a:off x="428596" y="1428736"/>
            <a:ext cx="8229600" cy="4929222"/>
          </a:xfrm>
        </p:spPr>
        <p:txBody>
          <a:bodyPr/>
          <a:lstStyle/>
          <a:p>
            <a:pPr algn="just"/>
            <a:r>
              <a:rPr lang="tr-TR" dirty="0" smtClean="0"/>
              <a:t>Özel yetenekli öğrenciler bilişsel gelişim alanında akranlarından anlamlı derecede farklılık gösterirler.özel yetenekli örenciler öğrenme ve düşünme becerilerinde akranlarından daha avantajlıdır. Genel hatlarıyla bu bireylerin bilişsel özellikleri şu şekilde sıralanabilir.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89804"/>
          </a:xfrm>
        </p:spPr>
        <p:txBody>
          <a:bodyPr/>
          <a:lstStyle/>
          <a:p>
            <a:r>
              <a:rPr lang="tr-TR" dirty="0" smtClean="0"/>
              <a:t>Devamı…</a:t>
            </a:r>
            <a:endParaRPr lang="tr-TR" dirty="0"/>
          </a:p>
        </p:txBody>
      </p:sp>
      <p:sp>
        <p:nvSpPr>
          <p:cNvPr id="3" name="2 İçerik Yer Tutucusu"/>
          <p:cNvSpPr>
            <a:spLocks noGrp="1"/>
          </p:cNvSpPr>
          <p:nvPr>
            <p:ph idx="1"/>
          </p:nvPr>
        </p:nvSpPr>
        <p:spPr>
          <a:xfrm>
            <a:off x="457200" y="1214422"/>
            <a:ext cx="8229600" cy="5240386"/>
          </a:xfrm>
        </p:spPr>
        <p:txBody>
          <a:bodyPr>
            <a:normAutofit fontScale="92500" lnSpcReduction="20000"/>
          </a:bodyPr>
          <a:lstStyle/>
          <a:p>
            <a:r>
              <a:rPr lang="tr-TR" dirty="0" smtClean="0"/>
              <a:t>Kolay ve hızlı öğrenirler. Bu özelliklerinden dolayı zaman zaman sıkıntı yaşayabilirler. Ortalama öğrenciler  dikkate alınarak hazırlanan eğitim programları nedeniyle sıkılabilirler. </a:t>
            </a:r>
          </a:p>
          <a:p>
            <a:r>
              <a:rPr lang="tr-TR" dirty="0" smtClean="0"/>
              <a:t>Öğrenme ve öğrenme süreçlerini çok severler. Bilgiye açıktırlar. </a:t>
            </a:r>
          </a:p>
          <a:p>
            <a:r>
              <a:rPr lang="tr-TR" dirty="0" smtClean="0"/>
              <a:t>Hızlı düşünürler. Akranlarından daha hızlı düşünüp doğru yanıtlar verirler.</a:t>
            </a:r>
          </a:p>
          <a:p>
            <a:r>
              <a:rPr lang="tr-TR" dirty="0" smtClean="0"/>
              <a:t>Özellikle ilgi duydukları alanlarda detaylı araştırmalar yapıp o alana ilişkin her türlü bilgiye ulaşmak isterler.</a:t>
            </a:r>
          </a:p>
          <a:p>
            <a:r>
              <a:rPr lang="tr-TR" dirty="0" smtClean="0"/>
              <a:t>Uçuk gibi gözüken fikirleri vardır.bu yaratıcı özelliklerinin bir sonucudur.</a:t>
            </a:r>
            <a:endParaRPr lang="tr-T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89804"/>
          </a:xfrm>
        </p:spPr>
        <p:txBody>
          <a:bodyPr/>
          <a:lstStyle/>
          <a:p>
            <a:r>
              <a:rPr lang="tr-TR" dirty="0" smtClean="0"/>
              <a:t>Devamı…</a:t>
            </a:r>
            <a:endParaRPr lang="tr-TR" dirty="0"/>
          </a:p>
        </p:txBody>
      </p:sp>
      <p:sp>
        <p:nvSpPr>
          <p:cNvPr id="3" name="2 İçerik Yer Tutucusu"/>
          <p:cNvSpPr>
            <a:spLocks noGrp="1"/>
          </p:cNvSpPr>
          <p:nvPr>
            <p:ph idx="1"/>
          </p:nvPr>
        </p:nvSpPr>
        <p:spPr>
          <a:xfrm>
            <a:off x="500034" y="1142984"/>
            <a:ext cx="8229600" cy="5168948"/>
          </a:xfrm>
        </p:spPr>
        <p:txBody>
          <a:bodyPr>
            <a:normAutofit/>
          </a:bodyPr>
          <a:lstStyle/>
          <a:p>
            <a:pPr algn="just"/>
            <a:r>
              <a:rPr lang="tr-TR" dirty="0" smtClean="0"/>
              <a:t>Dikkat düzeyleri yüksektir. İlgi duydukları ve zihinsel olarak aktif oldukları konularda çalışırken çok yüksek motivasyona sahiptirler. </a:t>
            </a:r>
          </a:p>
          <a:p>
            <a:pPr algn="just"/>
            <a:r>
              <a:rPr lang="tr-TR" dirty="0" smtClean="0"/>
              <a:t>Gözlem ve analiz yetenekleri gelişmiştir.keskin gözlemler yapabilirler.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a:t>
            </a:r>
            <a:endParaRPr lang="tr-TR" dirty="0"/>
          </a:p>
        </p:txBody>
      </p:sp>
      <p:sp>
        <p:nvSpPr>
          <p:cNvPr id="3" name="2 İçerik Yer Tutucusu"/>
          <p:cNvSpPr>
            <a:spLocks noGrp="1"/>
          </p:cNvSpPr>
          <p:nvPr>
            <p:ph idx="1"/>
          </p:nvPr>
        </p:nvSpPr>
        <p:spPr>
          <a:xfrm>
            <a:off x="457200" y="1357298"/>
            <a:ext cx="8229600" cy="5097510"/>
          </a:xfrm>
        </p:spPr>
        <p:txBody>
          <a:bodyPr>
            <a:normAutofit/>
          </a:bodyPr>
          <a:lstStyle/>
          <a:p>
            <a:pPr algn="just"/>
            <a:r>
              <a:rPr lang="tr-TR" dirty="0" smtClean="0"/>
              <a:t>Riske girmeyi severler</a:t>
            </a:r>
          </a:p>
          <a:p>
            <a:pPr algn="just"/>
            <a:r>
              <a:rPr lang="tr-TR" dirty="0" smtClean="0"/>
              <a:t>Esnek düşünürler. </a:t>
            </a:r>
          </a:p>
          <a:p>
            <a:pPr algn="just"/>
            <a:r>
              <a:rPr lang="tr-TR" dirty="0" smtClean="0"/>
              <a:t>Problem çözme becerileri gelişmiştir. </a:t>
            </a:r>
          </a:p>
          <a:p>
            <a:pPr algn="just"/>
            <a:r>
              <a:rPr lang="tr-TR" dirty="0" smtClean="0"/>
              <a:t>Sentez becerileri güçlüdür</a:t>
            </a:r>
          </a:p>
          <a:p>
            <a:pPr algn="just"/>
            <a:r>
              <a:rPr lang="tr-TR" dirty="0" smtClean="0"/>
              <a:t>Mükemmeliyetçidirler</a:t>
            </a:r>
          </a:p>
          <a:p>
            <a:pPr algn="just"/>
            <a:r>
              <a:rPr lang="tr-TR" dirty="0" smtClean="0"/>
              <a:t>Farklı farklı alanlara ilgi duyabilirler. </a:t>
            </a:r>
          </a:p>
          <a:p>
            <a:pPr algn="just"/>
            <a:r>
              <a:rPr lang="tr-TR" dirty="0" smtClean="0"/>
              <a:t>Aşırı meraklıdırlar</a:t>
            </a:r>
          </a:p>
          <a:p>
            <a:pPr algn="just"/>
            <a:r>
              <a:rPr lang="tr-TR" dirty="0" smtClean="0"/>
              <a:t>Güçlü bir hafızları vardır ve  bilgiyi sağlıklı şekilde transfer etme becerileri gelişmiştir. </a:t>
            </a:r>
          </a:p>
          <a:p>
            <a:pPr algn="just"/>
            <a:endParaRPr lang="tr-TR" dirty="0" smtClean="0"/>
          </a:p>
          <a:p>
            <a:pPr algn="just"/>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Dil Gelişimi Özellikleri</a:t>
            </a:r>
            <a:endParaRPr lang="tr-TR" dirty="0"/>
          </a:p>
        </p:txBody>
      </p:sp>
      <p:sp>
        <p:nvSpPr>
          <p:cNvPr id="3" name="2 İçerik Yer Tutucusu"/>
          <p:cNvSpPr>
            <a:spLocks noGrp="1"/>
          </p:cNvSpPr>
          <p:nvPr>
            <p:ph idx="1"/>
          </p:nvPr>
        </p:nvSpPr>
        <p:spPr/>
        <p:txBody>
          <a:bodyPr/>
          <a:lstStyle/>
          <a:p>
            <a:pPr algn="just">
              <a:buNone/>
            </a:pPr>
            <a:r>
              <a:rPr lang="tr-TR" dirty="0" smtClean="0"/>
              <a:t>   Özel yetenekli öğrenciler yaşıtlarına göre birçok konuda genellikle daha erken gelişim göstermektedirler. Bu erken gelişim dil gelişimi konusunda da kendini göstermektedir</a:t>
            </a:r>
          </a:p>
          <a:p>
            <a:pPr algn="just">
              <a:buNone/>
            </a:pP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875490"/>
          </a:xfrm>
        </p:spPr>
        <p:txBody>
          <a:bodyPr/>
          <a:lstStyle/>
          <a:p>
            <a:r>
              <a:rPr lang="tr-TR" dirty="0" smtClean="0"/>
              <a:t>Devamı…</a:t>
            </a:r>
            <a:endParaRPr lang="tr-TR" dirty="0"/>
          </a:p>
        </p:txBody>
      </p:sp>
      <p:sp>
        <p:nvSpPr>
          <p:cNvPr id="3" name="2 İçerik Yer Tutucusu"/>
          <p:cNvSpPr>
            <a:spLocks noGrp="1"/>
          </p:cNvSpPr>
          <p:nvPr>
            <p:ph idx="1"/>
          </p:nvPr>
        </p:nvSpPr>
        <p:spPr>
          <a:xfrm>
            <a:off x="285720" y="1142984"/>
            <a:ext cx="8401080" cy="5311824"/>
          </a:xfrm>
        </p:spPr>
        <p:txBody>
          <a:bodyPr>
            <a:normAutofit fontScale="70000" lnSpcReduction="20000"/>
          </a:bodyPr>
          <a:lstStyle/>
          <a:p>
            <a:pPr algn="just"/>
            <a:r>
              <a:rPr lang="tr-TR" dirty="0" smtClean="0"/>
              <a:t>Erken yaşta doğru ifadelerle konuşmayı öğrenirler. Erken yaşta konuşamasalar bile konuşmayı öğrenmelerinden itibaren dili etkin ve yetişkin benzeri bir şekilde kullanırlar.</a:t>
            </a:r>
          </a:p>
          <a:p>
            <a:pPr algn="just"/>
            <a:r>
              <a:rPr lang="tr-TR" dirty="0" smtClean="0"/>
              <a:t>Duygu ve düşüncelerini farklı yollarla ifade etme becerisine sahiptirler</a:t>
            </a:r>
          </a:p>
          <a:p>
            <a:pPr algn="just"/>
            <a:r>
              <a:rPr lang="tr-TR" dirty="0" smtClean="0"/>
              <a:t>Dil ve konuşma becerileri akranlarından ileridir. Kendilerini rahat ifade ederler. Kelimeleri yerli yerinde kullanıp anlaşılır ve akıcı konuşurlar.</a:t>
            </a:r>
          </a:p>
          <a:p>
            <a:pPr algn="just"/>
            <a:r>
              <a:rPr lang="tr-TR" dirty="0" smtClean="0"/>
              <a:t> Serbest, net ve bağımsız olarak kendilerini ifade ederler. Kendilerini ifade etmede güvenleri fazladır ve yardım istemezler.</a:t>
            </a:r>
          </a:p>
          <a:p>
            <a:pPr algn="just"/>
            <a:r>
              <a:rPr lang="tr-TR" dirty="0" smtClean="0"/>
              <a:t> Kelime hazineleri zengindir. Yanlarında bir not defteri taşıyıp öğrendikleri yeni kelimeleri anlamlarıyla not aldıklarını görebilirsiniz.</a:t>
            </a:r>
          </a:p>
          <a:p>
            <a:pPr algn="just"/>
            <a:r>
              <a:rPr lang="tr-TR" dirty="0" smtClean="0"/>
              <a:t>Okumayı erken yaştan itibaren öğrenir ve severler. Bu onların özel yetenekli olmalarının belirgin özelliklerindendir. Kitaplara ilgi duyarlar.</a:t>
            </a:r>
          </a:p>
          <a:p>
            <a:pPr algn="just"/>
            <a:r>
              <a:rPr lang="tr-TR" dirty="0" smtClean="0"/>
              <a:t> Akranlarından daha erken yaşta yazma deneyimleri başlar.</a:t>
            </a:r>
          </a:p>
          <a:p>
            <a:pPr algn="just"/>
            <a:endParaRPr lang="tr-T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Özel Yetenekli Birey Kimdir?</a:t>
            </a:r>
            <a:endParaRPr lang="tr-TR" dirty="0"/>
          </a:p>
        </p:txBody>
      </p:sp>
      <p:sp>
        <p:nvSpPr>
          <p:cNvPr id="3" name="2 İçerik Yer Tutucusu"/>
          <p:cNvSpPr>
            <a:spLocks noGrp="1"/>
          </p:cNvSpPr>
          <p:nvPr>
            <p:ph idx="1"/>
          </p:nvPr>
        </p:nvSpPr>
        <p:spPr>
          <a:xfrm>
            <a:off x="285720" y="1571612"/>
            <a:ext cx="8401080" cy="4883196"/>
          </a:xfrm>
        </p:spPr>
        <p:txBody>
          <a:bodyPr/>
          <a:lstStyle/>
          <a:p>
            <a:pPr algn="just">
              <a:buNone/>
            </a:pPr>
            <a:r>
              <a:rPr lang="tr-TR" dirty="0" smtClean="0"/>
              <a:t>   </a:t>
            </a:r>
          </a:p>
          <a:p>
            <a:pPr algn="just">
              <a:buNone/>
            </a:pPr>
            <a:r>
              <a:rPr lang="tr-TR" dirty="0" smtClean="0"/>
              <a:t>   Özel Yetenekli Birey; “zekâ, yaratıcılık, sanat, spor, liderlik kapasitesi veya özel akademik alanlarda akranlarına göre yüksek düzeyde performans gösteren birey”dir (Özel Eğitim Hizmetleri Yönetmeliği)</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Fiziksel Özellikleri</a:t>
            </a:r>
            <a:endParaRPr lang="tr-TR" dirty="0"/>
          </a:p>
        </p:txBody>
      </p:sp>
      <p:sp>
        <p:nvSpPr>
          <p:cNvPr id="3" name="2 İçerik Yer Tutucusu"/>
          <p:cNvSpPr>
            <a:spLocks noGrp="1"/>
          </p:cNvSpPr>
          <p:nvPr>
            <p:ph idx="1"/>
          </p:nvPr>
        </p:nvSpPr>
        <p:spPr>
          <a:xfrm>
            <a:off x="457200" y="1428736"/>
            <a:ext cx="8229600" cy="5026072"/>
          </a:xfrm>
        </p:spPr>
        <p:txBody>
          <a:bodyPr>
            <a:normAutofit fontScale="77500" lnSpcReduction="20000"/>
          </a:bodyPr>
          <a:lstStyle/>
          <a:p>
            <a:pPr algn="just"/>
            <a:r>
              <a:rPr lang="tr-TR" dirty="0" smtClean="0"/>
              <a:t>Araştırmalara göre özel yetenekli öğrencilerin normal akranları ile kıyaslandığından doğumdan ölüme kadar her yaş seviyesinde fiziksel gelişim ve sağlık konusunda daha güçlü oldukları saptanmıştır .Özel yetenekli öğrencilerin fiziksel özellikleri şu şekilde sıralanabilir. Ancak unutulmaması gereken bir durum da özel yetenekli öğrencilerle üst sosyoekonomik seviyedeki ailelerde daha sık karşılaşılmasıdır. Bu nedenle anne karnındayken ve doğum sonrası dönemde daha güçlü bir beslenme ve bakım imkânına sahip oldukları hatırlanmalıdır. Bu kapsamda üstün bedensel özellikler özel yetenekli olmanın bir sonucu olmaktan ziyade üstün beslenme ve bakımın sonucu olabilir Bu nedenle üstün fiziksel özellikleri özel yetenekliliği belirleyen diğer özelliklerin yanında destekleyici bir alan olarak kabul etmekte fayda bulunmaktadır .</a:t>
            </a:r>
            <a:endParaRPr lang="tr-T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18366"/>
          </a:xfrm>
        </p:spPr>
        <p:txBody>
          <a:bodyPr/>
          <a:lstStyle/>
          <a:p>
            <a:r>
              <a:rPr lang="tr-TR" dirty="0" smtClean="0"/>
              <a:t>Devamı…</a:t>
            </a:r>
            <a:endParaRPr lang="tr-TR" dirty="0"/>
          </a:p>
        </p:txBody>
      </p:sp>
      <p:sp>
        <p:nvSpPr>
          <p:cNvPr id="3" name="2 İçerik Yer Tutucusu"/>
          <p:cNvSpPr>
            <a:spLocks noGrp="1"/>
          </p:cNvSpPr>
          <p:nvPr>
            <p:ph idx="1"/>
          </p:nvPr>
        </p:nvSpPr>
        <p:spPr>
          <a:xfrm>
            <a:off x="0" y="1142984"/>
            <a:ext cx="9001156" cy="5357850"/>
          </a:xfrm>
        </p:spPr>
        <p:txBody>
          <a:bodyPr>
            <a:normAutofit fontScale="70000" lnSpcReduction="20000"/>
          </a:bodyPr>
          <a:lstStyle/>
          <a:p>
            <a:pPr algn="just"/>
            <a:r>
              <a:rPr lang="tr-TR" dirty="0" smtClean="0"/>
              <a:t> Genellikle fiziksel görünüşleri daha düzgündür.</a:t>
            </a:r>
          </a:p>
          <a:p>
            <a:pPr algn="just"/>
            <a:r>
              <a:rPr lang="tr-TR" dirty="0" smtClean="0"/>
              <a:t> Bağışıklık sistemleri güçlüdür ve sağlıklarının farkında olup tedbirler alırlar.</a:t>
            </a:r>
          </a:p>
          <a:p>
            <a:pPr algn="just"/>
            <a:r>
              <a:rPr lang="tr-TR" dirty="0" smtClean="0"/>
              <a:t> Sinir sistemleri daha güçlü, aktif ve hızlı çalışır. Bu sebeple hem zihinsel hem de fiziksel tepkileri daha hızlı olur.</a:t>
            </a:r>
          </a:p>
          <a:p>
            <a:pPr algn="just"/>
            <a:r>
              <a:rPr lang="tr-TR" dirty="0" smtClean="0"/>
              <a:t> Duyu organlarıyla keskin duyular elde ederler.</a:t>
            </a:r>
          </a:p>
          <a:p>
            <a:pPr algn="just"/>
            <a:r>
              <a:rPr lang="tr-TR" dirty="0" smtClean="0"/>
              <a:t> Duyu organlarında bozukluğa ve fiziksel yetersizliklere nadiren rastlanır.</a:t>
            </a:r>
          </a:p>
          <a:p>
            <a:pPr algn="just"/>
            <a:r>
              <a:rPr lang="tr-TR" dirty="0" smtClean="0"/>
              <a:t>Fiziksel olarak içsel duyuları yüksektir. İç hastalıklarına yakalandıklarında rahatsızlığın  nerede olduğunu, şiddetini, en ince ağrı ve sızıları fark ederler.</a:t>
            </a:r>
          </a:p>
          <a:p>
            <a:pPr algn="just"/>
            <a:r>
              <a:rPr lang="tr-TR" dirty="0" smtClean="0"/>
              <a:t>Uykuya daha az ihtiyaç duyarlar. “Uyumak zaman kaybıdır.” dediklerini duyabilirsiniz.</a:t>
            </a:r>
          </a:p>
          <a:p>
            <a:pPr algn="just"/>
            <a:r>
              <a:rPr lang="tr-TR" dirty="0" smtClean="0"/>
              <a:t>Genellikle akranlarına oranla fiziksel enerjileri daha yüksektir</a:t>
            </a:r>
          </a:p>
          <a:p>
            <a:pPr algn="just"/>
            <a:r>
              <a:rPr lang="tr-TR" dirty="0" smtClean="0"/>
              <a:t>Genellikle yaşıtlarından daha iri, uzun, fiziksel olarak güçlü ve sağlıklı olurlar.</a:t>
            </a:r>
          </a:p>
          <a:p>
            <a:pPr algn="just"/>
            <a:r>
              <a:rPr lang="tr-TR" dirty="0" smtClean="0"/>
              <a:t>Diş çıkarma, yürüme, konuşma, ergenliğe girme gibi gelişim evrelerini akranlarından daha erken yaşarlar.</a:t>
            </a:r>
          </a:p>
          <a:p>
            <a:pPr algn="just"/>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329642" cy="1089804"/>
          </a:xfrm>
        </p:spPr>
        <p:txBody>
          <a:bodyPr>
            <a:normAutofit fontScale="90000"/>
          </a:bodyPr>
          <a:lstStyle/>
          <a:p>
            <a:pPr algn="ctr"/>
            <a:r>
              <a:rPr lang="tr-TR" b="1" dirty="0" smtClean="0"/>
              <a:t>Sosyal, Duygusal ve Davranışsal Özellikleri</a:t>
            </a:r>
            <a:endParaRPr lang="tr-TR" dirty="0"/>
          </a:p>
        </p:txBody>
      </p:sp>
      <p:sp>
        <p:nvSpPr>
          <p:cNvPr id="3" name="2 İçerik Yer Tutucusu"/>
          <p:cNvSpPr>
            <a:spLocks noGrp="1"/>
          </p:cNvSpPr>
          <p:nvPr>
            <p:ph idx="1"/>
          </p:nvPr>
        </p:nvSpPr>
        <p:spPr>
          <a:xfrm>
            <a:off x="285720" y="1357298"/>
            <a:ext cx="8643998" cy="5097510"/>
          </a:xfrm>
        </p:spPr>
        <p:txBody>
          <a:bodyPr>
            <a:normAutofit fontScale="77500" lnSpcReduction="20000"/>
          </a:bodyPr>
          <a:lstStyle/>
          <a:p>
            <a:pPr algn="just"/>
            <a:r>
              <a:rPr lang="tr-TR" dirty="0" smtClean="0"/>
              <a:t>Gelişmiş dil ve konuşma becerileri sayesinde sosyal ortamlarda kendilerini dinletir ve sevdirirler. Bu sayede de öz güvenleri gelişir ve sosyal becerilerinin gelişimi daha da hızlanır.</a:t>
            </a:r>
          </a:p>
          <a:p>
            <a:pPr algn="just"/>
            <a:r>
              <a:rPr lang="tr-TR" dirty="0" smtClean="0"/>
              <a:t>Gelişmiş bir mizah anlayışları vardır</a:t>
            </a:r>
          </a:p>
          <a:p>
            <a:pPr algn="just"/>
            <a:r>
              <a:rPr lang="tr-TR" dirty="0" smtClean="0"/>
              <a:t>Empati yetenekleri güçlüdür</a:t>
            </a:r>
          </a:p>
          <a:p>
            <a:r>
              <a:rPr lang="tr-TR" dirty="0" smtClean="0"/>
              <a:t>Erken yaştan itibaren olgun davranışlar sergilemeye başlarlar</a:t>
            </a:r>
          </a:p>
          <a:p>
            <a:r>
              <a:rPr lang="tr-TR" dirty="0" smtClean="0"/>
              <a:t>Merhametlidirler</a:t>
            </a:r>
          </a:p>
          <a:p>
            <a:pPr algn="just"/>
            <a:r>
              <a:rPr lang="tr-TR" dirty="0" smtClean="0"/>
              <a:t>Duygusal duyarlılıkları yüksektir. Yoksulları, evsizleri, sokak hayvanlarını veya kışın aç kalan kuşları düşünüp üzülebilir ve onlara yardım etmek için çalışmalar yapabilirler.</a:t>
            </a:r>
          </a:p>
          <a:p>
            <a:pPr algn="just"/>
            <a:r>
              <a:rPr lang="tr-TR" dirty="0" smtClean="0"/>
              <a:t>İdealisttirler. Üstün idealleri vardır ve bu ideallerinde evrensel faydayı gözetirler. İdeallerine ulaşmak için azimle çalışırlar.</a:t>
            </a:r>
          </a:p>
          <a:p>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18366"/>
          </a:xfrm>
        </p:spPr>
        <p:txBody>
          <a:bodyPr/>
          <a:lstStyle/>
          <a:p>
            <a:r>
              <a:rPr lang="tr-TR" dirty="0" smtClean="0"/>
              <a:t>Devamı… </a:t>
            </a:r>
            <a:endParaRPr lang="tr-TR" dirty="0"/>
          </a:p>
        </p:txBody>
      </p:sp>
      <p:sp>
        <p:nvSpPr>
          <p:cNvPr id="3" name="2 İçerik Yer Tutucusu"/>
          <p:cNvSpPr>
            <a:spLocks noGrp="1"/>
          </p:cNvSpPr>
          <p:nvPr>
            <p:ph idx="1"/>
          </p:nvPr>
        </p:nvSpPr>
        <p:spPr>
          <a:xfrm>
            <a:off x="214282" y="1142984"/>
            <a:ext cx="8786874" cy="5500726"/>
          </a:xfrm>
        </p:spPr>
        <p:txBody>
          <a:bodyPr>
            <a:normAutofit fontScale="92500" lnSpcReduction="20000"/>
          </a:bodyPr>
          <a:lstStyle/>
          <a:p>
            <a:pPr algn="just"/>
            <a:r>
              <a:rPr lang="tr-TR" dirty="0" smtClean="0"/>
              <a:t>Kendilerini gerçekleştirme arzusu taşırlar. Ya bağımsız olmayı ya da grubun lideri olmayı tercih ederler.</a:t>
            </a:r>
          </a:p>
          <a:p>
            <a:pPr algn="just"/>
            <a:r>
              <a:rPr lang="tr-TR" dirty="0" smtClean="0"/>
              <a:t>Popüler ve sempatiktirler</a:t>
            </a:r>
          </a:p>
          <a:p>
            <a:pPr algn="just"/>
            <a:r>
              <a:rPr lang="tr-TR" dirty="0" smtClean="0"/>
              <a:t>Öz eleştiri becerileri erken yaşta gelişmiştir.</a:t>
            </a:r>
          </a:p>
          <a:p>
            <a:pPr algn="just"/>
            <a:r>
              <a:rPr lang="tr-TR" dirty="0" smtClean="0"/>
              <a:t>Farklılıklardan hoşlanır kolayca uyum sağlarlar.</a:t>
            </a:r>
          </a:p>
          <a:p>
            <a:pPr algn="just"/>
            <a:r>
              <a:rPr lang="tr-TR" dirty="0" smtClean="0"/>
              <a:t>Duygusal duyarlılıkları yüksektir. Yoksulları, evsizleri, sokak hayvanlarını veya kışın aç kalan kuşları düşünüp üzülebilir ve onlara yardım etmek için çalışmalar yapabilirler.</a:t>
            </a:r>
          </a:p>
          <a:p>
            <a:pPr algn="just"/>
            <a:r>
              <a:rPr lang="tr-TR" dirty="0" smtClean="0"/>
              <a:t>İdealisttirler. Üstün idealleri vardır ve bu ideallerinde evrensel faydayı gözetirler. İdeallerine ulaşmak için azimle çalışırlar.</a:t>
            </a:r>
          </a:p>
          <a:p>
            <a:endParaRPr lang="tr-T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357166"/>
            <a:ext cx="8643998" cy="6097642"/>
          </a:xfrm>
        </p:spPr>
        <p:txBody>
          <a:bodyPr>
            <a:normAutofit/>
          </a:bodyPr>
          <a:lstStyle/>
          <a:p>
            <a:endParaRPr lang="tr-TR" sz="3200" b="1" dirty="0" smtClean="0">
              <a:solidFill>
                <a:schemeClr val="accent1">
                  <a:lumMod val="75000"/>
                </a:schemeClr>
              </a:solidFill>
            </a:endParaRPr>
          </a:p>
          <a:p>
            <a:endParaRPr lang="tr-TR" sz="3200" b="1" dirty="0" smtClean="0">
              <a:solidFill>
                <a:schemeClr val="accent1">
                  <a:lumMod val="75000"/>
                </a:schemeClr>
              </a:solidFill>
            </a:endParaRPr>
          </a:p>
          <a:p>
            <a:endParaRPr lang="tr-TR" sz="3200" b="1" dirty="0" smtClean="0">
              <a:solidFill>
                <a:schemeClr val="accent1">
                  <a:lumMod val="75000"/>
                </a:schemeClr>
              </a:solidFill>
            </a:endParaRPr>
          </a:p>
          <a:p>
            <a:pPr>
              <a:buNone/>
            </a:pPr>
            <a:r>
              <a:rPr lang="tr-TR" sz="6600" b="1" dirty="0" smtClean="0">
                <a:solidFill>
                  <a:schemeClr val="accent1">
                    <a:lumMod val="75000"/>
                  </a:schemeClr>
                </a:solidFill>
              </a:rPr>
              <a:t>    </a:t>
            </a:r>
            <a:r>
              <a:rPr lang="tr-TR" sz="7200" b="1" dirty="0" smtClean="0">
                <a:solidFill>
                  <a:schemeClr val="accent1">
                    <a:lumMod val="75000"/>
                  </a:schemeClr>
                </a:solidFill>
              </a:rPr>
              <a:t>İKİ  KERE  FARKLI  </a:t>
            </a:r>
            <a:r>
              <a:rPr lang="tr-TR" sz="6600" b="1" dirty="0" smtClean="0">
                <a:solidFill>
                  <a:schemeClr val="accent1">
                    <a:lumMod val="75000"/>
                  </a:schemeClr>
                </a:solidFill>
              </a:rPr>
              <a:t>                                            		</a:t>
            </a:r>
            <a:r>
              <a:rPr lang="tr-TR" sz="7200" b="1" dirty="0" smtClean="0">
                <a:solidFill>
                  <a:schemeClr val="accent1">
                    <a:lumMod val="75000"/>
                  </a:schemeClr>
                </a:solidFill>
              </a:rPr>
              <a:t>ÇOCUKLAR</a:t>
            </a:r>
            <a:endParaRPr lang="tr-TR" sz="72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857232"/>
            <a:ext cx="8786874" cy="5643602"/>
          </a:xfrm>
        </p:spPr>
        <p:txBody>
          <a:bodyPr>
            <a:normAutofit fontScale="92500" lnSpcReduction="10000"/>
          </a:bodyPr>
          <a:lstStyle/>
          <a:p>
            <a:pPr algn="just">
              <a:buNone/>
            </a:pPr>
            <a:r>
              <a:rPr lang="tr-TR" dirty="0" smtClean="0"/>
              <a:t>   Yukarıda ele alınan özelliklerin yanı sıra özel yetenekli çocukların farklı gelişimsel sorunlar da yaşayabildiği bilinmektedir. Bu kapsamda söylenebilir ki özel yetenekli çocuklar davranış sorunlarına, öğrenme güçlüklerine ya da diğer olağan dışı durumlardan herhangi birine sahip olabilirler . Böyle durumlar yaşayan özel yetenekli çocuklara çift tanılı ya da iki kere farklı çocuklar denilmektedir. İki kere farklı terimi;özel zihinsel </a:t>
            </a:r>
            <a:r>
              <a:rPr lang="tr-TR" dirty="0" err="1" smtClean="0"/>
              <a:t>işlemleme</a:t>
            </a:r>
            <a:r>
              <a:rPr lang="tr-TR" dirty="0" smtClean="0"/>
              <a:t>  sorunları olan; görme, fiziksel ya da işitme engelli olan fakat aynı zamanda son derece yüksek genel zihinsel potansiyeli olan çocukları tanımlamak için kullanılmaktadır.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85794"/>
            <a:ext cx="8929718" cy="5669014"/>
          </a:xfrm>
        </p:spPr>
        <p:txBody>
          <a:bodyPr/>
          <a:lstStyle/>
          <a:p>
            <a:r>
              <a:rPr lang="tr-TR" b="1" dirty="0" smtClean="0"/>
              <a:t>Özel Yetenekliler, Dikkat Eksikliği ve </a:t>
            </a:r>
            <a:r>
              <a:rPr lang="tr-TR" b="1" dirty="0" err="1" smtClean="0"/>
              <a:t>Hiperaktivite</a:t>
            </a:r>
            <a:r>
              <a:rPr lang="tr-TR" b="1" dirty="0" smtClean="0"/>
              <a:t>  Bozukluğu (DEHB)</a:t>
            </a:r>
          </a:p>
          <a:p>
            <a:r>
              <a:rPr lang="tr-TR" b="1" dirty="0" smtClean="0"/>
              <a:t>Özel Yetenekliler ve Özel Öğrenme Güçlükleri</a:t>
            </a:r>
          </a:p>
          <a:p>
            <a:r>
              <a:rPr lang="nb-NO" b="1" dirty="0" smtClean="0"/>
              <a:t>Özel Yetenekliler ve Asperger Sendromu</a:t>
            </a:r>
            <a:r>
              <a:rPr lang="tr-TR" b="1" dirty="0" smtClean="0"/>
              <a:t> Vb…</a:t>
            </a:r>
            <a:r>
              <a:rPr lang="tr-TR" dirty="0" smtClean="0"/>
              <a:t/>
            </a:r>
            <a:br>
              <a:rPr lang="tr-TR" dirty="0" smtClean="0"/>
            </a:br>
            <a:endParaRPr lang="tr-T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946928"/>
          </a:xfrm>
        </p:spPr>
        <p:txBody>
          <a:bodyPr/>
          <a:lstStyle/>
          <a:p>
            <a:r>
              <a:rPr lang="tr-TR" dirty="0" smtClean="0"/>
              <a:t>Bazı özel yetenekli bireyler</a:t>
            </a:r>
            <a:endParaRPr lang="tr-TR" dirty="0"/>
          </a:p>
        </p:txBody>
      </p:sp>
      <p:sp>
        <p:nvSpPr>
          <p:cNvPr id="3" name="2 İçerik Yer Tutucusu"/>
          <p:cNvSpPr>
            <a:spLocks noGrp="1"/>
          </p:cNvSpPr>
          <p:nvPr>
            <p:ph idx="1"/>
          </p:nvPr>
        </p:nvSpPr>
        <p:spPr>
          <a:xfrm>
            <a:off x="214282" y="1000108"/>
            <a:ext cx="8643998" cy="5454700"/>
          </a:xfrm>
        </p:spPr>
        <p:txBody>
          <a:bodyPr>
            <a:normAutofit fontScale="92500" lnSpcReduction="10000"/>
          </a:bodyPr>
          <a:lstStyle/>
          <a:p>
            <a:pPr>
              <a:buNone/>
            </a:pPr>
            <a:r>
              <a:rPr lang="tr-TR" dirty="0" smtClean="0"/>
              <a:t>  </a:t>
            </a:r>
          </a:p>
          <a:p>
            <a:pPr algn="just">
              <a:buNone/>
            </a:pPr>
            <a:r>
              <a:rPr lang="tr-TR" dirty="0" smtClean="0"/>
              <a:t>   Yazımızın buraya kadar olan kısmında özel yetenekli bireylerin belirgin bazı özelliklerinden bahsettik. Ancak bu özellikler tamamen her özel yetenekli birey için  geçerli değildir. Bazı genel kanılar yüzünden zaman zaman fark edilmeyen  bazı özel yetenekli bireyler olabileceğini de göz ardı etmemek gerekir.az sonra   okuyacağınız özel yetenekli kişiler belirttiğimiz bir çok özelliği sergilememektedir. Kimisi geç konuşmuştur, kimi tembeldir, kiminin duyusal yetersizliği vardır , kimi ise sınıfta kalmıştır…</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804052"/>
          </a:xfrm>
        </p:spPr>
        <p:txBody>
          <a:bodyPr/>
          <a:lstStyle/>
          <a:p>
            <a:r>
              <a:rPr lang="tr-TR" dirty="0" smtClean="0"/>
              <a:t>Devamı…</a:t>
            </a:r>
            <a:endParaRPr lang="tr-TR" dirty="0"/>
          </a:p>
        </p:txBody>
      </p:sp>
      <p:sp>
        <p:nvSpPr>
          <p:cNvPr id="3" name="2 İçerik Yer Tutucusu"/>
          <p:cNvSpPr>
            <a:spLocks noGrp="1"/>
          </p:cNvSpPr>
          <p:nvPr>
            <p:ph idx="1"/>
          </p:nvPr>
        </p:nvSpPr>
        <p:spPr>
          <a:xfrm>
            <a:off x="142844" y="1071546"/>
            <a:ext cx="8786874" cy="5383262"/>
          </a:xfrm>
        </p:spPr>
        <p:txBody>
          <a:bodyPr>
            <a:normAutofit/>
          </a:bodyPr>
          <a:lstStyle/>
          <a:p>
            <a:pPr algn="just"/>
            <a:r>
              <a:rPr lang="tr-TR" dirty="0" err="1" smtClean="0"/>
              <a:t>Albert</a:t>
            </a:r>
            <a:r>
              <a:rPr lang="tr-TR" dirty="0" smtClean="0"/>
              <a:t> Einstein; 4 yaşında konuşmuş, 7 yaşında okumuş, ayrıca </a:t>
            </a:r>
            <a:r>
              <a:rPr lang="tr-TR" dirty="0" err="1" smtClean="0"/>
              <a:t>Albert</a:t>
            </a:r>
            <a:r>
              <a:rPr lang="tr-TR" dirty="0" smtClean="0"/>
              <a:t> Einstein aynı zamanda </a:t>
            </a:r>
            <a:r>
              <a:rPr lang="tr-TR" dirty="0" err="1" smtClean="0"/>
              <a:t>disleksiyası</a:t>
            </a:r>
            <a:r>
              <a:rPr lang="tr-TR" dirty="0" smtClean="0"/>
              <a:t> olan biridir. Hem üstün zekalı hem de destek alması gereken birisidir. </a:t>
            </a:r>
          </a:p>
          <a:p>
            <a:pPr algn="just"/>
            <a:r>
              <a:rPr lang="tr-TR" dirty="0" err="1" smtClean="0"/>
              <a:t>Beethovan’ın</a:t>
            </a:r>
            <a:r>
              <a:rPr lang="tr-TR" dirty="0" smtClean="0"/>
              <a:t> müzik öğretmeni onun için </a:t>
            </a:r>
            <a:r>
              <a:rPr lang="tr-TR" b="1" dirty="0" smtClean="0"/>
              <a:t>ümitsiz vaka </a:t>
            </a:r>
            <a:r>
              <a:rPr lang="tr-TR" dirty="0" smtClean="0"/>
              <a:t>demiştir. </a:t>
            </a:r>
            <a:r>
              <a:rPr lang="tr-TR" dirty="0" err="1" smtClean="0"/>
              <a:t>Beethovan</a:t>
            </a:r>
            <a:r>
              <a:rPr lang="tr-TR" dirty="0" smtClean="0"/>
              <a:t> da bildiğiniz gibi ünlü 9 Senfonisini total </a:t>
            </a:r>
            <a:r>
              <a:rPr lang="tr-TR" b="1" dirty="0" smtClean="0"/>
              <a:t>sağırken</a:t>
            </a:r>
            <a:r>
              <a:rPr lang="tr-TR" dirty="0" smtClean="0"/>
              <a:t> bestelemiştir.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18366"/>
          </a:xfrm>
        </p:spPr>
        <p:txBody>
          <a:bodyPr/>
          <a:lstStyle/>
          <a:p>
            <a:r>
              <a:rPr lang="tr-TR" dirty="0" smtClean="0"/>
              <a:t>Devamı…</a:t>
            </a:r>
            <a:endParaRPr lang="tr-TR" dirty="0"/>
          </a:p>
        </p:txBody>
      </p:sp>
      <p:sp>
        <p:nvSpPr>
          <p:cNvPr id="3" name="2 İçerik Yer Tutucusu"/>
          <p:cNvSpPr>
            <a:spLocks noGrp="1"/>
          </p:cNvSpPr>
          <p:nvPr>
            <p:ph idx="1"/>
          </p:nvPr>
        </p:nvSpPr>
        <p:spPr>
          <a:xfrm>
            <a:off x="285720" y="1142984"/>
            <a:ext cx="8643998" cy="5214974"/>
          </a:xfrm>
        </p:spPr>
        <p:txBody>
          <a:bodyPr>
            <a:normAutofit/>
          </a:bodyPr>
          <a:lstStyle/>
          <a:p>
            <a:pPr algn="just"/>
            <a:r>
              <a:rPr lang="tr-TR" dirty="0" err="1" smtClean="0"/>
              <a:t>Walt</a:t>
            </a:r>
            <a:r>
              <a:rPr lang="tr-TR" dirty="0" smtClean="0"/>
              <a:t> Disney çizgi filmlerin, çizgi kahramanların babası. İyi fikirleri olmadığı için çalıştığı gazeteden kovulmuştur. </a:t>
            </a:r>
          </a:p>
          <a:p>
            <a:pPr algn="just"/>
            <a:r>
              <a:rPr lang="tr-TR" dirty="0" smtClean="0"/>
              <a:t>Abraham Lincoln  Yüzbaşı olarak katıldığı savaştan er olarak terhis olmuştur .</a:t>
            </a:r>
          </a:p>
          <a:p>
            <a:pPr algn="just"/>
            <a:r>
              <a:rPr lang="tr-TR" dirty="0" smtClean="0"/>
              <a:t>Edison’un öğretmeni onu hiç bir şey öğrenemeyecek kadar aptal buluyormuş.</a:t>
            </a:r>
          </a:p>
          <a:p>
            <a:pPr algn="just"/>
            <a:r>
              <a:rPr lang="tr-TR" dirty="0" smtClean="0"/>
              <a:t> Tolstoy Rus edebiyatının en ünlü yazarıdır. Başarısızlık nedeniyle okulu bırakmıştır. </a:t>
            </a:r>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304118"/>
          </a:xfrm>
        </p:spPr>
        <p:txBody>
          <a:bodyPr>
            <a:normAutofit/>
          </a:bodyPr>
          <a:lstStyle/>
          <a:p>
            <a:pPr algn="ctr"/>
            <a:r>
              <a:rPr lang="tr-TR" sz="2400" b="1" dirty="0" smtClean="0"/>
              <a:t>ÖZEL YETENEKLİ ÖĞRENCİLERİN SINIFLANDIRILMASI VE</a:t>
            </a:r>
            <a:br>
              <a:rPr lang="tr-TR" sz="2400" b="1" dirty="0" smtClean="0"/>
            </a:br>
            <a:r>
              <a:rPr lang="tr-TR" sz="2400" b="1" dirty="0" smtClean="0"/>
              <a:t>YAYGINLIĞI</a:t>
            </a:r>
            <a:endParaRPr lang="tr-TR" sz="2400" dirty="0"/>
          </a:p>
        </p:txBody>
      </p:sp>
      <p:sp>
        <p:nvSpPr>
          <p:cNvPr id="3" name="2 İçerik Yer Tutucusu"/>
          <p:cNvSpPr>
            <a:spLocks noGrp="1"/>
          </p:cNvSpPr>
          <p:nvPr>
            <p:ph idx="1"/>
          </p:nvPr>
        </p:nvSpPr>
        <p:spPr>
          <a:xfrm>
            <a:off x="0" y="1643050"/>
            <a:ext cx="8929718" cy="4811758"/>
          </a:xfrm>
        </p:spPr>
        <p:txBody>
          <a:bodyPr>
            <a:normAutofit/>
          </a:bodyPr>
          <a:lstStyle/>
          <a:p>
            <a:pPr algn="just">
              <a:buNone/>
            </a:pPr>
            <a:r>
              <a:rPr lang="tr-TR" dirty="0" smtClean="0"/>
              <a:t>   Ataman’a göre “zihinsel gelişimi, akranlarına</a:t>
            </a:r>
          </a:p>
          <a:p>
            <a:pPr algn="just">
              <a:buNone/>
            </a:pPr>
            <a:r>
              <a:rPr lang="tr-TR" dirty="0" smtClean="0"/>
              <a:t>   göre iki zekâ yaşı ileride olan bir çocuğa gelişigüzel seçilmiş yüz çocuk arasında bir tane rastlanırken daha yukarı zihin düzeyinde olan (örneğin Einstein) bir çocuk için bir milyon çocuk taramak gerekmektedir”</a:t>
            </a:r>
          </a:p>
          <a:p>
            <a:pPr algn="just">
              <a:buNone/>
            </a:pPr>
            <a:r>
              <a:rPr lang="tr-TR" dirty="0" smtClean="0"/>
              <a:t>    TÜBİTAK’ın yaptığı bir araştırmaya göre Türkiye’de özel yetenekli bireyler nüfusun </a:t>
            </a:r>
            <a:r>
              <a:rPr lang="tr-TR" dirty="0" smtClean="0">
                <a:solidFill>
                  <a:schemeClr val="accent1">
                    <a:lumMod val="60000"/>
                    <a:lumOff val="40000"/>
                  </a:schemeClr>
                </a:solidFill>
              </a:rPr>
              <a:t>yüzde 2’sini </a:t>
            </a:r>
            <a:r>
              <a:rPr lang="tr-TR" dirty="0" smtClean="0"/>
              <a:t>oluşturmaktadır</a:t>
            </a: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1643050"/>
            <a:ext cx="8229600" cy="3357586"/>
          </a:xfrm>
        </p:spPr>
        <p:txBody>
          <a:bodyPr>
            <a:normAutofit/>
          </a:bodyPr>
          <a:lstStyle/>
          <a:p>
            <a:pPr algn="ctr">
              <a:buNone/>
            </a:pPr>
            <a:r>
              <a:rPr lang="tr-TR" sz="5400" b="1" dirty="0" smtClean="0">
                <a:solidFill>
                  <a:schemeClr val="accent1">
                    <a:lumMod val="75000"/>
                  </a:schemeClr>
                </a:solidFill>
              </a:rPr>
              <a:t>ÖZEL YETENEKLİLERİN TANILANMASI</a:t>
            </a:r>
            <a:endParaRPr lang="tr-TR" sz="54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071546"/>
            <a:ext cx="8643998" cy="5143536"/>
          </a:xfrm>
        </p:spPr>
        <p:txBody>
          <a:bodyPr>
            <a:normAutofit/>
          </a:bodyPr>
          <a:lstStyle/>
          <a:p>
            <a:pPr algn="just"/>
            <a:r>
              <a:rPr lang="tr-TR" sz="3200" dirty="0" smtClean="0"/>
              <a:t>Bir öğrencinin bağımsız, mutlu ve topluma yararlı bir birey olarak yetiştirilmesi için özellikleri ve gereksinimlerinin açıkça ortaya konulması gerekmektedir.bu nedenle özel yetenekli çocuklarda erken tanılama yapılması çocuğun güçlü ve zayıf yönlerinin tespit edilmesi daha öncede belirtildiği üzere hem çocuk hem toplum için oldukça önemlidir. </a:t>
            </a:r>
          </a:p>
          <a:p>
            <a:endParaRPr lang="tr-TR"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Değerlendirme </a:t>
            </a:r>
            <a:endParaRPr lang="tr-TR" dirty="0"/>
          </a:p>
        </p:txBody>
      </p:sp>
      <p:sp>
        <p:nvSpPr>
          <p:cNvPr id="3" name="2 İçerik Yer Tutucusu"/>
          <p:cNvSpPr>
            <a:spLocks noGrp="1"/>
          </p:cNvSpPr>
          <p:nvPr>
            <p:ph idx="1"/>
          </p:nvPr>
        </p:nvSpPr>
        <p:spPr>
          <a:xfrm>
            <a:off x="428596" y="1500174"/>
            <a:ext cx="8229600" cy="4572000"/>
          </a:xfrm>
        </p:spPr>
        <p:txBody>
          <a:bodyPr>
            <a:normAutofit fontScale="92500" lnSpcReduction="20000"/>
          </a:bodyPr>
          <a:lstStyle/>
          <a:p>
            <a:pPr algn="just">
              <a:buNone/>
            </a:pPr>
            <a:r>
              <a:rPr lang="tr-TR" dirty="0" smtClean="0"/>
              <a:t>   </a:t>
            </a:r>
            <a:r>
              <a:rPr lang="tr-TR" sz="3500" dirty="0" smtClean="0">
                <a:solidFill>
                  <a:schemeClr val="accent1">
                    <a:lumMod val="60000"/>
                    <a:lumOff val="40000"/>
                  </a:schemeClr>
                </a:solidFill>
              </a:rPr>
              <a:t>Değerlendirme; </a:t>
            </a:r>
            <a:r>
              <a:rPr lang="tr-TR" sz="3500" dirty="0" smtClean="0"/>
              <a:t>öğrencilerin akademik, davranışsal ya da fiziksel özelliklerini belirlemek ve bu özelliklere uygun yasal ve eğitsel karar alma süreci olarak tanımlanmaktadır </a:t>
            </a:r>
          </a:p>
          <a:p>
            <a:pPr algn="just">
              <a:buNone/>
            </a:pPr>
            <a:r>
              <a:rPr lang="tr-TR" sz="3500" dirty="0" smtClean="0"/>
              <a:t>	</a:t>
            </a:r>
            <a:r>
              <a:rPr lang="tr-TR" sz="3500" dirty="0" smtClean="0">
                <a:solidFill>
                  <a:schemeClr val="accent1">
                    <a:lumMod val="60000"/>
                    <a:lumOff val="40000"/>
                  </a:schemeClr>
                </a:solidFill>
              </a:rPr>
              <a:t>Eğitsel değerlendirme (ölçümleme)</a:t>
            </a:r>
            <a:r>
              <a:rPr lang="tr-TR" sz="3500" dirty="0" smtClean="0"/>
              <a:t>, “özel gereksinimli çocuklara sunulacak hizmetler için yasal ve eğitsel kararlar vermede yararlanılan ve eğitim açısından önemli bilgilerin sistematik olarak derlendiği bir süreçtir”</a:t>
            </a:r>
            <a:endParaRPr lang="tr-TR" sz="35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 …</a:t>
            </a:r>
            <a:endParaRPr lang="tr-TR" dirty="0"/>
          </a:p>
        </p:txBody>
      </p:sp>
      <p:sp>
        <p:nvSpPr>
          <p:cNvPr id="3" name="2 İçerik Yer Tutucusu"/>
          <p:cNvSpPr>
            <a:spLocks noGrp="1"/>
          </p:cNvSpPr>
          <p:nvPr>
            <p:ph idx="1"/>
          </p:nvPr>
        </p:nvSpPr>
        <p:spPr/>
        <p:txBody>
          <a:bodyPr>
            <a:normAutofit lnSpcReduction="10000"/>
          </a:bodyPr>
          <a:lstStyle/>
          <a:p>
            <a:pPr algn="just">
              <a:buNone/>
            </a:pPr>
            <a:r>
              <a:rPr lang="tr-TR" dirty="0" smtClean="0"/>
              <a:t>   Türk millî eğitim sisteminin içerisinde özel gereksinimli çocukların tanılanması ve yerleştirilmesine ilişkin süreçler 1997 yılında yürürlüğe giren 573 sayılı Özel Eğitim Hakkında Kanun Hükmünde Kararname (KHK) ile yasal çerçeveye alınmıştır [1]. 573sayılı KHK’ye göre tanılama; eğitsel amaçla, bireyin tüm gelişim alanlarındaki özelliklerinin belirlenerek değerlendirilmesi sürecini kapsamaktadır</a:t>
            </a:r>
            <a:endParaRPr lang="tr-T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 …</a:t>
            </a:r>
            <a:endParaRPr lang="tr-TR" dirty="0"/>
          </a:p>
        </p:txBody>
      </p:sp>
      <p:sp>
        <p:nvSpPr>
          <p:cNvPr id="3" name="2 İçerik Yer Tutucusu"/>
          <p:cNvSpPr>
            <a:spLocks noGrp="1"/>
          </p:cNvSpPr>
          <p:nvPr>
            <p:ph idx="1"/>
          </p:nvPr>
        </p:nvSpPr>
        <p:spPr>
          <a:xfrm>
            <a:off x="357158" y="1500174"/>
            <a:ext cx="8401080" cy="5000660"/>
          </a:xfrm>
        </p:spPr>
        <p:txBody>
          <a:bodyPr>
            <a:normAutofit/>
          </a:bodyPr>
          <a:lstStyle/>
          <a:p>
            <a:pPr algn="just">
              <a:buNone/>
            </a:pPr>
            <a:r>
              <a:rPr lang="tr-TR" dirty="0" smtClean="0"/>
              <a:t>  1)BİLİM SANAT MERKEZLERİNE ÖĞRENCİ SEÇME SÜRECİ </a:t>
            </a:r>
          </a:p>
          <a:p>
            <a:pPr algn="just">
              <a:buNone/>
            </a:pPr>
            <a:r>
              <a:rPr lang="tr-TR" dirty="0" smtClean="0"/>
              <a:t>   2)RAM</a:t>
            </a:r>
          </a:p>
          <a:p>
            <a:pPr algn="just">
              <a:buNone/>
            </a:pPr>
            <a:r>
              <a:rPr lang="tr-TR" dirty="0" smtClean="0"/>
              <a:t>   NOT: Öğrencilerin RAM veya BİLSEM değerlendirme sürecine dahil olarak tanılanabilmesi için en büyük görev öğretmenlere düşmektedir. Öğretmenlerin  süreçleri iyi bilmesi hiçbir öğrencinin  gözden kaçırılmaması için gereklidir. </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4"/>
          <p:cNvSpPr txBox="1">
            <a:spLocks noGrp="1"/>
          </p:cNvSpPr>
          <p:nvPr>
            <p:ph type="body" idx="1"/>
          </p:nvPr>
        </p:nvSpPr>
        <p:spPr>
          <a:xfrm>
            <a:off x="539750" y="981075"/>
            <a:ext cx="7920037" cy="158432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en-US" sz="2400" b="0" i="0" u="none">
                <a:solidFill>
                  <a:schemeClr val="dk1"/>
                </a:solidFill>
                <a:latin typeface="Times New Roman"/>
                <a:ea typeface="Times New Roman"/>
                <a:cs typeface="Times New Roman"/>
                <a:sym typeface="Times New Roman"/>
              </a:rPr>
              <a:t>1, 2 ve 3. sınıf düzeyindeki öğrencilerin, sınıf öğretmeni tarafından yetenek alanlarına (genel zihinsel, resim ve müzik) göre aday gösterilir. Seçim süreci üç aşamada gerçekleşmektedir.</a:t>
            </a:r>
            <a:endParaRPr/>
          </a:p>
          <a:p>
            <a:pPr marL="0" marR="0" lvl="0" indent="0" algn="l" rtl="0">
              <a:lnSpc>
                <a:spcPct val="100000"/>
              </a:lnSpc>
              <a:spcBef>
                <a:spcPts val="480"/>
              </a:spcBef>
              <a:spcAft>
                <a:spcPts val="0"/>
              </a:spcAft>
              <a:buClr>
                <a:schemeClr val="dk1"/>
              </a:buClr>
              <a:buSzPts val="2400"/>
              <a:buFont typeface="Arial"/>
              <a:buNone/>
            </a:pPr>
            <a:endParaRPr sz="24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a:solidFill>
                <a:schemeClr val="dk1"/>
              </a:solidFill>
              <a:latin typeface="Calibri"/>
              <a:ea typeface="Calibri"/>
              <a:cs typeface="Calibri"/>
              <a:sym typeface="Calibri"/>
            </a:endParaRPr>
          </a:p>
        </p:txBody>
      </p:sp>
      <p:sp>
        <p:nvSpPr>
          <p:cNvPr id="160" name="Google Shape;160;p24"/>
          <p:cNvSpPr txBox="1">
            <a:spLocks noGrp="1"/>
          </p:cNvSpPr>
          <p:nvPr>
            <p:ph type="title"/>
          </p:nvPr>
        </p:nvSpPr>
        <p:spPr>
          <a:xfrm>
            <a:off x="611187" y="188912"/>
            <a:ext cx="7521575" cy="549275"/>
          </a:xfrm>
          <a:prstGeom prst="rect">
            <a:avLst/>
          </a:prstGeom>
          <a:noFill/>
          <a:ln>
            <a:noFill/>
          </a:ln>
        </p:spPr>
        <p:txBody>
          <a:bodyPr spcFirstLastPara="1" wrap="square" lIns="91425" tIns="45700" rIns="91425" bIns="45700" anchor="ctr" anchorCtr="0">
            <a:noAutofit/>
          </a:bodyPr>
          <a:lstStyle/>
          <a:p>
            <a:pPr marL="0" lvl="0" algn="ctr">
              <a:spcBef>
                <a:spcPts val="0"/>
              </a:spcBef>
              <a:buClr>
                <a:schemeClr val="lt1"/>
              </a:buClr>
              <a:buSzPts val="4400"/>
            </a:pPr>
            <a:r>
              <a:rPr lang="tr-TR" sz="4400" dirty="0" smtClean="0"/>
              <a:t> BİLSEM  TANILAMA SÜRECİ</a:t>
            </a:r>
            <a:endParaRPr/>
          </a:p>
        </p:txBody>
      </p:sp>
      <p:pic>
        <p:nvPicPr>
          <p:cNvPr id="161" name="Google Shape;161;p24"/>
          <p:cNvPicPr preferRelativeResize="0"/>
          <p:nvPr/>
        </p:nvPicPr>
        <p:blipFill rotWithShape="1">
          <a:blip r:embed="rId3">
            <a:alphaModFix/>
          </a:blip>
          <a:srcRect/>
          <a:stretch/>
        </p:blipFill>
        <p:spPr>
          <a:xfrm>
            <a:off x="1116012" y="2640012"/>
            <a:ext cx="7126287" cy="3846512"/>
          </a:xfrm>
          <a:prstGeom prst="rect">
            <a:avLst/>
          </a:prstGeom>
          <a:noFill/>
          <a:ln>
            <a:noFill/>
          </a:ln>
        </p:spPr>
      </p:pic>
      <p:sp>
        <p:nvSpPr>
          <p:cNvPr id="162" name="Google Shape;162;p24"/>
          <p:cNvSpPr txBox="1"/>
          <p:nvPr/>
        </p:nvSpPr>
        <p:spPr>
          <a:xfrm>
            <a:off x="1476375" y="3182937"/>
            <a:ext cx="503237"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1</a:t>
            </a:r>
            <a:endParaRPr/>
          </a:p>
        </p:txBody>
      </p:sp>
      <p:sp>
        <p:nvSpPr>
          <p:cNvPr id="163" name="Google Shape;163;p24"/>
          <p:cNvSpPr txBox="1"/>
          <p:nvPr/>
        </p:nvSpPr>
        <p:spPr>
          <a:xfrm>
            <a:off x="1727200" y="4292600"/>
            <a:ext cx="396875"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2</a:t>
            </a:r>
            <a:endParaRPr/>
          </a:p>
        </p:txBody>
      </p:sp>
      <p:sp>
        <p:nvSpPr>
          <p:cNvPr id="164" name="Google Shape;164;p24"/>
          <p:cNvSpPr txBox="1"/>
          <p:nvPr/>
        </p:nvSpPr>
        <p:spPr>
          <a:xfrm>
            <a:off x="1476375" y="5445125"/>
            <a:ext cx="449262"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3</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0" name="Google Shape;170;p25"/>
          <p:cNvPicPr preferRelativeResize="0"/>
          <p:nvPr/>
        </p:nvPicPr>
        <p:blipFill rotWithShape="1">
          <a:blip r:embed="rId3">
            <a:alphaModFix/>
          </a:blip>
          <a:srcRect/>
          <a:stretch/>
        </p:blipFill>
        <p:spPr>
          <a:xfrm>
            <a:off x="742950" y="981075"/>
            <a:ext cx="7151687" cy="1079500"/>
          </a:xfrm>
          <a:prstGeom prst="rect">
            <a:avLst/>
          </a:prstGeom>
          <a:noFill/>
          <a:ln>
            <a:noFill/>
          </a:ln>
        </p:spPr>
      </p:pic>
      <p:pic>
        <p:nvPicPr>
          <p:cNvPr id="171" name="Google Shape;171;p25"/>
          <p:cNvPicPr preferRelativeResize="0"/>
          <p:nvPr/>
        </p:nvPicPr>
        <p:blipFill rotWithShape="1">
          <a:blip r:embed="rId4">
            <a:alphaModFix/>
          </a:blip>
          <a:srcRect/>
          <a:stretch/>
        </p:blipFill>
        <p:spPr>
          <a:xfrm>
            <a:off x="1316037" y="4870450"/>
            <a:ext cx="6913562" cy="1103312"/>
          </a:xfrm>
          <a:prstGeom prst="rect">
            <a:avLst/>
          </a:prstGeom>
          <a:noFill/>
          <a:ln>
            <a:noFill/>
          </a:ln>
        </p:spPr>
      </p:pic>
      <p:sp>
        <p:nvSpPr>
          <p:cNvPr id="172" name="Google Shape;172;p25"/>
          <p:cNvSpPr txBox="1"/>
          <p:nvPr/>
        </p:nvSpPr>
        <p:spPr>
          <a:xfrm>
            <a:off x="900112" y="1341437"/>
            <a:ext cx="503237" cy="460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1</a:t>
            </a:r>
            <a:endParaRPr/>
          </a:p>
        </p:txBody>
      </p:sp>
      <p:pic>
        <p:nvPicPr>
          <p:cNvPr id="173" name="Google Shape;173;p25"/>
          <p:cNvPicPr preferRelativeResize="0"/>
          <p:nvPr/>
        </p:nvPicPr>
        <p:blipFill rotWithShape="1">
          <a:blip r:embed="rId5">
            <a:alphaModFix/>
          </a:blip>
          <a:srcRect/>
          <a:stretch/>
        </p:blipFill>
        <p:spPr>
          <a:xfrm>
            <a:off x="487362" y="2535237"/>
            <a:ext cx="8186737" cy="3694112"/>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6"/>
          <p:cNvPicPr preferRelativeResize="0"/>
          <p:nvPr/>
        </p:nvPicPr>
        <p:blipFill rotWithShape="1">
          <a:blip r:embed="rId3">
            <a:alphaModFix/>
          </a:blip>
          <a:srcRect/>
          <a:stretch/>
        </p:blipFill>
        <p:spPr>
          <a:xfrm>
            <a:off x="487362" y="1328737"/>
            <a:ext cx="8096250" cy="4900612"/>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p:cNvPicPr preferRelativeResize="0">
            <a:picLocks noGrp="1"/>
          </p:cNvPicPr>
          <p:nvPr>
            <p:ph type="body" idx="1"/>
          </p:nvPr>
        </p:nvPicPr>
        <p:blipFill rotWithShape="1">
          <a:blip r:embed="rId3">
            <a:alphaModFix/>
          </a:blip>
          <a:srcRect/>
          <a:stretch/>
        </p:blipFill>
        <p:spPr>
          <a:xfrm>
            <a:off x="444500" y="1189037"/>
            <a:ext cx="8255000" cy="5394325"/>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971550" y="188912"/>
            <a:ext cx="7521575" cy="549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strike="noStrike" cap="none" dirty="0">
                <a:solidFill>
                  <a:schemeClr val="accent1">
                    <a:lumMod val="75000"/>
                  </a:schemeClr>
                </a:solidFill>
                <a:latin typeface="Calibri"/>
                <a:ea typeface="Calibri"/>
                <a:cs typeface="Calibri"/>
                <a:sym typeface="Calibri"/>
              </a:rPr>
              <a:t>TANILAMA SÜRECİ</a:t>
            </a:r>
            <a:endParaRPr>
              <a:solidFill>
                <a:schemeClr val="accent1">
                  <a:lumMod val="75000"/>
                </a:schemeClr>
              </a:solidFill>
            </a:endParaRPr>
          </a:p>
        </p:txBody>
      </p:sp>
      <p:pic>
        <p:nvPicPr>
          <p:cNvPr id="198" name="Google Shape;198;p29"/>
          <p:cNvPicPr preferRelativeResize="0"/>
          <p:nvPr/>
        </p:nvPicPr>
        <p:blipFill rotWithShape="1">
          <a:blip r:embed="rId3">
            <a:alphaModFix/>
          </a:blip>
          <a:srcRect/>
          <a:stretch/>
        </p:blipFill>
        <p:spPr>
          <a:xfrm>
            <a:off x="957262" y="1122362"/>
            <a:ext cx="7162800" cy="1103312"/>
          </a:xfrm>
          <a:prstGeom prst="rect">
            <a:avLst/>
          </a:prstGeom>
          <a:noFill/>
          <a:ln>
            <a:noFill/>
          </a:ln>
        </p:spPr>
      </p:pic>
      <p:sp>
        <p:nvSpPr>
          <p:cNvPr id="199" name="Google Shape;199;p29"/>
          <p:cNvSpPr txBox="1"/>
          <p:nvPr/>
        </p:nvSpPr>
        <p:spPr>
          <a:xfrm>
            <a:off x="1116012" y="1484312"/>
            <a:ext cx="360362"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a:solidFill>
                  <a:schemeClr val="dk1"/>
                </a:solidFill>
                <a:latin typeface="Arial"/>
                <a:ea typeface="Arial"/>
                <a:cs typeface="Arial"/>
                <a:sym typeface="Arial"/>
              </a:rPr>
              <a:t>2</a:t>
            </a:r>
            <a:endParaRPr/>
          </a:p>
        </p:txBody>
      </p:sp>
      <p:sp>
        <p:nvSpPr>
          <p:cNvPr id="200" name="Google Shape;200;p29"/>
          <p:cNvSpPr txBox="1"/>
          <p:nvPr/>
        </p:nvSpPr>
        <p:spPr>
          <a:xfrm>
            <a:off x="555625" y="2689225"/>
            <a:ext cx="4392612" cy="19383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▶Grup tarama uygulaması ülke genelinde tablet bilgisayarlar ile yapılmaktadır. </a:t>
            </a:r>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01" name="Google Shape;201;p29" descr="C:\Users\Rahsan ONAT\Desktop\bilgi notu 2017\k_03174847_9da97287623a4b22bfd14b9c9fb9cef2.jpg"/>
          <p:cNvPicPr preferRelativeResize="0"/>
          <p:nvPr/>
        </p:nvPicPr>
        <p:blipFill rotWithShape="1">
          <a:blip r:embed="rId4">
            <a:alphaModFix/>
          </a:blip>
          <a:srcRect/>
          <a:stretch/>
        </p:blipFill>
        <p:spPr>
          <a:xfrm>
            <a:off x="4948237" y="2463800"/>
            <a:ext cx="3095625" cy="28194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Slayt Numarası Yer Tutucusu"/>
          <p:cNvSpPr>
            <a:spLocks noGrp="1"/>
          </p:cNvSpPr>
          <p:nvPr>
            <p:ph type="sldNum" sz="quarter" idx="12"/>
          </p:nvPr>
        </p:nvSpPr>
        <p:spPr bwMode="auto">
          <a:xfrm>
            <a:off x="8647113" y="6408738"/>
            <a:ext cx="496887" cy="365125"/>
          </a:xfrm>
          <a:noFill/>
          <a:ln>
            <a:miter lim="800000"/>
            <a:headEnd/>
            <a:tailEnd/>
          </a:ln>
        </p:spPr>
        <p:txBody>
          <a:bodyPr/>
          <a:lstStyle/>
          <a:p>
            <a:fld id="{ED99C0CC-3503-4FF2-9688-C58D8CA8C246}" type="slidenum">
              <a:rPr lang="en-US" altLang="tr-TR" smtClean="0">
                <a:solidFill>
                  <a:srgbClr val="000000"/>
                </a:solidFill>
              </a:rPr>
              <a:pPr/>
              <a:t>4</a:t>
            </a:fld>
            <a:endParaRPr lang="en-US" altLang="tr-TR" smtClean="0">
              <a:solidFill>
                <a:srgbClr val="000000"/>
              </a:solidFill>
            </a:endParaRPr>
          </a:p>
        </p:txBody>
      </p:sp>
      <p:sp>
        <p:nvSpPr>
          <p:cNvPr id="41985" name="1 Başlık"/>
          <p:cNvSpPr>
            <a:spLocks noGrp="1"/>
          </p:cNvSpPr>
          <p:nvPr>
            <p:ph type="title"/>
          </p:nvPr>
        </p:nvSpPr>
        <p:spPr>
          <a:xfrm>
            <a:off x="1475656" y="201257"/>
            <a:ext cx="7537376" cy="940618"/>
          </a:xfrm>
        </p:spPr>
        <p:txBody>
          <a:bodyPr/>
          <a:lstStyle/>
          <a:p>
            <a:pPr algn="ctr" eaLnBrk="1" fontAlgn="auto" hangingPunct="1">
              <a:spcAft>
                <a:spcPts val="0"/>
              </a:spcAft>
              <a:defRPr/>
            </a:pPr>
            <a:r>
              <a:rPr lang="tr-TR" sz="2800" dirty="0" smtClean="0">
                <a:solidFill>
                  <a:schemeClr val="tx1"/>
                </a:solidFill>
                <a:effectLst/>
                <a:latin typeface="Verdana" pitchFamily="34" charset="0"/>
              </a:rPr>
              <a:t>Zeka</a:t>
            </a:r>
            <a:r>
              <a:rPr lang="tr-TR" sz="2800" dirty="0" smtClean="0">
                <a:solidFill>
                  <a:schemeClr val="tx1"/>
                </a:solidFill>
                <a:latin typeface="Verdana" pitchFamily="34" charset="0"/>
              </a:rPr>
              <a:t> Puanları</a:t>
            </a:r>
          </a:p>
        </p:txBody>
      </p:sp>
      <p:sp>
        <p:nvSpPr>
          <p:cNvPr id="2" name="Dikdörtgen 1"/>
          <p:cNvSpPr/>
          <p:nvPr/>
        </p:nvSpPr>
        <p:spPr bwMode="auto">
          <a:xfrm>
            <a:off x="71049" y="1288392"/>
            <a:ext cx="9072951" cy="45719"/>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eaLnBrk="1" hangingPunct="1">
              <a:defRPr/>
            </a:pPr>
            <a:endParaRPr lang="tr-TR">
              <a:latin typeface="Georgia" charset="0"/>
              <a:ea typeface="ヒラギノ明朝 ProN W3" charset="0"/>
              <a:cs typeface="ヒラギノ明朝 ProN W3" charset="0"/>
              <a:sym typeface="Georgia" charset="0"/>
            </a:endParaRPr>
          </a:p>
        </p:txBody>
      </p:sp>
      <p:sp>
        <p:nvSpPr>
          <p:cNvPr id="9" name="Rectangle 3"/>
          <p:cNvSpPr txBox="1">
            <a:spLocks noChangeArrowheads="1"/>
          </p:cNvSpPr>
          <p:nvPr/>
        </p:nvSpPr>
        <p:spPr bwMode="auto">
          <a:xfrm>
            <a:off x="322263" y="1403350"/>
            <a:ext cx="8689975" cy="4362450"/>
          </a:xfrm>
          <a:prstGeom prst="rect">
            <a:avLst/>
          </a:prstGeom>
          <a:noFill/>
          <a:ln>
            <a:noFill/>
          </a:ln>
          <a:extLst/>
        </p:spPr>
        <p:txBody>
          <a:bodyPr/>
          <a:lst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defRPr>
            </a:lvl9pPr>
          </a:lstStyle>
          <a:p>
            <a:pPr marL="0" indent="0" algn="just">
              <a:buClr>
                <a:srgbClr val="CC9900"/>
              </a:buClr>
              <a:buFont typeface="Wingdings" pitchFamily="2" charset="2"/>
              <a:buNone/>
              <a:defRPr/>
            </a:pPr>
            <a:r>
              <a:rPr lang="tr-TR" altLang="tr-TR" sz="2400" kern="0" dirty="0" smtClean="0">
                <a:solidFill>
                  <a:srgbClr val="000000"/>
                </a:solidFill>
                <a:latin typeface="Garamond" panose="02020404030301010803" pitchFamily="18" charset="0"/>
              </a:rPr>
              <a:t>Zekâ </a:t>
            </a:r>
            <a:r>
              <a:rPr lang="tr-TR" altLang="tr-TR" sz="2400" kern="0" dirty="0">
                <a:solidFill>
                  <a:srgbClr val="000000"/>
                </a:solidFill>
                <a:latin typeface="Garamond" panose="02020404030301010803" pitchFamily="18" charset="0"/>
              </a:rPr>
              <a:t>dağılım eğrisinin bir ucunda zekâ geriliği gösteren kişiler yer alırken diğer ucunda ise özel yetenekli kişiler yer almaktadır. Toplumun oluşturan kişilerin ancak %</a:t>
            </a:r>
            <a:r>
              <a:rPr lang="tr-TR" altLang="tr-TR" sz="2400" kern="0" dirty="0" smtClean="0">
                <a:solidFill>
                  <a:srgbClr val="000000"/>
                </a:solidFill>
                <a:latin typeface="Garamond" panose="02020404030301010803" pitchFamily="18" charset="0"/>
              </a:rPr>
              <a:t>2.27'lik </a:t>
            </a:r>
            <a:r>
              <a:rPr lang="tr-TR" altLang="tr-TR" sz="2400" kern="0" dirty="0">
                <a:solidFill>
                  <a:srgbClr val="000000"/>
                </a:solidFill>
                <a:latin typeface="Garamond" panose="02020404030301010803" pitchFamily="18" charset="0"/>
              </a:rPr>
              <a:t>bir bölümü 130 ve üstündeki IQ derecesine sahiptir. IQ derecesi 160'ın üzerine çıkıldığında bu oran        % 0.13’e düşmektedir.</a:t>
            </a:r>
          </a:p>
        </p:txBody>
      </p:sp>
      <p:graphicFrame>
        <p:nvGraphicFramePr>
          <p:cNvPr id="38" name="Group 6"/>
          <p:cNvGraphicFramePr>
            <a:graphicFrameLocks noGrp="1"/>
          </p:cNvGraphicFramePr>
          <p:nvPr/>
        </p:nvGraphicFramePr>
        <p:xfrm>
          <a:off x="34925" y="4797425"/>
          <a:ext cx="8713788" cy="1258888"/>
        </p:xfrm>
        <a:graphic>
          <a:graphicData uri="http://schemas.openxmlformats.org/drawingml/2006/table">
            <a:tbl>
              <a:tblPr/>
              <a:tblGrid>
                <a:gridCol w="2232819">
                  <a:extLst>
                    <a:ext uri="{9D8B030D-6E8A-4147-A177-3AD203B41FA5}"/>
                  </a:extLst>
                </a:gridCol>
                <a:gridCol w="864096">
                  <a:extLst>
                    <a:ext uri="{9D8B030D-6E8A-4147-A177-3AD203B41FA5}"/>
                  </a:extLst>
                </a:gridCol>
                <a:gridCol w="792088">
                  <a:extLst>
                    <a:ext uri="{9D8B030D-6E8A-4147-A177-3AD203B41FA5}"/>
                  </a:extLst>
                </a:gridCol>
                <a:gridCol w="720080">
                  <a:extLst>
                    <a:ext uri="{9D8B030D-6E8A-4147-A177-3AD203B41FA5}"/>
                  </a:extLst>
                </a:gridCol>
                <a:gridCol w="792088">
                  <a:extLst>
                    <a:ext uri="{9D8B030D-6E8A-4147-A177-3AD203B41FA5}"/>
                  </a:extLst>
                </a:gridCol>
                <a:gridCol w="648072">
                  <a:extLst>
                    <a:ext uri="{9D8B030D-6E8A-4147-A177-3AD203B41FA5}"/>
                  </a:extLst>
                </a:gridCol>
                <a:gridCol w="648072">
                  <a:extLst>
                    <a:ext uri="{9D8B030D-6E8A-4147-A177-3AD203B41FA5}"/>
                  </a:extLst>
                </a:gridCol>
                <a:gridCol w="1008112">
                  <a:extLst>
                    <a:ext uri="{9D8B030D-6E8A-4147-A177-3AD203B41FA5}"/>
                  </a:extLst>
                </a:gridCol>
                <a:gridCol w="1008361">
                  <a:extLst>
                    <a:ext uri="{9D8B030D-6E8A-4147-A177-3AD203B41FA5}"/>
                  </a:extLst>
                </a:gridCol>
              </a:tblGrid>
              <a:tr h="1258888">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0-19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ÇOK AĞIR</a:t>
                      </a:r>
                    </a:p>
                  </a:txBody>
                  <a:tcPr vert="vert"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20-34</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AĞIR</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35-49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ORTA</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50-69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HAFİF</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70-89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SINIR</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0" i="0" u="none" strike="noStrike" cap="none" normalizeH="0" baseline="0" dirty="0" smtClean="0">
                          <a:ln>
                            <a:noFill/>
                          </a:ln>
                          <a:solidFill>
                            <a:schemeClr val="tx1"/>
                          </a:solidFill>
                          <a:effectLst/>
                          <a:latin typeface="Arial" charset="0"/>
                        </a:rPr>
                        <a:t>(Ağır Öğrenir)</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90-109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NORMAL</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110-129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NORMAL ÜSTÜ</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130-159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ÖZEL YETENEKLİ</a:t>
                      </a:r>
                    </a:p>
                  </a:txBody>
                  <a:tcPr vert="vert"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rtl="0" eaLnBrk="1" latinLnBrk="0" hangingPunct="1">
                        <a:defRPr kumimoji="0" kern="1200">
                          <a:solidFill>
                            <a:schemeClr val="tx1"/>
                          </a:solidFill>
                          <a:latin typeface="Arial"/>
                        </a:defRPr>
                      </a:lvl1pPr>
                      <a:lvl2pPr marL="457200" algn="l" rtl="0" eaLnBrk="1" latinLnBrk="0" hangingPunct="1">
                        <a:defRPr kumimoji="0" kern="1200">
                          <a:solidFill>
                            <a:schemeClr val="tx1"/>
                          </a:solidFill>
                          <a:latin typeface="Arial"/>
                        </a:defRPr>
                      </a:lvl2pPr>
                      <a:lvl3pPr marL="914400" algn="l" rtl="0" eaLnBrk="1" latinLnBrk="0" hangingPunct="1">
                        <a:defRPr kumimoji="0" kern="1200">
                          <a:solidFill>
                            <a:schemeClr val="tx1"/>
                          </a:solidFill>
                          <a:latin typeface="Arial"/>
                        </a:defRPr>
                      </a:lvl3pPr>
                      <a:lvl4pPr marL="1371600" algn="l" rtl="0" eaLnBrk="1" latinLnBrk="0" hangingPunct="1">
                        <a:defRPr kumimoji="0" kern="1200">
                          <a:solidFill>
                            <a:schemeClr val="tx1"/>
                          </a:solidFill>
                          <a:latin typeface="Arial"/>
                        </a:defRPr>
                      </a:lvl4pPr>
                      <a:lvl5pPr marL="1828800" algn="l" rtl="0" eaLnBrk="1" latinLnBrk="0" hangingPunct="1">
                        <a:defRPr kumimoji="0" kern="1200">
                          <a:solidFill>
                            <a:schemeClr val="tx1"/>
                          </a:solidFill>
                          <a:latin typeface="Arial"/>
                        </a:defRPr>
                      </a:lvl5pPr>
                      <a:lvl6pPr marL="2286000" algn="l" rtl="0" eaLnBrk="1" latinLnBrk="0" hangingPunct="1">
                        <a:defRPr kumimoji="0" kern="1200">
                          <a:solidFill>
                            <a:schemeClr val="tx1"/>
                          </a:solidFill>
                          <a:latin typeface="Arial"/>
                        </a:defRPr>
                      </a:lvl6pPr>
                      <a:lvl7pPr marL="2743200" algn="l" rtl="0" eaLnBrk="1" latinLnBrk="0" hangingPunct="1">
                        <a:defRPr kumimoji="0" kern="1200">
                          <a:solidFill>
                            <a:schemeClr val="tx1"/>
                          </a:solidFill>
                          <a:latin typeface="Arial"/>
                        </a:defRPr>
                      </a:lvl7pPr>
                      <a:lvl8pPr marL="3200400" algn="l" rtl="0" eaLnBrk="1" latinLnBrk="0" hangingPunct="1">
                        <a:defRPr kumimoji="0" kern="1200">
                          <a:solidFill>
                            <a:schemeClr val="tx1"/>
                          </a:solidFill>
                          <a:latin typeface="Arial"/>
                        </a:defRPr>
                      </a:lvl8pPr>
                      <a:lvl9pPr marL="3657600" algn="l" rtl="0" eaLnBrk="1" latinLnBrk="0" hangingPunct="1">
                        <a:defRPr kumimoji="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160-…</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tr-TR" sz="1100" b="1" i="0" u="none" strike="noStrike" cap="none" normalizeH="0" baseline="0" dirty="0" smtClean="0">
                          <a:ln>
                            <a:noFill/>
                          </a:ln>
                          <a:solidFill>
                            <a:schemeClr val="tx1"/>
                          </a:solidFill>
                          <a:effectLst/>
                          <a:latin typeface="Arial" charset="0"/>
                        </a:rPr>
                        <a:t>ÖZEL YETENEKLİ</a:t>
                      </a:r>
                    </a:p>
                  </a:txBody>
                  <a:tcPr vert="vert"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39" name="Line 28"/>
          <p:cNvSpPr>
            <a:spLocks noChangeShapeType="1"/>
          </p:cNvSpPr>
          <p:nvPr/>
        </p:nvSpPr>
        <p:spPr bwMode="auto">
          <a:xfrm flipV="1">
            <a:off x="34925" y="4581525"/>
            <a:ext cx="1512888" cy="71438"/>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0" name="Line 29"/>
          <p:cNvSpPr>
            <a:spLocks noChangeShapeType="1"/>
          </p:cNvSpPr>
          <p:nvPr/>
        </p:nvSpPr>
        <p:spPr bwMode="auto">
          <a:xfrm flipV="1">
            <a:off x="1547813" y="4365625"/>
            <a:ext cx="1584325" cy="215900"/>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1" name="Line 30"/>
          <p:cNvSpPr>
            <a:spLocks noChangeShapeType="1"/>
          </p:cNvSpPr>
          <p:nvPr/>
        </p:nvSpPr>
        <p:spPr bwMode="auto">
          <a:xfrm flipV="1">
            <a:off x="3132138" y="3213100"/>
            <a:ext cx="1871662" cy="1152525"/>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2" name="Line 31"/>
          <p:cNvSpPr>
            <a:spLocks noChangeShapeType="1"/>
          </p:cNvSpPr>
          <p:nvPr/>
        </p:nvSpPr>
        <p:spPr bwMode="auto">
          <a:xfrm flipV="1">
            <a:off x="5003800" y="2924175"/>
            <a:ext cx="792163" cy="288925"/>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3" name="Line 32"/>
          <p:cNvSpPr>
            <a:spLocks noChangeShapeType="1"/>
          </p:cNvSpPr>
          <p:nvPr/>
        </p:nvSpPr>
        <p:spPr bwMode="auto">
          <a:xfrm>
            <a:off x="5795963" y="2924175"/>
            <a:ext cx="360362" cy="0"/>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4" name="Line 33"/>
          <p:cNvSpPr>
            <a:spLocks noChangeShapeType="1"/>
          </p:cNvSpPr>
          <p:nvPr/>
        </p:nvSpPr>
        <p:spPr bwMode="auto">
          <a:xfrm>
            <a:off x="6156325" y="2924175"/>
            <a:ext cx="431800" cy="288925"/>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5" name="Line 34"/>
          <p:cNvSpPr>
            <a:spLocks noChangeShapeType="1"/>
          </p:cNvSpPr>
          <p:nvPr/>
        </p:nvSpPr>
        <p:spPr bwMode="auto">
          <a:xfrm>
            <a:off x="8243888" y="4508500"/>
            <a:ext cx="504825" cy="144463"/>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6" name="Line 35"/>
          <p:cNvSpPr>
            <a:spLocks noChangeShapeType="1"/>
          </p:cNvSpPr>
          <p:nvPr/>
        </p:nvSpPr>
        <p:spPr bwMode="auto">
          <a:xfrm flipV="1">
            <a:off x="3132138" y="4365625"/>
            <a:ext cx="0" cy="504825"/>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7" name="Line 36"/>
          <p:cNvSpPr>
            <a:spLocks noChangeShapeType="1"/>
          </p:cNvSpPr>
          <p:nvPr/>
        </p:nvSpPr>
        <p:spPr bwMode="auto">
          <a:xfrm flipV="1">
            <a:off x="3924300" y="3860800"/>
            <a:ext cx="0" cy="936625"/>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8" name="Line 37"/>
          <p:cNvSpPr>
            <a:spLocks noChangeShapeType="1"/>
          </p:cNvSpPr>
          <p:nvPr/>
        </p:nvSpPr>
        <p:spPr bwMode="auto">
          <a:xfrm flipV="1">
            <a:off x="4643438" y="3429000"/>
            <a:ext cx="0" cy="1368425"/>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49" name="Line 38"/>
          <p:cNvSpPr>
            <a:spLocks noChangeShapeType="1"/>
          </p:cNvSpPr>
          <p:nvPr/>
        </p:nvSpPr>
        <p:spPr bwMode="auto">
          <a:xfrm flipV="1">
            <a:off x="5435600" y="3068638"/>
            <a:ext cx="0" cy="1728787"/>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50" name="Line 39"/>
          <p:cNvSpPr>
            <a:spLocks noChangeShapeType="1"/>
          </p:cNvSpPr>
          <p:nvPr/>
        </p:nvSpPr>
        <p:spPr bwMode="auto">
          <a:xfrm>
            <a:off x="6588125" y="3213100"/>
            <a:ext cx="576263" cy="792163"/>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51" name="Line 40"/>
          <p:cNvSpPr>
            <a:spLocks noChangeShapeType="1"/>
          </p:cNvSpPr>
          <p:nvPr/>
        </p:nvSpPr>
        <p:spPr bwMode="auto">
          <a:xfrm>
            <a:off x="7164388" y="4005263"/>
            <a:ext cx="1079500" cy="503237"/>
          </a:xfrm>
          <a:prstGeom prst="line">
            <a:avLst/>
          </a:prstGeom>
          <a:noFill/>
          <a:ln w="2857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52" name="Line 41"/>
          <p:cNvSpPr>
            <a:spLocks noChangeShapeType="1"/>
          </p:cNvSpPr>
          <p:nvPr/>
        </p:nvSpPr>
        <p:spPr bwMode="auto">
          <a:xfrm flipV="1">
            <a:off x="6084888" y="2924175"/>
            <a:ext cx="0" cy="1873250"/>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53" name="Line 42"/>
          <p:cNvSpPr>
            <a:spLocks noChangeShapeType="1"/>
          </p:cNvSpPr>
          <p:nvPr/>
        </p:nvSpPr>
        <p:spPr bwMode="auto">
          <a:xfrm flipV="1">
            <a:off x="6732588" y="3429000"/>
            <a:ext cx="0" cy="1368425"/>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54" name="Line 43"/>
          <p:cNvSpPr>
            <a:spLocks noChangeShapeType="1"/>
          </p:cNvSpPr>
          <p:nvPr/>
        </p:nvSpPr>
        <p:spPr bwMode="auto">
          <a:xfrm flipV="1">
            <a:off x="7740650" y="4292600"/>
            <a:ext cx="0" cy="576263"/>
          </a:xfrm>
          <a:prstGeom prst="line">
            <a:avLst/>
          </a:prstGeom>
          <a:noFill/>
          <a:ln w="9525">
            <a:solidFill>
              <a:srgbClr val="000000"/>
            </a:solidFill>
            <a:round/>
            <a:headEnd/>
            <a:tailEnd/>
          </a:ln>
          <a:extLst/>
        </p:spPr>
        <p:txBody>
          <a:bodyPr/>
          <a:lstStyle/>
          <a:p>
            <a:pPr eaLnBrk="1" fontAlgn="auto" hangingPunct="1">
              <a:spcBef>
                <a:spcPts val="0"/>
              </a:spcBef>
              <a:spcAft>
                <a:spcPts val="0"/>
              </a:spcAft>
              <a:defRPr/>
            </a:pPr>
            <a:endParaRPr lang="tr-TR" kern="0">
              <a:solidFill>
                <a:sysClr val="windowText" lastClr="000000"/>
              </a:solidFill>
              <a:latin typeface="Arial"/>
              <a:ea typeface="+mn-ea"/>
              <a:cs typeface="+mn-cs"/>
            </a:endParaRPr>
          </a:p>
        </p:txBody>
      </p:sp>
      <p:sp>
        <p:nvSpPr>
          <p:cNvPr id="55" name="Text Box 44"/>
          <p:cNvSpPr txBox="1">
            <a:spLocks noChangeArrowheads="1"/>
          </p:cNvSpPr>
          <p:nvPr/>
        </p:nvSpPr>
        <p:spPr bwMode="auto">
          <a:xfrm>
            <a:off x="2176463" y="4437063"/>
            <a:ext cx="666750" cy="457200"/>
          </a:xfrm>
          <a:prstGeom prst="rect">
            <a:avLst/>
          </a:prstGeom>
          <a:noFill/>
          <a:ln>
            <a:noFill/>
          </a:ln>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endParaRPr lang="tr-TR" altLang="tr-TR" sz="2400" kern="0">
              <a:solidFill>
                <a:srgbClr val="000000"/>
              </a:solidFill>
              <a:ea typeface="+mn-ea"/>
              <a:cs typeface="+mn-cs"/>
            </a:endParaRPr>
          </a:p>
        </p:txBody>
      </p:sp>
      <p:sp>
        <p:nvSpPr>
          <p:cNvPr id="56" name="Text Box 45"/>
          <p:cNvSpPr txBox="1">
            <a:spLocks noChangeArrowheads="1"/>
          </p:cNvSpPr>
          <p:nvPr/>
        </p:nvSpPr>
        <p:spPr bwMode="auto">
          <a:xfrm>
            <a:off x="2555875" y="4483100"/>
            <a:ext cx="561975" cy="244475"/>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a:t>
            </a:r>
            <a:r>
              <a:rPr lang="tr-TR" altLang="tr-TR" sz="1000" b="1" kern="0">
                <a:solidFill>
                  <a:srgbClr val="000000"/>
                </a:solidFill>
                <a:ea typeface="+mn-ea"/>
                <a:cs typeface="+mn-cs"/>
              </a:rPr>
              <a:t>0,13</a:t>
            </a:r>
          </a:p>
        </p:txBody>
      </p:sp>
      <p:sp>
        <p:nvSpPr>
          <p:cNvPr id="57" name="Text Box 46"/>
          <p:cNvSpPr txBox="1">
            <a:spLocks noChangeArrowheads="1"/>
          </p:cNvSpPr>
          <p:nvPr/>
        </p:nvSpPr>
        <p:spPr bwMode="auto">
          <a:xfrm>
            <a:off x="3276600" y="4352925"/>
            <a:ext cx="561975" cy="244475"/>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a:t>
            </a:r>
            <a:r>
              <a:rPr lang="tr-TR" altLang="tr-TR" sz="1000" b="1" kern="0">
                <a:solidFill>
                  <a:srgbClr val="000000"/>
                </a:solidFill>
                <a:ea typeface="+mn-ea"/>
                <a:cs typeface="+mn-cs"/>
              </a:rPr>
              <a:t>2,14</a:t>
            </a:r>
          </a:p>
        </p:txBody>
      </p:sp>
      <p:sp>
        <p:nvSpPr>
          <p:cNvPr id="58" name="Text Box 47"/>
          <p:cNvSpPr txBox="1">
            <a:spLocks noChangeArrowheads="1"/>
          </p:cNvSpPr>
          <p:nvPr/>
        </p:nvSpPr>
        <p:spPr bwMode="auto">
          <a:xfrm>
            <a:off x="3995738" y="4064000"/>
            <a:ext cx="561975" cy="244475"/>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a:t>
            </a:r>
            <a:r>
              <a:rPr lang="tr-TR" altLang="tr-TR" sz="1000" b="1" kern="0">
                <a:solidFill>
                  <a:srgbClr val="000000"/>
                </a:solidFill>
                <a:ea typeface="+mn-ea"/>
                <a:cs typeface="+mn-cs"/>
              </a:rPr>
              <a:t>13,5</a:t>
            </a:r>
          </a:p>
        </p:txBody>
      </p:sp>
      <p:sp>
        <p:nvSpPr>
          <p:cNvPr id="59" name="Text Box 48"/>
          <p:cNvSpPr txBox="1">
            <a:spLocks noChangeArrowheads="1"/>
          </p:cNvSpPr>
          <p:nvPr/>
        </p:nvSpPr>
        <p:spPr bwMode="auto">
          <a:xfrm>
            <a:off x="4787900" y="3703638"/>
            <a:ext cx="457200" cy="244475"/>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a:t>
            </a:r>
            <a:r>
              <a:rPr lang="tr-TR" altLang="tr-TR" sz="1000" b="1" kern="0">
                <a:solidFill>
                  <a:srgbClr val="000000"/>
                </a:solidFill>
                <a:ea typeface="+mn-ea"/>
                <a:cs typeface="+mn-cs"/>
              </a:rPr>
              <a:t>34</a:t>
            </a:r>
          </a:p>
        </p:txBody>
      </p:sp>
      <p:sp>
        <p:nvSpPr>
          <p:cNvPr id="60" name="Text Box 49"/>
          <p:cNvSpPr txBox="1">
            <a:spLocks noChangeArrowheads="1"/>
          </p:cNvSpPr>
          <p:nvPr/>
        </p:nvSpPr>
        <p:spPr bwMode="auto">
          <a:xfrm>
            <a:off x="5508625" y="3716338"/>
            <a:ext cx="444500" cy="228600"/>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34</a:t>
            </a:r>
          </a:p>
        </p:txBody>
      </p:sp>
      <p:sp>
        <p:nvSpPr>
          <p:cNvPr id="61" name="Text Box 50"/>
          <p:cNvSpPr txBox="1">
            <a:spLocks noChangeArrowheads="1"/>
          </p:cNvSpPr>
          <p:nvPr/>
        </p:nvSpPr>
        <p:spPr bwMode="auto">
          <a:xfrm>
            <a:off x="6156325" y="4005263"/>
            <a:ext cx="539750" cy="228600"/>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13,5</a:t>
            </a:r>
          </a:p>
        </p:txBody>
      </p:sp>
      <p:sp>
        <p:nvSpPr>
          <p:cNvPr id="62" name="Text Box 51"/>
          <p:cNvSpPr txBox="1">
            <a:spLocks noChangeArrowheads="1"/>
          </p:cNvSpPr>
          <p:nvPr/>
        </p:nvSpPr>
        <p:spPr bwMode="auto">
          <a:xfrm>
            <a:off x="6877050" y="4279900"/>
            <a:ext cx="561975" cy="244475"/>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a:t>
            </a:r>
            <a:r>
              <a:rPr lang="tr-TR" altLang="tr-TR" sz="1000" b="1" kern="0">
                <a:solidFill>
                  <a:srgbClr val="000000"/>
                </a:solidFill>
                <a:ea typeface="+mn-ea"/>
                <a:cs typeface="+mn-cs"/>
              </a:rPr>
              <a:t>2,14</a:t>
            </a:r>
          </a:p>
        </p:txBody>
      </p:sp>
      <p:sp>
        <p:nvSpPr>
          <p:cNvPr id="63" name="Text Box 52"/>
          <p:cNvSpPr txBox="1">
            <a:spLocks noChangeArrowheads="1"/>
          </p:cNvSpPr>
          <p:nvPr/>
        </p:nvSpPr>
        <p:spPr bwMode="auto">
          <a:xfrm>
            <a:off x="7812088" y="4508500"/>
            <a:ext cx="539750" cy="228600"/>
          </a:xfrm>
          <a:prstGeom prst="rect">
            <a:avLst/>
          </a:prstGeom>
          <a:noFill/>
          <a:ln>
            <a:noFill/>
          </a:ln>
          <a:extLst/>
        </p:spPr>
        <p:txBody>
          <a:bodyPr wrap="non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fontAlgn="auto" hangingPunct="1">
              <a:spcBef>
                <a:spcPct val="0"/>
              </a:spcBef>
              <a:spcAft>
                <a:spcPts val="0"/>
              </a:spcAft>
              <a:buClrTx/>
              <a:buSzTx/>
              <a:buFontTx/>
              <a:buNone/>
              <a:defRPr/>
            </a:pPr>
            <a:r>
              <a:rPr lang="tr-TR" altLang="tr-TR" sz="900" b="1" kern="0">
                <a:solidFill>
                  <a:srgbClr val="000000"/>
                </a:solidFill>
                <a:ea typeface="+mn-ea"/>
                <a:cs typeface="+mn-cs"/>
              </a:rPr>
              <a:t>% 0,13</a:t>
            </a:r>
          </a:p>
        </p:txBody>
      </p:sp>
      <p:sp>
        <p:nvSpPr>
          <p:cNvPr id="38945" name="Dikdörtgen 2"/>
          <p:cNvSpPr>
            <a:spLocks noChangeArrowheads="1"/>
          </p:cNvSpPr>
          <p:nvPr/>
        </p:nvSpPr>
        <p:spPr bwMode="auto">
          <a:xfrm>
            <a:off x="5619750" y="6532563"/>
            <a:ext cx="3494088" cy="246062"/>
          </a:xfrm>
          <a:prstGeom prst="rect">
            <a:avLst/>
          </a:prstGeom>
          <a:noFill/>
          <a:ln w="9525">
            <a:noFill/>
            <a:miter lim="800000"/>
            <a:headEnd/>
            <a:tailEnd/>
          </a:ln>
        </p:spPr>
        <p:txBody>
          <a:bodyPr>
            <a:spAutoFit/>
          </a:bodyPr>
          <a:lstStyle/>
          <a:p>
            <a:pPr eaLnBrk="1" hangingPunct="1"/>
            <a:r>
              <a:rPr lang="tr-TR" altLang="tr-TR" sz="1000" dirty="0"/>
              <a:t>Özel Yeteneklilerin </a:t>
            </a:r>
            <a:r>
              <a:rPr lang="tr-TR" altLang="tr-TR" sz="1000" dirty="0" smtClean="0"/>
              <a:t>Geliştirilmesi </a:t>
            </a:r>
            <a:r>
              <a:rPr lang="tr-TR" altLang="tr-TR" sz="1000" dirty="0"/>
              <a:t>Daire Başkanlığı</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par>
                                <p:cTn id="8" presetID="5"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heckerboard(across)">
                                      <p:cBhvr>
                                        <p:cTn id="10" dur="500"/>
                                        <p:tgtEl>
                                          <p:spTgt spid="39"/>
                                        </p:tgtEl>
                                      </p:cBhvr>
                                    </p:animEffect>
                                  </p:childTnLst>
                                </p:cTn>
                              </p:par>
                              <p:par>
                                <p:cTn id="11" presetID="5"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heckerboard(across)">
                                      <p:cBhvr>
                                        <p:cTn id="13" dur="500"/>
                                        <p:tgtEl>
                                          <p:spTgt spid="40"/>
                                        </p:tgtEl>
                                      </p:cBhvr>
                                    </p:animEffect>
                                  </p:childTnLst>
                                </p:cTn>
                              </p:par>
                              <p:par>
                                <p:cTn id="14" presetID="5"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heckerboard(across)">
                                      <p:cBhvr>
                                        <p:cTn id="16" dur="500"/>
                                        <p:tgtEl>
                                          <p:spTgt spid="41"/>
                                        </p:tgtEl>
                                      </p:cBhvr>
                                    </p:animEffect>
                                  </p:childTnLst>
                                </p:cTn>
                              </p:par>
                              <p:par>
                                <p:cTn id="17" presetID="5" presetClass="entr" presetSubtype="1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heckerboard(across)">
                                      <p:cBhvr>
                                        <p:cTn id="19" dur="500"/>
                                        <p:tgtEl>
                                          <p:spTgt spid="42"/>
                                        </p:tgtEl>
                                      </p:cBhvr>
                                    </p:animEffect>
                                  </p:childTnLst>
                                </p:cTn>
                              </p:par>
                              <p:par>
                                <p:cTn id="20" presetID="5" presetClass="entr" presetSubtype="1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heckerboard(across)">
                                      <p:cBhvr>
                                        <p:cTn id="22" dur="500"/>
                                        <p:tgtEl>
                                          <p:spTgt spid="43"/>
                                        </p:tgtEl>
                                      </p:cBhvr>
                                    </p:animEffect>
                                  </p:childTnLst>
                                </p:cTn>
                              </p:par>
                              <p:par>
                                <p:cTn id="23" presetID="5" presetClass="entr" presetSubtype="1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heckerboard(across)">
                                      <p:cBhvr>
                                        <p:cTn id="25" dur="500"/>
                                        <p:tgtEl>
                                          <p:spTgt spid="44"/>
                                        </p:tgtEl>
                                      </p:cBhvr>
                                    </p:animEffect>
                                  </p:childTnLst>
                                </p:cTn>
                              </p:par>
                              <p:par>
                                <p:cTn id="26" presetID="5" presetClass="entr" presetSubtype="1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heckerboard(across)">
                                      <p:cBhvr>
                                        <p:cTn id="28" dur="500"/>
                                        <p:tgtEl>
                                          <p:spTgt spid="45"/>
                                        </p:tgtEl>
                                      </p:cBhvr>
                                    </p:animEffect>
                                  </p:childTnLst>
                                </p:cTn>
                              </p:par>
                              <p:par>
                                <p:cTn id="29" presetID="5" presetClass="entr" presetSubtype="1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checkerboard(across)">
                                      <p:cBhvr>
                                        <p:cTn id="31" dur="500"/>
                                        <p:tgtEl>
                                          <p:spTgt spid="46"/>
                                        </p:tgtEl>
                                      </p:cBhvr>
                                    </p:animEffect>
                                  </p:childTnLst>
                                </p:cTn>
                              </p:par>
                              <p:par>
                                <p:cTn id="32" presetID="5" presetClass="entr" presetSubtype="1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checkerboard(across)">
                                      <p:cBhvr>
                                        <p:cTn id="34" dur="500"/>
                                        <p:tgtEl>
                                          <p:spTgt spid="47"/>
                                        </p:tgtEl>
                                      </p:cBhvr>
                                    </p:animEffect>
                                  </p:childTnLst>
                                </p:cTn>
                              </p:par>
                              <p:par>
                                <p:cTn id="35" presetID="5" presetClass="entr" presetSubtype="1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checkerboard(across)">
                                      <p:cBhvr>
                                        <p:cTn id="37" dur="500"/>
                                        <p:tgtEl>
                                          <p:spTgt spid="48"/>
                                        </p:tgtEl>
                                      </p:cBhvr>
                                    </p:animEffect>
                                  </p:childTnLst>
                                </p:cTn>
                              </p:par>
                              <p:par>
                                <p:cTn id="38" presetID="5" presetClass="entr" presetSubtype="1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checkerboard(across)">
                                      <p:cBhvr>
                                        <p:cTn id="40" dur="500"/>
                                        <p:tgtEl>
                                          <p:spTgt spid="49"/>
                                        </p:tgtEl>
                                      </p:cBhvr>
                                    </p:animEffect>
                                  </p:childTnLst>
                                </p:cTn>
                              </p:par>
                              <p:par>
                                <p:cTn id="41" presetID="5" presetClass="entr" presetSubtype="1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checkerboard(across)">
                                      <p:cBhvr>
                                        <p:cTn id="43" dur="500"/>
                                        <p:tgtEl>
                                          <p:spTgt spid="50"/>
                                        </p:tgtEl>
                                      </p:cBhvr>
                                    </p:animEffect>
                                  </p:childTnLst>
                                </p:cTn>
                              </p:par>
                              <p:par>
                                <p:cTn id="44" presetID="5" presetClass="entr" presetSubtype="1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checkerboard(across)">
                                      <p:cBhvr>
                                        <p:cTn id="46" dur="500"/>
                                        <p:tgtEl>
                                          <p:spTgt spid="51"/>
                                        </p:tgtEl>
                                      </p:cBhvr>
                                    </p:animEffect>
                                  </p:childTnLst>
                                </p:cTn>
                              </p:par>
                              <p:par>
                                <p:cTn id="47" presetID="5" presetClass="entr" presetSubtype="1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checkerboard(across)">
                                      <p:cBhvr>
                                        <p:cTn id="49" dur="500"/>
                                        <p:tgtEl>
                                          <p:spTgt spid="52"/>
                                        </p:tgtEl>
                                      </p:cBhvr>
                                    </p:animEffect>
                                  </p:childTnLst>
                                </p:cTn>
                              </p:par>
                              <p:par>
                                <p:cTn id="50" presetID="5" presetClass="entr" presetSubtype="1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checkerboard(across)">
                                      <p:cBhvr>
                                        <p:cTn id="52" dur="500"/>
                                        <p:tgtEl>
                                          <p:spTgt spid="53"/>
                                        </p:tgtEl>
                                      </p:cBhvr>
                                    </p:animEffect>
                                  </p:childTnLst>
                                </p:cTn>
                              </p:par>
                              <p:par>
                                <p:cTn id="53" presetID="5" presetClass="entr" presetSubtype="1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checkerboard(across)">
                                      <p:cBhvr>
                                        <p:cTn id="55" dur="500"/>
                                        <p:tgtEl>
                                          <p:spTgt spid="54"/>
                                        </p:tgtEl>
                                      </p:cBhvr>
                                    </p:animEffect>
                                  </p:childTnLst>
                                </p:cTn>
                              </p:par>
                              <p:par>
                                <p:cTn id="56" presetID="5" presetClass="entr" presetSubtype="10" fill="hold" grpId="0" nodeType="withEffect" nodePh="1">
                                  <p:stCondLst>
                                    <p:cond delay="0"/>
                                  </p:stCondLst>
                                  <p:endCondLst>
                                    <p:cond evt="begin" delay="0">
                                      <p:tn val="56"/>
                                    </p:cond>
                                  </p:endCondLst>
                                  <p:childTnLst>
                                    <p:set>
                                      <p:cBhvr>
                                        <p:cTn id="57" dur="1" fill="hold">
                                          <p:stCondLst>
                                            <p:cond delay="0"/>
                                          </p:stCondLst>
                                        </p:cTn>
                                        <p:tgtEl>
                                          <p:spTgt spid="55"/>
                                        </p:tgtEl>
                                        <p:attrNameLst>
                                          <p:attrName>style.visibility</p:attrName>
                                        </p:attrNameLst>
                                      </p:cBhvr>
                                      <p:to>
                                        <p:strVal val="visible"/>
                                      </p:to>
                                    </p:set>
                                    <p:animEffect transition="in" filter="checkerboard(across)">
                                      <p:cBhvr>
                                        <p:cTn id="58" dur="500"/>
                                        <p:tgtEl>
                                          <p:spTgt spid="55"/>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checkerboard(across)">
                                      <p:cBhvr>
                                        <p:cTn id="61" dur="500"/>
                                        <p:tgtEl>
                                          <p:spTgt spid="56"/>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checkerboard(across)">
                                      <p:cBhvr>
                                        <p:cTn id="64" dur="500"/>
                                        <p:tgtEl>
                                          <p:spTgt spid="5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checkerboard(across)">
                                      <p:cBhvr>
                                        <p:cTn id="67" dur="500"/>
                                        <p:tgtEl>
                                          <p:spTgt spid="58"/>
                                        </p:tgtEl>
                                      </p:cBhvr>
                                    </p:animEffect>
                                  </p:childTnLst>
                                </p:cTn>
                              </p:par>
                              <p:par>
                                <p:cTn id="68" presetID="5" presetClass="entr" presetSubtype="10"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checkerboard(across)">
                                      <p:cBhvr>
                                        <p:cTn id="70" dur="500"/>
                                        <p:tgtEl>
                                          <p:spTgt spid="59"/>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checkerboard(across)">
                                      <p:cBhvr>
                                        <p:cTn id="73" dur="500"/>
                                        <p:tgtEl>
                                          <p:spTgt spid="60"/>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checkerboard(across)">
                                      <p:cBhvr>
                                        <p:cTn id="76" dur="500"/>
                                        <p:tgtEl>
                                          <p:spTgt spid="61"/>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checkerboard(across)">
                                      <p:cBhvr>
                                        <p:cTn id="79" dur="500"/>
                                        <p:tgtEl>
                                          <p:spTgt spid="62"/>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checkerboard(across)">
                                      <p:cBhvr>
                                        <p:cTn id="8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1"/>
          <p:cNvPicPr preferRelativeResize="0">
            <a:picLocks noGrp="1"/>
          </p:cNvPicPr>
          <p:nvPr>
            <p:ph type="body" idx="1"/>
          </p:nvPr>
        </p:nvPicPr>
        <p:blipFill rotWithShape="1">
          <a:blip r:embed="rId3">
            <a:alphaModFix/>
          </a:blip>
          <a:srcRect/>
          <a:stretch/>
        </p:blipFill>
        <p:spPr>
          <a:xfrm>
            <a:off x="414337" y="1238250"/>
            <a:ext cx="8253412" cy="4656137"/>
          </a:xfrm>
          <a:prstGeom prst="rect">
            <a:avLst/>
          </a:prstGeom>
          <a:noFill/>
          <a:ln>
            <a:noFill/>
          </a:ln>
        </p:spPr>
      </p:pic>
      <p:sp>
        <p:nvSpPr>
          <p:cNvPr id="216" name="Google Shape;216;p31"/>
          <p:cNvSpPr txBox="1">
            <a:spLocks noGrp="1"/>
          </p:cNvSpPr>
          <p:nvPr>
            <p:ph type="title"/>
          </p:nvPr>
        </p:nvSpPr>
        <p:spPr>
          <a:xfrm>
            <a:off x="971550" y="188912"/>
            <a:ext cx="7521575" cy="549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strike="noStrike" cap="none">
                <a:solidFill>
                  <a:schemeClr val="lt1"/>
                </a:solidFill>
                <a:latin typeface="Calibri"/>
                <a:ea typeface="Calibri"/>
                <a:cs typeface="Calibri"/>
                <a:sym typeface="Calibri"/>
              </a:rPr>
              <a:t>TANILAMA SÜRECİ</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36"/>
          <p:cNvPicPr preferRelativeResize="0">
            <a:picLocks noGrp="1"/>
          </p:cNvPicPr>
          <p:nvPr>
            <p:ph type="body" idx="1"/>
          </p:nvPr>
        </p:nvPicPr>
        <p:blipFill rotWithShape="1">
          <a:blip r:embed="rId3">
            <a:alphaModFix/>
          </a:blip>
          <a:srcRect/>
          <a:stretch/>
        </p:blipFill>
        <p:spPr>
          <a:xfrm>
            <a:off x="414337" y="1304925"/>
            <a:ext cx="8291512" cy="4595812"/>
          </a:xfrm>
          <a:prstGeom prst="rect">
            <a:avLst/>
          </a:prstGeom>
          <a:noFill/>
          <a:ln>
            <a:noFill/>
          </a:ln>
        </p:spPr>
      </p:pic>
      <p:sp>
        <p:nvSpPr>
          <p:cNvPr id="253" name="Google Shape;253;p36"/>
          <p:cNvSpPr txBox="1"/>
          <p:nvPr/>
        </p:nvSpPr>
        <p:spPr>
          <a:xfrm>
            <a:off x="971550" y="188912"/>
            <a:ext cx="7521575" cy="549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dirty="0">
                <a:solidFill>
                  <a:schemeClr val="accent1">
                    <a:lumMod val="75000"/>
                  </a:schemeClr>
                </a:solidFill>
                <a:latin typeface="Calibri"/>
                <a:ea typeface="Calibri"/>
                <a:cs typeface="Calibri"/>
                <a:sym typeface="Calibri"/>
              </a:rPr>
              <a:t>TANILAMA SÜRECİ</a:t>
            </a:r>
            <a:endParaRPr>
              <a:solidFill>
                <a:schemeClr val="accent1">
                  <a:lumMod val="75000"/>
                </a:schemeClr>
              </a:solidFill>
            </a:endParaRPr>
          </a:p>
        </p:txBody>
      </p:sp>
      <p:sp>
        <p:nvSpPr>
          <p:cNvPr id="4" name="3 Dikdörtgen"/>
          <p:cNvSpPr/>
          <p:nvPr/>
        </p:nvSpPr>
        <p:spPr>
          <a:xfrm>
            <a:off x="1357290" y="5357826"/>
            <a:ext cx="7429552" cy="923330"/>
          </a:xfrm>
          <a:prstGeom prst="rect">
            <a:avLst/>
          </a:prstGeom>
        </p:spPr>
        <p:txBody>
          <a:bodyPr wrap="square">
            <a:spAutoFit/>
          </a:bodyPr>
          <a:lstStyle/>
          <a:p>
            <a:r>
              <a:rPr lang="tr-TR" b="1" dirty="0" smtClean="0">
                <a:solidFill>
                  <a:schemeClr val="bg1"/>
                </a:solidFill>
                <a:latin typeface="Arial"/>
                <a:ea typeface="Arial"/>
                <a:cs typeface="Arial"/>
                <a:sym typeface="Arial"/>
              </a:rPr>
              <a:t>Önemli not:</a:t>
            </a:r>
            <a:r>
              <a:rPr lang="en-US" b="1" dirty="0" err="1" smtClean="0">
                <a:solidFill>
                  <a:schemeClr val="bg1"/>
                </a:solidFill>
                <a:latin typeface="Arial"/>
                <a:ea typeface="Arial"/>
                <a:cs typeface="Arial"/>
                <a:sym typeface="Arial"/>
              </a:rPr>
              <a:t>Grup</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tarama</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uygulamasında</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uygulama</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yeri</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tarihi</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ve</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saati</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öğrencilerin</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kimlik</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numaralarına</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tanımlanmıştır</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Belirtilen</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yer</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tarih</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ve</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saat</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dışında</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öğrencilere</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uygulama</a:t>
            </a:r>
            <a:r>
              <a:rPr lang="en-US" b="1" dirty="0" smtClean="0">
                <a:solidFill>
                  <a:schemeClr val="bg1"/>
                </a:solidFill>
                <a:latin typeface="Arial"/>
                <a:ea typeface="Arial"/>
                <a:cs typeface="Arial"/>
                <a:sym typeface="Arial"/>
              </a:rPr>
              <a:t> </a:t>
            </a:r>
            <a:r>
              <a:rPr lang="en-US" b="1" dirty="0" err="1" smtClean="0">
                <a:solidFill>
                  <a:schemeClr val="bg1"/>
                </a:solidFill>
                <a:latin typeface="Arial"/>
                <a:ea typeface="Arial"/>
                <a:cs typeface="Arial"/>
                <a:sym typeface="Arial"/>
              </a:rPr>
              <a:t>açılmaz</a:t>
            </a:r>
            <a:r>
              <a:rPr lang="en-US" dirty="0" smtClean="0">
                <a:solidFill>
                  <a:schemeClr val="dk1"/>
                </a:solidFill>
                <a:latin typeface="Arial"/>
                <a:ea typeface="Arial"/>
                <a:cs typeface="Arial"/>
                <a:sym typeface="Arial"/>
              </a:rPr>
              <a:t>. </a:t>
            </a:r>
            <a:endParaRPr lang="tr-T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7"/>
          <p:cNvPicPr preferRelativeResize="0"/>
          <p:nvPr/>
        </p:nvPicPr>
        <p:blipFill rotWithShape="1">
          <a:blip r:embed="rId3">
            <a:alphaModFix/>
          </a:blip>
          <a:srcRect/>
          <a:stretch/>
        </p:blipFill>
        <p:spPr>
          <a:xfrm>
            <a:off x="755650" y="908050"/>
            <a:ext cx="7126287" cy="1079500"/>
          </a:xfrm>
          <a:prstGeom prst="rect">
            <a:avLst/>
          </a:prstGeom>
          <a:noFill/>
          <a:ln>
            <a:noFill/>
          </a:ln>
        </p:spPr>
      </p:pic>
      <p:pic>
        <p:nvPicPr>
          <p:cNvPr id="259" name="Google Shape;259;p37"/>
          <p:cNvPicPr preferRelativeResize="0"/>
          <p:nvPr/>
        </p:nvPicPr>
        <p:blipFill rotWithShape="1">
          <a:blip r:embed="rId4">
            <a:alphaModFix/>
          </a:blip>
          <a:srcRect/>
          <a:stretch/>
        </p:blipFill>
        <p:spPr>
          <a:xfrm>
            <a:off x="742950" y="742950"/>
            <a:ext cx="7151687" cy="1104900"/>
          </a:xfrm>
          <a:prstGeom prst="rect">
            <a:avLst/>
          </a:prstGeom>
          <a:noFill/>
          <a:ln>
            <a:noFill/>
          </a:ln>
        </p:spPr>
      </p:pic>
      <p:sp>
        <p:nvSpPr>
          <p:cNvPr id="260" name="Google Shape;260;p37"/>
          <p:cNvSpPr txBox="1"/>
          <p:nvPr/>
        </p:nvSpPr>
        <p:spPr>
          <a:xfrm>
            <a:off x="1619250" y="1628775"/>
            <a:ext cx="6265862" cy="14779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Grup tarama uygulama sonuçları açıklandıktan sonra Genel Müdürlük tarafından ülke geneli başarı durumuna göre belirlenen  barajın üstünde puan alan öğrenciler yetenek alanlarına göre (genel zihinsel, resim, müzik) bireysel değerlendirmeye alınır. </a:t>
            </a:r>
            <a:endParaRPr/>
          </a:p>
        </p:txBody>
      </p:sp>
      <p:pic>
        <p:nvPicPr>
          <p:cNvPr id="261" name="Google Shape;261;p37"/>
          <p:cNvPicPr preferRelativeResize="0"/>
          <p:nvPr/>
        </p:nvPicPr>
        <p:blipFill rotWithShape="1">
          <a:blip r:embed="rId5">
            <a:alphaModFix/>
          </a:blip>
          <a:srcRect/>
          <a:stretch/>
        </p:blipFill>
        <p:spPr>
          <a:xfrm>
            <a:off x="1547812" y="3108325"/>
            <a:ext cx="6516687" cy="3384550"/>
          </a:xfrm>
          <a:prstGeom prst="rect">
            <a:avLst/>
          </a:prstGeom>
          <a:noFill/>
          <a:ln>
            <a:noFill/>
          </a:ln>
        </p:spPr>
      </p:pic>
      <p:sp>
        <p:nvSpPr>
          <p:cNvPr id="262" name="Google Shape;262;p37"/>
          <p:cNvSpPr txBox="1"/>
          <p:nvPr/>
        </p:nvSpPr>
        <p:spPr>
          <a:xfrm>
            <a:off x="900112" y="1052512"/>
            <a:ext cx="4318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3</a:t>
            </a:r>
            <a:endParaRPr/>
          </a:p>
        </p:txBody>
      </p:sp>
      <p:sp>
        <p:nvSpPr>
          <p:cNvPr id="263" name="Google Shape;263;p37"/>
          <p:cNvSpPr txBox="1"/>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1200"/>
                <a:buFont typeface="Calibri"/>
                <a:buNone/>
              </a:pPr>
              <a:t>42</a:t>
            </a:fld>
            <a:endParaRPr/>
          </a:p>
        </p:txBody>
      </p:sp>
      <p:sp>
        <p:nvSpPr>
          <p:cNvPr id="264" name="Google Shape;264;p37"/>
          <p:cNvSpPr txBox="1"/>
          <p:nvPr/>
        </p:nvSpPr>
        <p:spPr>
          <a:xfrm>
            <a:off x="971550" y="188912"/>
            <a:ext cx="7521575" cy="549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dirty="0">
                <a:solidFill>
                  <a:schemeClr val="accent1">
                    <a:lumMod val="75000"/>
                  </a:schemeClr>
                </a:solidFill>
                <a:latin typeface="Calibri"/>
                <a:ea typeface="Calibri"/>
                <a:cs typeface="Calibri"/>
                <a:sym typeface="Calibri"/>
              </a:rPr>
              <a:t>TANILAMA SÜRECİ</a:t>
            </a:r>
            <a:endParaRPr>
              <a:solidFill>
                <a:schemeClr val="accent1">
                  <a:lumMod val="75000"/>
                </a:schemeClr>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40"/>
          <p:cNvPicPr preferRelativeResize="0"/>
          <p:nvPr/>
        </p:nvPicPr>
        <p:blipFill rotWithShape="1">
          <a:blip r:embed="rId3">
            <a:alphaModFix/>
          </a:blip>
          <a:srcRect/>
          <a:stretch/>
        </p:blipFill>
        <p:spPr>
          <a:xfrm>
            <a:off x="755650" y="908050"/>
            <a:ext cx="7126287" cy="1079500"/>
          </a:xfrm>
          <a:prstGeom prst="rect">
            <a:avLst/>
          </a:prstGeom>
          <a:noFill/>
          <a:ln>
            <a:noFill/>
          </a:ln>
        </p:spPr>
      </p:pic>
      <p:pic>
        <p:nvPicPr>
          <p:cNvPr id="287" name="Google Shape;287;p40"/>
          <p:cNvPicPr preferRelativeResize="0"/>
          <p:nvPr/>
        </p:nvPicPr>
        <p:blipFill rotWithShape="1">
          <a:blip r:embed="rId4">
            <a:alphaModFix/>
          </a:blip>
          <a:srcRect/>
          <a:stretch/>
        </p:blipFill>
        <p:spPr>
          <a:xfrm>
            <a:off x="742950" y="742950"/>
            <a:ext cx="7151687" cy="1104900"/>
          </a:xfrm>
          <a:prstGeom prst="rect">
            <a:avLst/>
          </a:prstGeom>
          <a:noFill/>
          <a:ln>
            <a:noFill/>
          </a:ln>
        </p:spPr>
      </p:pic>
      <p:pic>
        <p:nvPicPr>
          <p:cNvPr id="288" name="Google Shape;288;p40"/>
          <p:cNvPicPr preferRelativeResize="0"/>
          <p:nvPr/>
        </p:nvPicPr>
        <p:blipFill rotWithShape="1">
          <a:blip r:embed="rId5">
            <a:alphaModFix/>
          </a:blip>
          <a:srcRect/>
          <a:stretch/>
        </p:blipFill>
        <p:spPr>
          <a:xfrm>
            <a:off x="1463675" y="1762125"/>
            <a:ext cx="6503987" cy="2724150"/>
          </a:xfrm>
          <a:prstGeom prst="rect">
            <a:avLst/>
          </a:prstGeom>
          <a:noFill/>
          <a:ln>
            <a:noFill/>
          </a:ln>
        </p:spPr>
      </p:pic>
      <p:sp>
        <p:nvSpPr>
          <p:cNvPr id="289" name="Google Shape;289;p40"/>
          <p:cNvSpPr txBox="1"/>
          <p:nvPr/>
        </p:nvSpPr>
        <p:spPr>
          <a:xfrm>
            <a:off x="1358900" y="2636837"/>
            <a:ext cx="6526212" cy="36623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Müzik yetenek alanında aday gösterilen öğrencilerin bireysel incelemelerini Genel Müdürlük tarafından belirlenen kriterler doğrultusunda illerde oluşturulan müzik yetenek değerlendirme komisyonu yapmaktadır. </a:t>
            </a:r>
            <a:endParaRPr/>
          </a:p>
          <a:p>
            <a:pPr marL="0" marR="0" lvl="0" indent="0" algn="just" rtl="0">
              <a:lnSpc>
                <a:spcPct val="100000"/>
              </a:lnSpc>
              <a:spcBef>
                <a:spcPts val="0"/>
              </a:spcBef>
              <a:spcAft>
                <a:spcPts val="0"/>
              </a:spcAft>
              <a:buClr>
                <a:schemeClr val="dk1"/>
              </a:buClr>
              <a:buSzPts val="2400"/>
              <a:buFont typeface="Calibri"/>
              <a:buNone/>
            </a:pPr>
            <a:r>
              <a:rPr lang="en-US" sz="2400" b="0" i="0" u="none">
                <a:solidFill>
                  <a:schemeClr val="dk1"/>
                </a:solidFill>
                <a:latin typeface="Calibri"/>
                <a:ea typeface="Calibri"/>
                <a:cs typeface="Calibri"/>
                <a:sym typeface="Calibri"/>
              </a:rPr>
              <a:t>Öğrencilerin sınıf düzeyine göre “İşitme”, “Şarkı Söyleme” ve               “Müzikal Üretkenlik” başlıklarından oluşan kriterlere göre puanlamaları yapılır. </a:t>
            </a:r>
            <a:endParaRPr/>
          </a:p>
          <a:p>
            <a:pPr marL="0" marR="0" lvl="0" indent="0" algn="l" rtl="0">
              <a:lnSpc>
                <a:spcPct val="100000"/>
              </a:lnSpc>
              <a:spcBef>
                <a:spcPts val="0"/>
              </a:spcBef>
              <a:spcAft>
                <a:spcPts val="0"/>
              </a:spcAft>
              <a:buNone/>
            </a:pPr>
            <a:endParaRPr sz="2400" b="0" i="0" u="none">
              <a:solidFill>
                <a:schemeClr val="dk1"/>
              </a:solidFill>
              <a:latin typeface="Calibri"/>
              <a:ea typeface="Calibri"/>
              <a:cs typeface="Calibri"/>
              <a:sym typeface="Calibri"/>
            </a:endParaRPr>
          </a:p>
        </p:txBody>
      </p:sp>
      <p:sp>
        <p:nvSpPr>
          <p:cNvPr id="290" name="Google Shape;290;p40"/>
          <p:cNvSpPr txBox="1"/>
          <p:nvPr/>
        </p:nvSpPr>
        <p:spPr>
          <a:xfrm>
            <a:off x="900112" y="1052512"/>
            <a:ext cx="4318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3</a:t>
            </a:r>
            <a:endParaRPr/>
          </a:p>
        </p:txBody>
      </p:sp>
      <p:sp>
        <p:nvSpPr>
          <p:cNvPr id="291" name="Google Shape;291;p40"/>
          <p:cNvSpPr txBox="1"/>
          <p:nvPr/>
        </p:nvSpPr>
        <p:spPr>
          <a:xfrm>
            <a:off x="971550" y="188912"/>
            <a:ext cx="7521575" cy="549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dirty="0">
                <a:solidFill>
                  <a:schemeClr val="accent1">
                    <a:lumMod val="75000"/>
                  </a:schemeClr>
                </a:solidFill>
                <a:latin typeface="Calibri"/>
                <a:ea typeface="Calibri"/>
                <a:cs typeface="Calibri"/>
                <a:sym typeface="Calibri"/>
              </a:rPr>
              <a:t>TANILAMA SÜRECİ</a:t>
            </a:r>
            <a:endParaRPr>
              <a:solidFill>
                <a:schemeClr val="accent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8"/>
          <p:cNvPicPr preferRelativeResize="0"/>
          <p:nvPr/>
        </p:nvPicPr>
        <p:blipFill rotWithShape="1">
          <a:blip r:embed="rId3">
            <a:alphaModFix/>
          </a:blip>
          <a:srcRect/>
          <a:stretch/>
        </p:blipFill>
        <p:spPr>
          <a:xfrm>
            <a:off x="755650" y="908050"/>
            <a:ext cx="7126287" cy="1079500"/>
          </a:xfrm>
          <a:prstGeom prst="rect">
            <a:avLst/>
          </a:prstGeom>
          <a:noFill/>
          <a:ln>
            <a:noFill/>
          </a:ln>
        </p:spPr>
      </p:pic>
      <p:pic>
        <p:nvPicPr>
          <p:cNvPr id="270" name="Google Shape;270;p38"/>
          <p:cNvPicPr preferRelativeResize="0"/>
          <p:nvPr/>
        </p:nvPicPr>
        <p:blipFill rotWithShape="1">
          <a:blip r:embed="rId4">
            <a:alphaModFix/>
          </a:blip>
          <a:srcRect/>
          <a:stretch/>
        </p:blipFill>
        <p:spPr>
          <a:xfrm>
            <a:off x="742950" y="742950"/>
            <a:ext cx="7151687" cy="1104900"/>
          </a:xfrm>
          <a:prstGeom prst="rect">
            <a:avLst/>
          </a:prstGeom>
          <a:noFill/>
          <a:ln>
            <a:noFill/>
          </a:ln>
        </p:spPr>
      </p:pic>
      <p:pic>
        <p:nvPicPr>
          <p:cNvPr id="271" name="Google Shape;271;p38"/>
          <p:cNvPicPr preferRelativeResize="0"/>
          <p:nvPr/>
        </p:nvPicPr>
        <p:blipFill rotWithShape="1">
          <a:blip r:embed="rId5">
            <a:alphaModFix/>
          </a:blip>
          <a:srcRect/>
          <a:stretch/>
        </p:blipFill>
        <p:spPr>
          <a:xfrm>
            <a:off x="1255712" y="1616075"/>
            <a:ext cx="6529387" cy="4949825"/>
          </a:xfrm>
          <a:prstGeom prst="rect">
            <a:avLst/>
          </a:prstGeom>
          <a:noFill/>
          <a:ln>
            <a:noFill/>
          </a:ln>
        </p:spPr>
      </p:pic>
      <p:sp>
        <p:nvSpPr>
          <p:cNvPr id="272" name="Google Shape;272;p38"/>
          <p:cNvSpPr txBox="1"/>
          <p:nvPr/>
        </p:nvSpPr>
        <p:spPr>
          <a:xfrm>
            <a:off x="900112" y="1052512"/>
            <a:ext cx="431800" cy="461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a:solidFill>
                  <a:schemeClr val="dk1"/>
                </a:solidFill>
                <a:latin typeface="Arial"/>
                <a:ea typeface="Arial"/>
                <a:cs typeface="Arial"/>
                <a:sym typeface="Arial"/>
              </a:rPr>
              <a:t>3</a:t>
            </a:r>
            <a:endParaRPr/>
          </a:p>
        </p:txBody>
      </p:sp>
      <p:sp>
        <p:nvSpPr>
          <p:cNvPr id="273" name="Google Shape;273;p38"/>
          <p:cNvSpPr txBox="1"/>
          <p:nvPr/>
        </p:nvSpPr>
        <p:spPr>
          <a:xfrm>
            <a:off x="971550" y="188912"/>
            <a:ext cx="7521575" cy="5492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400"/>
              <a:buFont typeface="Calibri"/>
              <a:buNone/>
            </a:pPr>
            <a:r>
              <a:rPr lang="en-US" sz="4400" b="1" i="0" u="none" dirty="0">
                <a:solidFill>
                  <a:schemeClr val="accent1">
                    <a:lumMod val="75000"/>
                  </a:schemeClr>
                </a:solidFill>
                <a:latin typeface="Calibri"/>
                <a:ea typeface="Calibri"/>
                <a:cs typeface="Calibri"/>
                <a:sym typeface="Calibri"/>
              </a:rPr>
              <a:t>TANILAMA SÜRECİ</a:t>
            </a:r>
            <a:endParaRPr>
              <a:solidFill>
                <a:schemeClr val="accent1">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TANILAMA SÜRECİ  RAM</a:t>
            </a:r>
            <a:endParaRPr lang="tr-TR" dirty="0"/>
          </a:p>
        </p:txBody>
      </p:sp>
      <p:sp>
        <p:nvSpPr>
          <p:cNvPr id="3" name="2 İçerik Yer Tutucusu"/>
          <p:cNvSpPr>
            <a:spLocks noGrp="1"/>
          </p:cNvSpPr>
          <p:nvPr>
            <p:ph idx="1"/>
          </p:nvPr>
        </p:nvSpPr>
        <p:spPr>
          <a:xfrm>
            <a:off x="285720" y="1882808"/>
            <a:ext cx="8401080" cy="4572000"/>
          </a:xfrm>
        </p:spPr>
        <p:txBody>
          <a:bodyPr>
            <a:normAutofit/>
          </a:bodyPr>
          <a:lstStyle/>
          <a:p>
            <a:pPr algn="just"/>
            <a:r>
              <a:rPr lang="tr-TR" dirty="0" smtClean="0"/>
              <a:t>Öğretmen tarafından gözlenen ve akranlarından anlamlı derecede farklılık gösterdiği düşünülen öğrenci için eğitsel değerlendirme istek formu ile RAM’a başvuru yapılır. </a:t>
            </a:r>
          </a:p>
          <a:p>
            <a:pPr algn="just"/>
            <a:r>
              <a:rPr lang="tr-TR" dirty="0" smtClean="0"/>
              <a:t>Not: Öğrencinin  devam ettiği sınıf seviyesi bilim saat merkezi tanılama kılavuzunda belirtilen sınıf seviyesinde ise öğrenci öncelikle </a:t>
            </a:r>
            <a:r>
              <a:rPr lang="tr-TR" dirty="0" err="1" smtClean="0"/>
              <a:t>BİLSEM’e</a:t>
            </a:r>
            <a:r>
              <a:rPr lang="tr-TR" dirty="0" smtClean="0"/>
              <a:t> yönlendirilmelidir. </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TANILAMA SÜRECİ  RAM</a:t>
            </a:r>
            <a:endParaRPr lang="tr-TR" dirty="0"/>
          </a:p>
        </p:txBody>
      </p:sp>
      <p:sp>
        <p:nvSpPr>
          <p:cNvPr id="3" name="2 İçerik Yer Tutucusu"/>
          <p:cNvSpPr>
            <a:spLocks noGrp="1"/>
          </p:cNvSpPr>
          <p:nvPr>
            <p:ph idx="1"/>
          </p:nvPr>
        </p:nvSpPr>
        <p:spPr/>
        <p:txBody>
          <a:bodyPr/>
          <a:lstStyle/>
          <a:p>
            <a:pPr algn="just"/>
            <a:r>
              <a:rPr lang="tr-TR" dirty="0" smtClean="0"/>
              <a:t>Rama başvurusu tamamlanan öğrenci için    ramda standart ve nesnel testler uygulanarak  öğrencinin durumu değerlendirilir. </a:t>
            </a:r>
          </a:p>
          <a:p>
            <a:pPr algn="just"/>
            <a:r>
              <a:rPr lang="tr-TR" dirty="0" smtClean="0"/>
              <a:t>IQ  Puanı 130 ve üstü olduğu tespit edilen öğrenciler için “ tam zamanlı kaynaştırma/bütünleştirme” uygulamaları resmi tedbir raporu çıkarılır. </a:t>
            </a:r>
            <a:endParaRPr lang="tr-TR"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2808"/>
            <a:ext cx="8472518" cy="3189266"/>
          </a:xfrm>
        </p:spPr>
        <p:txBody>
          <a:bodyPr>
            <a:normAutofit/>
          </a:bodyPr>
          <a:lstStyle/>
          <a:p>
            <a:pPr algn="ctr">
              <a:buNone/>
            </a:pPr>
            <a:endParaRPr lang="tr-TR" sz="4800" b="1" dirty="0" smtClean="0">
              <a:solidFill>
                <a:schemeClr val="accent1">
                  <a:lumMod val="75000"/>
                </a:schemeClr>
              </a:solidFill>
            </a:endParaRPr>
          </a:p>
          <a:p>
            <a:pPr algn="ctr">
              <a:buNone/>
            </a:pPr>
            <a:r>
              <a:rPr lang="tr-TR" sz="4800" b="1" dirty="0" smtClean="0">
                <a:solidFill>
                  <a:schemeClr val="accent1">
                    <a:lumMod val="75000"/>
                  </a:schemeClr>
                </a:solidFill>
              </a:rPr>
              <a:t>ÖZEL YETENEKLİ ÖĞRENCİLERİN EĞİTİMLERİ</a:t>
            </a:r>
            <a:endParaRPr lang="tr-TR" sz="48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571480"/>
            <a:ext cx="8572560" cy="5883328"/>
          </a:xfrm>
        </p:spPr>
        <p:txBody>
          <a:bodyPr>
            <a:normAutofit/>
          </a:bodyPr>
          <a:lstStyle/>
          <a:p>
            <a:pPr algn="just">
              <a:buNone/>
            </a:pPr>
            <a:r>
              <a:rPr lang="tr-TR" dirty="0" smtClean="0"/>
              <a:t>   Bu öğrencilerin eğitimlerini farklılaştırma ihtiyacı diğer özel eğitim gruplarıyla aynı temele dayanmaktadır. Eğitimin temel amacı öğrencinin potansiyelini en üst seviyede kullanabilmesi; kendisine, çevresine, ülkesine ve insanlığa faydalı bir birey olabilmesidir.Öğretmenlerin, bu öğrencilerin kendilerine uygun bir eğitim programına ihtiyaç duyduklarının farkında olmaları, eğitim programlarını düzenleme hususunda atılacak önemli bir adımdır.</a:t>
            </a:r>
            <a:endParaRPr lang="tr-TR"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4304514"/>
          </a:xfrm>
        </p:spPr>
        <p:txBody>
          <a:bodyPr/>
          <a:lstStyle/>
          <a:p>
            <a:endParaRPr lang="tr-TR" dirty="0"/>
          </a:p>
        </p:txBody>
      </p:sp>
      <p:sp>
        <p:nvSpPr>
          <p:cNvPr id="3" name="2 İçerik Yer Tutucusu"/>
          <p:cNvSpPr>
            <a:spLocks noGrp="1"/>
          </p:cNvSpPr>
          <p:nvPr>
            <p:ph idx="1"/>
          </p:nvPr>
        </p:nvSpPr>
        <p:spPr>
          <a:xfrm>
            <a:off x="457200" y="4929198"/>
            <a:ext cx="8229600" cy="1525610"/>
          </a:xfrm>
        </p:spPr>
        <p:txBody>
          <a:bodyPr>
            <a:normAutofit/>
          </a:bodyPr>
          <a:lstStyle/>
          <a:p>
            <a:pPr algn="just"/>
            <a:r>
              <a:rPr lang="tr-TR" dirty="0" smtClean="0"/>
              <a:t>Her öğrenciye aynı eğitimi vermek ve her öğrenciden aynı başarıyı beklemek adil olmayabilir.</a:t>
            </a:r>
            <a:endParaRPr lang="tr-TR" dirty="0"/>
          </a:p>
        </p:txBody>
      </p:sp>
      <p:pic>
        <p:nvPicPr>
          <p:cNvPr id="1026" name="Picture 2" descr="C:\Users\Fjtsu\Desktop\indir.jpg"/>
          <p:cNvPicPr>
            <a:picLocks noChangeAspect="1" noChangeArrowheads="1"/>
          </p:cNvPicPr>
          <p:nvPr/>
        </p:nvPicPr>
        <p:blipFill>
          <a:blip r:embed="rId2"/>
          <a:srcRect/>
          <a:stretch>
            <a:fillRect/>
          </a:stretch>
        </p:blipFill>
        <p:spPr bwMode="auto">
          <a:xfrm>
            <a:off x="428596" y="214290"/>
            <a:ext cx="8286808" cy="435771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14422"/>
            <a:ext cx="8229600" cy="5240386"/>
          </a:xfrm>
        </p:spPr>
        <p:txBody>
          <a:bodyPr>
            <a:normAutofit lnSpcReduction="10000"/>
          </a:bodyPr>
          <a:lstStyle/>
          <a:p>
            <a:pPr algn="just"/>
            <a:r>
              <a:rPr lang="tr-TR" dirty="0" smtClean="0"/>
              <a:t>Yetenek temelli sınıflandırmada ise üstün yetenekli çocuk, özel yetenekli çocuk, yaratıcılık yeteneği ayrıcalıklı olan çocuk (özgün düşünen), liderlik gizil gücü ayrıcalıklı olan çocuk (diğer kişileri etkileme yeteneği), olağanüstü yetenekli çocuk(müzik, bale tiyatro gibi alanlarda yüksek performans), </a:t>
            </a:r>
            <a:r>
              <a:rPr lang="tr-TR" dirty="0" err="1" smtClean="0"/>
              <a:t>psikomotor</a:t>
            </a:r>
            <a:r>
              <a:rPr lang="tr-TR" dirty="0" smtClean="0"/>
              <a:t> alanlarda yetenekli çocuk (hız, güç ve spor alanlarında yetenekli olanlar), parlak çocuk şeklinde sınıflandırmaların yapıldığı görülmektedir</a:t>
            </a:r>
            <a:endParaRPr lang="tr-TR" dirty="0"/>
          </a:p>
        </p:txBody>
      </p:sp>
      <p:sp>
        <p:nvSpPr>
          <p:cNvPr id="4" name="1 Başlık"/>
          <p:cNvSpPr>
            <a:spLocks noGrp="1"/>
          </p:cNvSpPr>
          <p:nvPr>
            <p:ph type="title"/>
          </p:nvPr>
        </p:nvSpPr>
        <p:spPr>
          <a:xfrm>
            <a:off x="457200" y="267494"/>
            <a:ext cx="8229600" cy="1018366"/>
          </a:xfrm>
        </p:spPr>
        <p:txBody>
          <a:bodyPr>
            <a:normAutofit/>
          </a:bodyPr>
          <a:lstStyle/>
          <a:p>
            <a:pPr algn="ctr"/>
            <a:r>
              <a:rPr lang="tr-TR" sz="3600" b="1" dirty="0" smtClean="0"/>
              <a:t>Devamı …</a:t>
            </a:r>
            <a:endParaRPr lang="tr-TR" sz="36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1142984"/>
            <a:ext cx="8786874" cy="4786314"/>
          </a:xfrm>
        </p:spPr>
        <p:txBody>
          <a:bodyPr>
            <a:normAutofit/>
          </a:bodyPr>
          <a:lstStyle/>
          <a:p>
            <a:pPr algn="just"/>
            <a:r>
              <a:rPr lang="tr-TR" sz="3200" dirty="0" smtClean="0"/>
              <a:t>Öğrencilerin hazır bulunuşluk seviyelerinin, öğrenme hızlarının, ilgilerinin ve öğrenme yöntemlerinin farklı olabileceğinin gözden kaçırılmaması “farklılaştırmanın” en temel koşuludur.</a:t>
            </a:r>
            <a:endParaRPr lang="tr-TR" sz="3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Gruplama</a:t>
            </a:r>
            <a:endParaRPr lang="tr-TR" dirty="0"/>
          </a:p>
        </p:txBody>
      </p:sp>
      <p:sp>
        <p:nvSpPr>
          <p:cNvPr id="3" name="2 İçerik Yer Tutucusu"/>
          <p:cNvSpPr>
            <a:spLocks noGrp="1"/>
          </p:cNvSpPr>
          <p:nvPr>
            <p:ph idx="1"/>
          </p:nvPr>
        </p:nvSpPr>
        <p:spPr>
          <a:xfrm>
            <a:off x="457200" y="1500174"/>
            <a:ext cx="8329642" cy="4929222"/>
          </a:xfrm>
        </p:spPr>
        <p:txBody>
          <a:bodyPr>
            <a:normAutofit fontScale="92500" lnSpcReduction="10000"/>
          </a:bodyPr>
          <a:lstStyle/>
          <a:p>
            <a:pPr algn="just"/>
            <a:r>
              <a:rPr lang="tr-TR" dirty="0" smtClean="0"/>
              <a:t>Gruplamanın uygun eğitim programıyla birlikte uygulandığında yararlı bir strateji olduğu bilinmektedir. Gruplama genellikle zenginleştirme ve hızlandırma stratejileriyle birlikte uygulanmaktadır.</a:t>
            </a:r>
          </a:p>
          <a:p>
            <a:pPr algn="just"/>
            <a:endParaRPr lang="tr-TR" dirty="0" smtClean="0"/>
          </a:p>
          <a:p>
            <a:pPr algn="just"/>
            <a:r>
              <a:rPr lang="tr-TR" dirty="0" smtClean="0"/>
              <a:t>Gruplama uygulaması uygun müfredat programıyla birlikte uygulandığında öğrenciyi zihinsel olarak aktif tutmasının yanında benzer özellikteki akranlarıyla birlikte çalışması imkânı sunmasının öğrencilerde olumlu etkiler de yarattığı söylenebilir</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Ülkemizde Uygulanan Gruplama Örnekleri</a:t>
            </a:r>
            <a:endParaRPr lang="tr-TR" dirty="0"/>
          </a:p>
        </p:txBody>
      </p:sp>
      <p:sp>
        <p:nvSpPr>
          <p:cNvPr id="3" name="2 İçerik Yer Tutucusu"/>
          <p:cNvSpPr>
            <a:spLocks noGrp="1"/>
          </p:cNvSpPr>
          <p:nvPr>
            <p:ph idx="1"/>
          </p:nvPr>
        </p:nvSpPr>
        <p:spPr>
          <a:xfrm>
            <a:off x="428596" y="1643050"/>
            <a:ext cx="8229600" cy="5072098"/>
          </a:xfrm>
        </p:spPr>
        <p:txBody>
          <a:bodyPr>
            <a:noAutofit/>
          </a:bodyPr>
          <a:lstStyle/>
          <a:p>
            <a:pPr algn="just"/>
            <a:r>
              <a:rPr lang="tr-TR" sz="2400" dirty="0" smtClean="0"/>
              <a:t>Özel yetenekli öğrenciler için açılmış, sınıfların tamamı özel yetenekli öğrencilerden oluşan ve eğitim programı buna göre oluşturulan ayrı okullar.</a:t>
            </a:r>
          </a:p>
          <a:p>
            <a:pPr algn="just"/>
            <a:r>
              <a:rPr lang="tr-TR" sz="2400" dirty="0" smtClean="0"/>
              <a:t>Öğrencilerin okul dışında yarı zamanlı olarak eğitim aldıkları bilim ve sanat merkezleri ya da üniversitelere ve sivil toplum kuruluşlarına bağlı özel programlar.</a:t>
            </a:r>
          </a:p>
          <a:p>
            <a:pPr algn="just"/>
            <a:r>
              <a:rPr lang="tr-TR" sz="2400" dirty="0" smtClean="0"/>
              <a:t>Okul içinde yer alan destek eğitim odalarında, özel yetenekli öğrenciler için ders saatlerinde ya da ders dışı saatlerde planlanan, sınıf öğretmenleri ve destek eğitim aldığı öğretmenlerinin iş birliğiyle oluşturulan zenginleştirme ve hızlandırma stratejilerini içeren programlar.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946928"/>
          </a:xfrm>
        </p:spPr>
        <p:txBody>
          <a:bodyPr/>
          <a:lstStyle/>
          <a:p>
            <a:r>
              <a:rPr lang="tr-TR" dirty="0" smtClean="0"/>
              <a:t>Devamı …</a:t>
            </a:r>
            <a:endParaRPr lang="tr-TR" dirty="0"/>
          </a:p>
        </p:txBody>
      </p:sp>
      <p:sp>
        <p:nvSpPr>
          <p:cNvPr id="3" name="2 İçerik Yer Tutucusu"/>
          <p:cNvSpPr>
            <a:spLocks noGrp="1"/>
          </p:cNvSpPr>
          <p:nvPr>
            <p:ph idx="1"/>
          </p:nvPr>
        </p:nvSpPr>
        <p:spPr>
          <a:xfrm>
            <a:off x="457200" y="1357298"/>
            <a:ext cx="8229600" cy="5097510"/>
          </a:xfrm>
        </p:spPr>
        <p:txBody>
          <a:bodyPr>
            <a:normAutofit fontScale="85000" lnSpcReduction="20000"/>
          </a:bodyPr>
          <a:lstStyle/>
          <a:p>
            <a:pPr algn="just"/>
            <a:r>
              <a:rPr lang="tr-TR" dirty="0" smtClean="0"/>
              <a:t>Sınıf içinde esnek gruplama yöntemiyle bazı derslerde benzer yetenekteki öğrencilerin gruplanması ve düzeylerine uygun zorlukta çalışmalar yapmaları bazen de farklı düzeylerde öğrencilerin gruplandırılmasıyla iş birlikçi çalışma ortamı oluşmasını sağlayan uygulamalar.</a:t>
            </a:r>
          </a:p>
          <a:p>
            <a:pPr algn="just"/>
            <a:r>
              <a:rPr lang="tr-TR" dirty="0" smtClean="0"/>
              <a:t> Sınıf içinde bazı derslerde benzer yetenekteki öğrencilerin kümelenmesi ve kendilerine uygun zorlayıcılıkta çalışmaların “yapılması, sınıf içindeki” diğer gruplama yöntemi de farklı düzeylerdeki öğrencilerin öğretmen tarafından birbirini tamamlayacak şekilde kümelenmesi ve iş birlikçi öğrenme ortamının yaratıldığı düzenlemeler.</a:t>
            </a:r>
          </a:p>
          <a:p>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Hızlandırma</a:t>
            </a:r>
            <a:endParaRPr lang="tr-TR" dirty="0"/>
          </a:p>
        </p:txBody>
      </p:sp>
      <p:sp>
        <p:nvSpPr>
          <p:cNvPr id="3" name="2 İçerik Yer Tutucusu"/>
          <p:cNvSpPr>
            <a:spLocks noGrp="1"/>
          </p:cNvSpPr>
          <p:nvPr>
            <p:ph idx="1"/>
          </p:nvPr>
        </p:nvSpPr>
        <p:spPr/>
        <p:txBody>
          <a:bodyPr/>
          <a:lstStyle/>
          <a:p>
            <a:pPr algn="just"/>
            <a:r>
              <a:rPr lang="tr-TR" dirty="0" smtClean="0"/>
              <a:t>Hızlandırma; özel yetenekli çocuklar için anaokuluna ya da ilkokula erken başlatma, yaşıtlarının sınıf düzeyinden bir üst sınıfa atlatma ya da programdaki konuları daha kısa sürede tamamlama şeklinde uygulanabilir.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946928"/>
          </a:xfrm>
        </p:spPr>
        <p:txBody>
          <a:bodyPr/>
          <a:lstStyle/>
          <a:p>
            <a:r>
              <a:rPr lang="tr-TR" dirty="0" smtClean="0"/>
              <a:t>Hızlandırma </a:t>
            </a:r>
            <a:endParaRPr lang="tr-TR" dirty="0"/>
          </a:p>
        </p:txBody>
      </p:sp>
      <p:sp>
        <p:nvSpPr>
          <p:cNvPr id="3" name="2 İçerik Yer Tutucusu"/>
          <p:cNvSpPr>
            <a:spLocks noGrp="1"/>
          </p:cNvSpPr>
          <p:nvPr>
            <p:ph idx="1"/>
          </p:nvPr>
        </p:nvSpPr>
        <p:spPr>
          <a:xfrm>
            <a:off x="285720" y="1214422"/>
            <a:ext cx="8572560" cy="5240386"/>
          </a:xfrm>
        </p:spPr>
        <p:txBody>
          <a:bodyPr>
            <a:normAutofit fontScale="85000" lnSpcReduction="20000"/>
          </a:bodyPr>
          <a:lstStyle/>
          <a:p>
            <a:pPr algn="just"/>
            <a:r>
              <a:rPr lang="tr-TR" dirty="0" smtClean="0"/>
              <a:t>Yapılan bazı araştırmalarda hızlandırmanın öğrenciler için akademik alanda etkili bir strateji olduğu görülmüştür [8]. Ancak tüm özel yetenekli öğrenciler için eğitimin hızlandırılması uygun olmayabilir. Erken başlama ya da sınıf atlatma türünde bir hızlandırma yapmak için “</a:t>
            </a:r>
            <a:r>
              <a:rPr lang="tr-TR" dirty="0" smtClean="0">
                <a:solidFill>
                  <a:schemeClr val="accent1">
                    <a:lumMod val="60000"/>
                    <a:lumOff val="40000"/>
                  </a:schemeClr>
                </a:solidFill>
              </a:rPr>
              <a:t>yaş, duygusal gelişim, fiziksel gelişim, ebeveyn desteği, eğitim desteği, öğrencinin ilgisi” gibi faktörler göz önünde bulundurulmalıdır</a:t>
            </a:r>
            <a:r>
              <a:rPr lang="tr-TR" dirty="0" smtClean="0"/>
              <a:t> [9]. Bu hususlar dikkate alınmadan yapılan hızlandırma çocuğun arkadaşları ve çevresiyle kurduğu iletişimin bozulmasına, bazı çalışmalarda yaşadığı zorluklar sonucu çocuğun kendini yetersiz hissetmesine, öz güvenini kaybetmesine ve okuldan soğumasına sebep olabilir [10].</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a:t>
            </a:r>
            <a:endParaRPr lang="tr-TR" dirty="0"/>
          </a:p>
        </p:txBody>
      </p:sp>
      <p:sp>
        <p:nvSpPr>
          <p:cNvPr id="3" name="2 İçerik Yer Tutucusu"/>
          <p:cNvSpPr>
            <a:spLocks noGrp="1"/>
          </p:cNvSpPr>
          <p:nvPr>
            <p:ph idx="1"/>
          </p:nvPr>
        </p:nvSpPr>
        <p:spPr>
          <a:xfrm>
            <a:off x="428596" y="1643050"/>
            <a:ext cx="8229600" cy="4572000"/>
          </a:xfrm>
        </p:spPr>
        <p:txBody>
          <a:bodyPr>
            <a:normAutofit/>
          </a:bodyPr>
          <a:lstStyle/>
          <a:p>
            <a:pPr algn="just"/>
            <a:r>
              <a:rPr lang="tr-TR" dirty="0" smtClean="0"/>
              <a:t>Okul Öncesi ve İlköğretim Kurumları Yönetmeliği’ne göre ülkemizde ilkokulların birinci sınıfına velilerin isteği üzerine erken   kayıt yapılabilmektedir [7]. Hangi yaş ve ayda olan çocukların erken kayıt yapabilecekleri Yönetmelik ya da MEB’in duyurusuyla belirlenmektedir. Aynı yönetmelik’ </a:t>
            </a:r>
            <a:r>
              <a:rPr lang="tr-TR" dirty="0" err="1" smtClean="0"/>
              <a:t>te</a:t>
            </a:r>
            <a:r>
              <a:rPr lang="tr-TR" dirty="0" smtClean="0"/>
              <a:t> ilköğretim kurumlarında sınıf yükseltme için (madde 32)</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a:t>
            </a:r>
            <a:endParaRPr lang="tr-TR" dirty="0"/>
          </a:p>
        </p:txBody>
      </p:sp>
      <p:sp>
        <p:nvSpPr>
          <p:cNvPr id="3" name="2 İçerik Yer Tutucusu"/>
          <p:cNvSpPr>
            <a:spLocks noGrp="1"/>
          </p:cNvSpPr>
          <p:nvPr>
            <p:ph idx="1"/>
          </p:nvPr>
        </p:nvSpPr>
        <p:spPr>
          <a:xfrm>
            <a:off x="457200" y="1285860"/>
            <a:ext cx="8401080" cy="5168948"/>
          </a:xfrm>
        </p:spPr>
        <p:txBody>
          <a:bodyPr>
            <a:normAutofit fontScale="85000" lnSpcReduction="20000"/>
          </a:bodyPr>
          <a:lstStyle/>
          <a:p>
            <a:pPr algn="just"/>
            <a:r>
              <a:rPr lang="tr-TR" dirty="0" smtClean="0"/>
              <a:t>1) “İlkokul 1, 2 ve 3 üncü sınıf öğrencilerinden bilgi ve beceri bakımından sınıf düzeyinin üstünde olanlar velisinin yazılı talebi, sınıf öğretmeninin önerisi ile eğitim ve öğretim yılının ilk ayı içinde sınıf yükseltme sınavına alınırlar. Başarılı olanlar bir üst sınıfa yükseltilir.” denilmektedir. Aynı madde içinde sınavın nasıl yapılacağı ise şu şekilde açıklanmıştır:</a:t>
            </a:r>
          </a:p>
          <a:p>
            <a:pPr algn="just"/>
            <a:r>
              <a:rPr lang="tr-TR" dirty="0" smtClean="0"/>
              <a:t>a) Bu sınav okul müdürünün başkanlığında sınıf öğretmeni ve bir üst sınıfın öğretmenlerinden oluşan komisyon tarafından yapılır. Okulda bu komisyonu oluşturacak sayıda öğretmen bulunmaması durumunda, sınavın yapılacağı yer ile sınav komisyonu,okulun bağlı bulunduğu il/ilçe millî eğitim müdürlüğünce belirlenir.</a:t>
            </a:r>
            <a:endParaRPr lang="tr-T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Devamı…</a:t>
            </a:r>
            <a:endParaRPr lang="tr-TR" dirty="0"/>
          </a:p>
        </p:txBody>
      </p:sp>
      <p:sp>
        <p:nvSpPr>
          <p:cNvPr id="3" name="2 İçerik Yer Tutucusu"/>
          <p:cNvSpPr>
            <a:spLocks noGrp="1"/>
          </p:cNvSpPr>
          <p:nvPr>
            <p:ph idx="1"/>
          </p:nvPr>
        </p:nvSpPr>
        <p:spPr/>
        <p:txBody>
          <a:bodyPr>
            <a:normAutofit/>
          </a:bodyPr>
          <a:lstStyle/>
          <a:p>
            <a:pPr algn="just"/>
            <a:r>
              <a:rPr lang="tr-TR" dirty="0" smtClean="0"/>
              <a:t>b) Sınav sonucu tutanakla tespit edilir. Bu tutanak, okul yönetimince dosyasında saklanır.</a:t>
            </a:r>
          </a:p>
          <a:p>
            <a:pPr algn="just"/>
            <a:r>
              <a:rPr lang="tr-TR" dirty="0" smtClean="0"/>
              <a:t>Başarılı olanların durumu e-Okul sistemine işlenir.</a:t>
            </a:r>
          </a:p>
          <a:p>
            <a:pPr algn="just"/>
            <a:r>
              <a:rPr lang="tr-TR" dirty="0" smtClean="0"/>
              <a:t>c) Sınıf yükseltme sınavına değişik sınıflarda olmak üzere bir defadan fazla da girilebilir. Ancak sınıf yükseltme aynı öğrenci için bir kez yapılır.</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89804"/>
          </a:xfrm>
        </p:spPr>
        <p:txBody>
          <a:bodyPr/>
          <a:lstStyle/>
          <a:p>
            <a:r>
              <a:rPr lang="tr-TR" dirty="0" smtClean="0"/>
              <a:t>Zenginleştirme </a:t>
            </a:r>
            <a:endParaRPr lang="tr-TR" dirty="0"/>
          </a:p>
        </p:txBody>
      </p:sp>
      <p:sp>
        <p:nvSpPr>
          <p:cNvPr id="3" name="2 İçerik Yer Tutucusu"/>
          <p:cNvSpPr>
            <a:spLocks noGrp="1"/>
          </p:cNvSpPr>
          <p:nvPr>
            <p:ph idx="1"/>
          </p:nvPr>
        </p:nvSpPr>
        <p:spPr>
          <a:xfrm>
            <a:off x="0" y="1428736"/>
            <a:ext cx="9144000" cy="5026072"/>
          </a:xfrm>
        </p:spPr>
        <p:txBody>
          <a:bodyPr>
            <a:normAutofit/>
          </a:bodyPr>
          <a:lstStyle/>
          <a:p>
            <a:pPr algn="just"/>
            <a:r>
              <a:rPr lang="tr-TR" dirty="0" smtClean="0"/>
              <a:t>Özel yetenekli öğrenciler sınıfta sürekli konu tekrarlarına maruz kalmaları ve ilgilendikleri alanda derinlemesine çalışma fırsatları bulamamaları nedeniyle eğitimden yeterince faydalanamamaktadırlar. Araştırmalara göre öğrenciler kendi düzeylerine uygun zorlayıcı çalışmalar yapmaz, yeni bilgilerle karşılaşmazlarsa zihinsel yetilerini geliştiremez, öğrenme motivasyonlarını kaybedebilirler [1].</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161242"/>
          </a:xfrm>
        </p:spPr>
        <p:txBody>
          <a:bodyPr/>
          <a:lstStyle/>
          <a:p>
            <a:r>
              <a:rPr lang="tr-TR" dirty="0" smtClean="0"/>
              <a:t>Devamı…</a:t>
            </a:r>
            <a:endParaRPr lang="tr-TR" dirty="0"/>
          </a:p>
        </p:txBody>
      </p:sp>
      <p:sp>
        <p:nvSpPr>
          <p:cNvPr id="3" name="2 İçerik Yer Tutucusu"/>
          <p:cNvSpPr>
            <a:spLocks noGrp="1"/>
          </p:cNvSpPr>
          <p:nvPr>
            <p:ph idx="1"/>
          </p:nvPr>
        </p:nvSpPr>
        <p:spPr>
          <a:xfrm>
            <a:off x="457200" y="1214422"/>
            <a:ext cx="8229600" cy="5240386"/>
          </a:xfrm>
        </p:spPr>
        <p:txBody>
          <a:bodyPr>
            <a:normAutofit/>
          </a:bodyPr>
          <a:lstStyle/>
          <a:p>
            <a:pPr algn="just"/>
            <a:r>
              <a:rPr lang="tr-TR" dirty="0" smtClean="0"/>
              <a:t>Ayrıca üstün yetenekli çocukların arasında özel gruplar olan deha çocuklarda </a:t>
            </a:r>
            <a:r>
              <a:rPr lang="tr-TR" dirty="0" err="1" smtClean="0"/>
              <a:t>savant</a:t>
            </a:r>
            <a:r>
              <a:rPr lang="tr-TR" dirty="0" smtClean="0"/>
              <a:t> sendromu, Williams sendromu gibi farklı gruplandırmaların  da bazı araştırmacılarca yapıldığı görülmektedir .Bunların yanı sıra iki kere farklı çocuklar, parlak çocuklar gibi sıfatlandırmaların da kullanıldığı görülmektedir</a:t>
            </a:r>
            <a:endParaRPr lang="tr-TR"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229600" cy="1089804"/>
          </a:xfrm>
        </p:spPr>
        <p:txBody>
          <a:bodyPr/>
          <a:lstStyle/>
          <a:p>
            <a:r>
              <a:rPr lang="tr-TR" dirty="0" smtClean="0"/>
              <a:t>Devamı…</a:t>
            </a:r>
            <a:endParaRPr lang="tr-TR" dirty="0"/>
          </a:p>
        </p:txBody>
      </p:sp>
      <p:sp>
        <p:nvSpPr>
          <p:cNvPr id="3" name="2 İçerik Yer Tutucusu"/>
          <p:cNvSpPr>
            <a:spLocks noGrp="1"/>
          </p:cNvSpPr>
          <p:nvPr>
            <p:ph idx="1"/>
          </p:nvPr>
        </p:nvSpPr>
        <p:spPr>
          <a:xfrm>
            <a:off x="0" y="1357298"/>
            <a:ext cx="8929718" cy="5097510"/>
          </a:xfrm>
        </p:spPr>
        <p:txBody>
          <a:bodyPr>
            <a:normAutofit fontScale="85000" lnSpcReduction="10000"/>
          </a:bodyPr>
          <a:lstStyle/>
          <a:p>
            <a:pPr algn="just"/>
            <a:r>
              <a:rPr lang="tr-TR" dirty="0" smtClean="0"/>
              <a:t>Zenginleştirme pek çok eğitim modelinde yer alan temel bir farklılaştırma stratejisidir.Müfredatın içeriğinde olmayan, çocuğun ilgilendiği farklı ve ileri konuların eğitim planına eklenmesi ve disiplinler arası çalışmaların, bağımsız araştırmaların yapılması,öğretim yöntemlerinin çeşitlendirilmesi, üst düzey düşünme süreçlerinin kullanılması,özgün ürünler ortaya konması ve </a:t>
            </a:r>
            <a:r>
              <a:rPr lang="tr-TR" dirty="0" err="1" smtClean="0"/>
              <a:t>mentörlük</a:t>
            </a:r>
            <a:r>
              <a:rPr lang="tr-TR" dirty="0" smtClean="0"/>
              <a:t> uygulamaları zenginleştirme stratejilerinin içerisinde yer almaktadır [12]. Ayrıca kariyer eğitimi, teknolojiyi kullanma becerilerini geliştirme, sosyal ve duygusal gelişimi destekleme, bağımsız öğrenmeyi destekleme de zenginleştirmenin içeriğinde yer almaktadır [13, 14].</a:t>
            </a:r>
            <a:endParaRPr lang="tr-T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29600" cy="4572000"/>
          </a:xfrm>
        </p:spPr>
        <p:txBody>
          <a:bodyPr/>
          <a:lstStyle/>
          <a:p>
            <a:pPr>
              <a:buNone/>
            </a:pPr>
            <a:r>
              <a:rPr lang="tr-TR" b="1" dirty="0" smtClean="0"/>
              <a:t>Tablo – 1</a:t>
            </a:r>
          </a:p>
          <a:p>
            <a:pPr algn="just">
              <a:buNone/>
            </a:pPr>
            <a:r>
              <a:rPr lang="tr-TR" dirty="0" smtClean="0"/>
              <a:t>8. Sınıf Sosyal Bilgiler Dersi: “Arkadaşlarıyla birlikte küresel sorunların çözümüne yönelik fikir önerileri geliştirir.” Kazanımı Üzerinden Derinlik Boyutunun Örneklendirilmesi</a:t>
            </a:r>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b="1" dirty="0" smtClean="0"/>
              <a:t>Tablo – 2</a:t>
            </a:r>
          </a:p>
          <a:p>
            <a:pPr>
              <a:buNone/>
            </a:pPr>
            <a:r>
              <a:rPr lang="tr-TR" dirty="0" smtClean="0"/>
              <a:t>8. Sınıf Sosyal Bilgiler Dersi: “Arkadaşlarıyla birlikte küresel sorunların çözümüne yönelik fikir önerileri geliştirir.” Kazanımı Üzerinden Karmaşıklık Boyutunun Örneklendirilmesi</a:t>
            </a: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882808"/>
            <a:ext cx="8643998" cy="4572000"/>
          </a:xfrm>
        </p:spPr>
        <p:txBody>
          <a:bodyPr/>
          <a:lstStyle/>
          <a:p>
            <a:pPr algn="just"/>
            <a:r>
              <a:rPr lang="tr-TR" dirty="0" smtClean="0"/>
              <a:t>Zenginleştirme örnekleri için Özel Eğitim Ve Rehberlik Hizmetleri Genel Müdürlüğü’nün hazırladığı </a:t>
            </a:r>
            <a:r>
              <a:rPr lang="tr-TR" dirty="0" smtClean="0">
                <a:solidFill>
                  <a:schemeClr val="accent1">
                    <a:lumMod val="60000"/>
                    <a:lumOff val="40000"/>
                  </a:schemeClr>
                </a:solidFill>
              </a:rPr>
              <a:t>“Özel Yetenekli Öğrenciler İçin Zenginleştirilmiş Etkinlik Örnekleri”</a:t>
            </a:r>
            <a:r>
              <a:rPr lang="tr-TR" dirty="0" smtClean="0"/>
              <a:t> kitabından faydalanılabilir. </a:t>
            </a:r>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dirty="0" smtClean="0"/>
              <a:t>Kaynakça </a:t>
            </a:r>
            <a:endParaRPr lang="tr-TR" dirty="0"/>
          </a:p>
        </p:txBody>
      </p:sp>
      <p:sp>
        <p:nvSpPr>
          <p:cNvPr id="3" name="2 İçerik Yer Tutucusu"/>
          <p:cNvSpPr>
            <a:spLocks noGrp="1"/>
          </p:cNvSpPr>
          <p:nvPr>
            <p:ph idx="1"/>
          </p:nvPr>
        </p:nvSpPr>
        <p:spPr>
          <a:xfrm>
            <a:off x="0" y="1643050"/>
            <a:ext cx="9001156" cy="4572000"/>
          </a:xfrm>
        </p:spPr>
        <p:txBody>
          <a:bodyPr/>
          <a:lstStyle/>
          <a:p>
            <a:r>
              <a:rPr lang="tr-TR" sz="2800" dirty="0" smtClean="0"/>
              <a:t>Bilsem Tanılama Kılavuzu, (2018-2019)</a:t>
            </a:r>
          </a:p>
          <a:p>
            <a:pPr algn="just"/>
            <a:r>
              <a:rPr lang="tr-TR" sz="2800" dirty="0" smtClean="0"/>
              <a:t>Özel Eğitim Ve Rehberlik Hizmetleri Genel Müdürlüğü, (2019),Özel Yetenekli Öğrencim Var </a:t>
            </a:r>
          </a:p>
          <a:p>
            <a:pPr algn="just"/>
            <a:r>
              <a:rPr lang="tr-TR" sz="2800" dirty="0" smtClean="0"/>
              <a:t>Özel Eğitim Ve Rehberlik Hizmetleri Genel Müdürlüğü,(2013 – 2017),  Özel Yetenekli Bireyler Strateji Ve Uygulama Planı</a:t>
            </a:r>
          </a:p>
          <a:p>
            <a:pPr algn="just"/>
            <a:r>
              <a:rPr lang="tr-TR" sz="2800" dirty="0" smtClean="0"/>
              <a:t>Ataman Ayşegül,(2012 ),Geleceğin Mimarları Üstün Yetenekliler Sempozyumu, </a:t>
            </a:r>
          </a:p>
          <a:p>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143116"/>
            <a:ext cx="9144000" cy="3143272"/>
          </a:xfrm>
        </p:spPr>
        <p:txBody>
          <a:bodyPr>
            <a:normAutofit lnSpcReduction="10000"/>
          </a:bodyPr>
          <a:lstStyle/>
          <a:p>
            <a:pPr algn="ctr"/>
            <a:r>
              <a:rPr lang="tr-TR" dirty="0" smtClean="0"/>
              <a:t>Suşehri Rehberlik ve Araştırma Merkezi</a:t>
            </a:r>
          </a:p>
          <a:p>
            <a:endParaRPr lang="tr-TR" dirty="0" smtClean="0"/>
          </a:p>
          <a:p>
            <a:pPr algn="ctr"/>
            <a:r>
              <a:rPr lang="tr-TR" dirty="0" smtClean="0"/>
              <a:t>Kemalpaşa Mah. Ordu Cad. No:28/1Suşehri/Sivas</a:t>
            </a:r>
          </a:p>
          <a:p>
            <a:endParaRPr lang="tr-TR" dirty="0" smtClean="0"/>
          </a:p>
          <a:p>
            <a:pPr algn="ctr"/>
            <a:r>
              <a:rPr lang="tr-TR" dirty="0" smtClean="0"/>
              <a:t>Telefon (0346) 3115840</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67494"/>
            <a:ext cx="8401080" cy="1232680"/>
          </a:xfrm>
        </p:spPr>
        <p:txBody>
          <a:bodyPr>
            <a:normAutofit fontScale="90000"/>
          </a:bodyPr>
          <a:lstStyle/>
          <a:p>
            <a:pPr algn="ctr"/>
            <a:r>
              <a:rPr lang="tr-TR" dirty="0" smtClean="0"/>
              <a:t>Özel yetenekli bireylerin eğitimi neden önemlidir?</a:t>
            </a:r>
            <a:endParaRPr lang="tr-TR" dirty="0"/>
          </a:p>
        </p:txBody>
      </p:sp>
      <p:sp>
        <p:nvSpPr>
          <p:cNvPr id="5" name="4 İçerik Yer Tutucusu"/>
          <p:cNvSpPr>
            <a:spLocks noGrp="1"/>
          </p:cNvSpPr>
          <p:nvPr>
            <p:ph idx="1"/>
          </p:nvPr>
        </p:nvSpPr>
        <p:spPr>
          <a:xfrm>
            <a:off x="0" y="1571612"/>
            <a:ext cx="8858280" cy="4883196"/>
          </a:xfrm>
        </p:spPr>
        <p:txBody>
          <a:bodyPr>
            <a:normAutofit fontScale="92500" lnSpcReduction="20000"/>
          </a:bodyPr>
          <a:lstStyle/>
          <a:p>
            <a:pPr algn="just">
              <a:buNone/>
            </a:pPr>
            <a:r>
              <a:rPr lang="tr-TR" dirty="0" smtClean="0"/>
              <a:t>   Özel yetenekli bireylerin eğitiminin önemine“özel yetenekli bireylerin  eğitimi  strateji ve uygulama kılavuzunda” şu şekilde değinilmiştir. </a:t>
            </a:r>
          </a:p>
          <a:p>
            <a:pPr algn="just">
              <a:buNone/>
            </a:pPr>
            <a:r>
              <a:rPr lang="tr-TR" dirty="0" smtClean="0"/>
              <a:t>   “Toplumların yaklaşık %2-3 ‘ünü oluşturan özel yetenekli bireylerin eğitilmesi, üretken hale  getirilmesi ve potansiyellerini toplumsal gelişme için kullanmaları  toplumun refahı,   geleceği ve dünya ülkeleri içindeki  yerlerini belirleme açısından önemlidir. Özel yetenekli bireyler , liderlik özellikleri ,motivasyonları,kararlılıkları, hızlı düşünme ve yaratıcı problem çözme  yetenekleri ile toplumlara yön veren  gelişme ve değişmeyi  hızlandıran unsurlardır. “</a:t>
            </a:r>
          </a:p>
          <a:p>
            <a:endParaRPr lang="tr-TR" dirty="0" smtClean="0"/>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Dünyanın en zeki insanı?</a:t>
            </a:r>
            <a:endParaRPr lang="tr-TR" dirty="0"/>
          </a:p>
        </p:txBody>
      </p:sp>
      <p:pic>
        <p:nvPicPr>
          <p:cNvPr id="4" name="Content Placeholder 3" descr="William_James_Sidis_1914.jpg"/>
          <p:cNvPicPr>
            <a:picLocks noGrp="1" noChangeAspect="1"/>
          </p:cNvPicPr>
          <p:nvPr>
            <p:ph idx="1"/>
          </p:nvPr>
        </p:nvPicPr>
        <p:blipFill>
          <a:blip r:embed="rId2"/>
          <a:srcRect/>
          <a:stretch>
            <a:fillRect/>
          </a:stretch>
        </p:blipFill>
        <p:spPr bwMode="auto">
          <a:xfrm>
            <a:off x="785786" y="1882775"/>
            <a:ext cx="7858180" cy="3832241"/>
          </a:xfrm>
          <a:prstGeom prst="rect">
            <a:avLst/>
          </a:prstGeom>
          <a:noFill/>
          <a:ln w="9525">
            <a:noFill/>
            <a:miter lim="800000"/>
            <a:headEnd/>
            <a:tailEnd/>
          </a:ln>
        </p:spPr>
      </p:pic>
      <p:sp>
        <p:nvSpPr>
          <p:cNvPr id="5" name="4 Dikdörtgen"/>
          <p:cNvSpPr/>
          <p:nvPr/>
        </p:nvSpPr>
        <p:spPr>
          <a:xfrm>
            <a:off x="785786" y="5786454"/>
            <a:ext cx="7786742" cy="369332"/>
          </a:xfrm>
          <a:prstGeom prst="rect">
            <a:avLst/>
          </a:prstGeom>
        </p:spPr>
        <p:txBody>
          <a:bodyPr wrap="square">
            <a:spAutoFit/>
          </a:bodyPr>
          <a:lstStyle/>
          <a:p>
            <a:r>
              <a:rPr lang="tr-TR" dirty="0" smtClean="0">
                <a:hlinkClick r:id="rId3"/>
              </a:rPr>
              <a:t>https://www.youtube.com/watch?v=0yHvFLaqSqg</a:t>
            </a:r>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çerik Yer Tutucusu 1"/>
          <p:cNvSpPr>
            <a:spLocks noGrp="1"/>
          </p:cNvSpPr>
          <p:nvPr>
            <p:ph idx="1"/>
          </p:nvPr>
        </p:nvSpPr>
        <p:spPr>
          <a:xfrm>
            <a:off x="239713" y="1844675"/>
            <a:ext cx="8774112" cy="4441845"/>
          </a:xfrm>
        </p:spPr>
        <p:txBody>
          <a:bodyPr>
            <a:normAutofit/>
          </a:bodyPr>
          <a:lstStyle/>
          <a:p>
            <a:pPr eaLnBrk="1" hangingPunct="1">
              <a:buFont typeface="Wingdings" pitchFamily="2" charset="2"/>
              <a:buChar char="q"/>
            </a:pPr>
            <a:r>
              <a:rPr lang="tr-TR" altLang="tr-TR" sz="2600" dirty="0" smtClean="0">
                <a:latin typeface="Garamond" pitchFamily="18" charset="0"/>
              </a:rPr>
              <a:t>1898-1944 yılları arasında 46 yıl yaşamış dünyanın gelmiş geçmiş en zeki insanı olduğu iddia edilen William James </a:t>
            </a:r>
            <a:r>
              <a:rPr lang="tr-TR" altLang="tr-TR" sz="2600" dirty="0" err="1" smtClean="0">
                <a:latin typeface="Garamond" pitchFamily="18" charset="0"/>
              </a:rPr>
              <a:t>Sidis'in</a:t>
            </a:r>
            <a:r>
              <a:rPr lang="tr-TR" altLang="tr-TR" sz="2600" dirty="0" smtClean="0">
                <a:latin typeface="Garamond" pitchFamily="18" charset="0"/>
              </a:rPr>
              <a:t> IQ seviyesi (250-300 arasında) bir değerde ölçülmüştür. </a:t>
            </a:r>
          </a:p>
          <a:p>
            <a:pPr eaLnBrk="1" hangingPunct="1">
              <a:buFont typeface="Wingdings" pitchFamily="2" charset="2"/>
              <a:buChar char="q"/>
            </a:pPr>
            <a:r>
              <a:rPr lang="tr-TR" altLang="tr-TR" sz="2600" dirty="0" smtClean="0">
                <a:latin typeface="Garamond" pitchFamily="18" charset="0"/>
              </a:rPr>
              <a:t> Okul hayatı şu sürelerde tamamlanmıştır:</a:t>
            </a:r>
          </a:p>
          <a:p>
            <a:pPr eaLnBrk="1" hangingPunct="1">
              <a:buFont typeface="Wingdings 3" pitchFamily="18" charset="2"/>
              <a:buNone/>
            </a:pPr>
            <a:r>
              <a:rPr lang="tr-TR" altLang="tr-TR" sz="2600" dirty="0" smtClean="0">
                <a:solidFill>
                  <a:srgbClr val="000000"/>
                </a:solidFill>
                <a:latin typeface="Garamond" pitchFamily="18" charset="0"/>
              </a:rPr>
              <a:t>           </a:t>
            </a:r>
            <a:r>
              <a:rPr lang="tr-TR" altLang="tr-TR" sz="2600" dirty="0" smtClean="0">
                <a:latin typeface="Garamond" pitchFamily="18" charset="0"/>
              </a:rPr>
              <a:t>1. sınıf</a:t>
            </a:r>
            <a:r>
              <a:rPr lang="tr-TR" altLang="tr-TR" sz="2600" dirty="0" smtClean="0">
                <a:solidFill>
                  <a:srgbClr val="000000"/>
                </a:solidFill>
                <a:latin typeface="Garamond" pitchFamily="18" charset="0"/>
              </a:rPr>
              <a:t>                              </a:t>
            </a:r>
            <a:r>
              <a:rPr lang="tr-TR" altLang="tr-TR" sz="2600" dirty="0" smtClean="0">
                <a:latin typeface="Garamond" pitchFamily="18" charset="0"/>
              </a:rPr>
              <a:t>1 gün</a:t>
            </a:r>
            <a:r>
              <a:rPr lang="tr-TR" altLang="tr-TR" sz="2600" dirty="0" smtClean="0">
                <a:solidFill>
                  <a:srgbClr val="000000"/>
                </a:solidFill>
                <a:latin typeface="Garamond" pitchFamily="18" charset="0"/>
              </a:rPr>
              <a:t/>
            </a:r>
            <a:br>
              <a:rPr lang="tr-TR" altLang="tr-TR" sz="2600" dirty="0" smtClean="0">
                <a:solidFill>
                  <a:srgbClr val="000000"/>
                </a:solidFill>
                <a:latin typeface="Garamond" pitchFamily="18" charset="0"/>
              </a:rPr>
            </a:br>
            <a:r>
              <a:rPr lang="tr-TR" altLang="tr-TR" sz="2600" dirty="0" smtClean="0">
                <a:solidFill>
                  <a:srgbClr val="000000"/>
                </a:solidFill>
                <a:latin typeface="Garamond" pitchFamily="18" charset="0"/>
              </a:rPr>
              <a:t>      </a:t>
            </a:r>
            <a:r>
              <a:rPr lang="tr-TR" altLang="tr-TR" sz="2600" dirty="0" smtClean="0">
                <a:latin typeface="Garamond" pitchFamily="18" charset="0"/>
              </a:rPr>
              <a:t>2. sınıf</a:t>
            </a:r>
            <a:r>
              <a:rPr lang="tr-TR" altLang="tr-TR" sz="2600" dirty="0" smtClean="0">
                <a:solidFill>
                  <a:srgbClr val="000000"/>
                </a:solidFill>
                <a:latin typeface="Garamond" pitchFamily="18" charset="0"/>
              </a:rPr>
              <a:t>                              </a:t>
            </a:r>
            <a:r>
              <a:rPr lang="tr-TR" altLang="tr-TR" sz="2600" dirty="0" smtClean="0">
                <a:latin typeface="Garamond" pitchFamily="18" charset="0"/>
              </a:rPr>
              <a:t>bir kaç gün</a:t>
            </a:r>
            <a:r>
              <a:rPr lang="tr-TR" altLang="tr-TR" sz="2600" dirty="0" smtClean="0">
                <a:solidFill>
                  <a:srgbClr val="000000"/>
                </a:solidFill>
                <a:latin typeface="Garamond" pitchFamily="18" charset="0"/>
              </a:rPr>
              <a:t/>
            </a:r>
            <a:br>
              <a:rPr lang="tr-TR" altLang="tr-TR" sz="2600" dirty="0" smtClean="0">
                <a:solidFill>
                  <a:srgbClr val="000000"/>
                </a:solidFill>
                <a:latin typeface="Garamond" pitchFamily="18" charset="0"/>
              </a:rPr>
            </a:br>
            <a:r>
              <a:rPr lang="tr-TR" altLang="tr-TR" sz="2600" dirty="0" smtClean="0">
                <a:solidFill>
                  <a:srgbClr val="000000"/>
                </a:solidFill>
                <a:latin typeface="Garamond" pitchFamily="18" charset="0"/>
              </a:rPr>
              <a:t>      </a:t>
            </a:r>
            <a:r>
              <a:rPr lang="tr-TR" altLang="tr-TR" sz="2600" dirty="0" smtClean="0">
                <a:latin typeface="Garamond" pitchFamily="18" charset="0"/>
              </a:rPr>
              <a:t>3. sınıf</a:t>
            </a:r>
            <a:r>
              <a:rPr lang="tr-TR" altLang="tr-TR" sz="2600" dirty="0" smtClean="0">
                <a:solidFill>
                  <a:srgbClr val="000000"/>
                </a:solidFill>
                <a:latin typeface="Garamond" pitchFamily="18" charset="0"/>
              </a:rPr>
              <a:t>                              </a:t>
            </a:r>
            <a:r>
              <a:rPr lang="tr-TR" altLang="tr-TR" sz="2600" dirty="0" smtClean="0">
                <a:latin typeface="Garamond" pitchFamily="18" charset="0"/>
              </a:rPr>
              <a:t>3 ay</a:t>
            </a:r>
            <a:r>
              <a:rPr lang="tr-TR" altLang="tr-TR" sz="2600" dirty="0" smtClean="0">
                <a:solidFill>
                  <a:srgbClr val="000000"/>
                </a:solidFill>
                <a:latin typeface="Garamond" pitchFamily="18" charset="0"/>
              </a:rPr>
              <a:t/>
            </a:r>
            <a:br>
              <a:rPr lang="tr-TR" altLang="tr-TR" sz="2600" dirty="0" smtClean="0">
                <a:solidFill>
                  <a:srgbClr val="000000"/>
                </a:solidFill>
                <a:latin typeface="Garamond" pitchFamily="18" charset="0"/>
              </a:rPr>
            </a:br>
            <a:r>
              <a:rPr lang="tr-TR" altLang="tr-TR" sz="2600" dirty="0" smtClean="0">
                <a:solidFill>
                  <a:srgbClr val="000000"/>
                </a:solidFill>
                <a:latin typeface="Garamond" pitchFamily="18" charset="0"/>
              </a:rPr>
              <a:t>      </a:t>
            </a:r>
            <a:r>
              <a:rPr lang="tr-TR" altLang="tr-TR" sz="2600" dirty="0" smtClean="0">
                <a:latin typeface="Garamond" pitchFamily="18" charset="0"/>
              </a:rPr>
              <a:t>4. sınıf </a:t>
            </a:r>
            <a:r>
              <a:rPr lang="tr-TR" altLang="tr-TR" sz="2600" dirty="0" smtClean="0">
                <a:solidFill>
                  <a:srgbClr val="000000"/>
                </a:solidFill>
                <a:latin typeface="Garamond" pitchFamily="18" charset="0"/>
              </a:rPr>
              <a:t>                             </a:t>
            </a:r>
            <a:r>
              <a:rPr lang="tr-TR" altLang="tr-TR" sz="2600" dirty="0" smtClean="0">
                <a:latin typeface="Garamond" pitchFamily="18" charset="0"/>
              </a:rPr>
              <a:t>1 hafta</a:t>
            </a:r>
            <a:r>
              <a:rPr lang="tr-TR" altLang="tr-TR" sz="2600" dirty="0" smtClean="0">
                <a:solidFill>
                  <a:srgbClr val="000000"/>
                </a:solidFill>
                <a:latin typeface="Garamond" pitchFamily="18" charset="0"/>
              </a:rPr>
              <a:t/>
            </a:r>
            <a:br>
              <a:rPr lang="tr-TR" altLang="tr-TR" sz="2600" dirty="0" smtClean="0">
                <a:solidFill>
                  <a:srgbClr val="000000"/>
                </a:solidFill>
                <a:latin typeface="Garamond" pitchFamily="18" charset="0"/>
              </a:rPr>
            </a:br>
            <a:r>
              <a:rPr lang="tr-TR" altLang="tr-TR" sz="2600" dirty="0" smtClean="0">
                <a:solidFill>
                  <a:srgbClr val="000000"/>
                </a:solidFill>
                <a:latin typeface="Garamond" pitchFamily="18" charset="0"/>
              </a:rPr>
              <a:t>      </a:t>
            </a:r>
            <a:r>
              <a:rPr lang="tr-TR" altLang="tr-TR" sz="2600" dirty="0" smtClean="0">
                <a:latin typeface="Garamond" pitchFamily="18" charset="0"/>
              </a:rPr>
              <a:t>5. sınıf</a:t>
            </a:r>
            <a:r>
              <a:rPr lang="tr-TR" altLang="tr-TR" sz="2600" dirty="0" smtClean="0">
                <a:solidFill>
                  <a:srgbClr val="000000"/>
                </a:solidFill>
                <a:latin typeface="Garamond" pitchFamily="18" charset="0"/>
              </a:rPr>
              <a:t>                              </a:t>
            </a:r>
            <a:r>
              <a:rPr lang="tr-TR" altLang="tr-TR" sz="2600" dirty="0" smtClean="0">
                <a:latin typeface="Garamond" pitchFamily="18" charset="0"/>
              </a:rPr>
              <a:t>15 hafta</a:t>
            </a:r>
            <a:r>
              <a:rPr lang="tr-TR" altLang="tr-TR" sz="2600" dirty="0" smtClean="0">
                <a:solidFill>
                  <a:srgbClr val="000000"/>
                </a:solidFill>
                <a:latin typeface="Garamond" pitchFamily="18" charset="0"/>
              </a:rPr>
              <a:t/>
            </a:r>
            <a:br>
              <a:rPr lang="tr-TR" altLang="tr-TR" sz="2600" dirty="0" smtClean="0">
                <a:solidFill>
                  <a:srgbClr val="000000"/>
                </a:solidFill>
                <a:latin typeface="Garamond" pitchFamily="18" charset="0"/>
              </a:rPr>
            </a:br>
            <a:r>
              <a:rPr lang="tr-TR" altLang="tr-TR" sz="2600" dirty="0" smtClean="0">
                <a:solidFill>
                  <a:srgbClr val="000000"/>
                </a:solidFill>
                <a:latin typeface="Garamond" pitchFamily="18" charset="0"/>
              </a:rPr>
              <a:t>      </a:t>
            </a:r>
            <a:r>
              <a:rPr lang="tr-TR" altLang="tr-TR" sz="2600" dirty="0" smtClean="0">
                <a:latin typeface="Garamond" pitchFamily="18" charset="0"/>
              </a:rPr>
              <a:t>6 ve 7. sınıflar</a:t>
            </a:r>
            <a:r>
              <a:rPr lang="tr-TR" altLang="tr-TR" sz="2600" dirty="0" smtClean="0">
                <a:solidFill>
                  <a:srgbClr val="000000"/>
                </a:solidFill>
                <a:latin typeface="Garamond" pitchFamily="18" charset="0"/>
              </a:rPr>
              <a:t>                   </a:t>
            </a:r>
            <a:r>
              <a:rPr lang="tr-TR" altLang="tr-TR" sz="2600" dirty="0" smtClean="0">
                <a:latin typeface="Garamond" pitchFamily="18" charset="0"/>
              </a:rPr>
              <a:t>5 hafta </a:t>
            </a:r>
          </a:p>
          <a:p>
            <a:pPr eaLnBrk="1" hangingPunct="1">
              <a:buFont typeface="Wingdings 3" pitchFamily="18" charset="2"/>
              <a:buNone/>
            </a:pPr>
            <a:endParaRPr lang="tr-TR" altLang="tr-TR" sz="2500" dirty="0" smtClean="0"/>
          </a:p>
        </p:txBody>
      </p:sp>
      <p:sp>
        <p:nvSpPr>
          <p:cNvPr id="43011" name="Altbilgi Yer Tutucusu 2"/>
          <p:cNvSpPr>
            <a:spLocks noGrp="1"/>
          </p:cNvSpPr>
          <p:nvPr>
            <p:ph type="ftr" sz="quarter" idx="11"/>
          </p:nvPr>
        </p:nvSpPr>
        <p:spPr bwMode="auto">
          <a:xfrm>
            <a:off x="4252913" y="6408738"/>
            <a:ext cx="4267200" cy="365125"/>
          </a:xfrm>
          <a:noFill/>
          <a:ln>
            <a:miter lim="800000"/>
            <a:headEnd/>
            <a:tailEnd/>
          </a:ln>
        </p:spPr>
        <p:txBody>
          <a:bodyPr wrap="square" lIns="91440" tIns="45720" rIns="91440" bIns="45720" numCol="1" anchorCtr="0" compatLnSpc="1">
            <a:prstTxWarp prst="textNoShape">
              <a:avLst/>
            </a:prstTxWarp>
          </a:bodyPr>
          <a:lstStyle/>
          <a:p>
            <a:r>
              <a:rPr lang="tr-TR" altLang="tr-TR" smtClean="0"/>
              <a:t>Özel Yeteneklilerin Geliştirilmesi Daire Başkanlığı</a:t>
            </a:r>
          </a:p>
        </p:txBody>
      </p:sp>
      <p:sp>
        <p:nvSpPr>
          <p:cNvPr id="43012" name="Slayt Numarası Yer Tutucusu 3"/>
          <p:cNvSpPr>
            <a:spLocks noGrp="1"/>
          </p:cNvSpPr>
          <p:nvPr>
            <p:ph type="sldNum" sz="quarter" idx="12"/>
          </p:nvPr>
        </p:nvSpPr>
        <p:spPr bwMode="auto">
          <a:xfrm>
            <a:off x="8532813" y="6408738"/>
            <a:ext cx="481012" cy="365125"/>
          </a:xfrm>
          <a:noFill/>
          <a:ln>
            <a:miter lim="800000"/>
            <a:headEnd/>
            <a:tailEnd/>
          </a:ln>
        </p:spPr>
        <p:txBody>
          <a:bodyPr/>
          <a:lstStyle/>
          <a:p>
            <a:fld id="{C2317D01-E690-4F4F-867B-9E125C0A1404}" type="slidenum">
              <a:rPr lang="en-US" altLang="tr-TR" smtClean="0"/>
              <a:pPr/>
              <a:t>9</a:t>
            </a:fld>
            <a:endParaRPr lang="en-US" altLang="tr-TR" smtClean="0"/>
          </a:p>
        </p:txBody>
      </p:sp>
      <p:sp>
        <p:nvSpPr>
          <p:cNvPr id="7" name="1 Başlık"/>
          <p:cNvSpPr>
            <a:spLocks noGrp="1"/>
          </p:cNvSpPr>
          <p:nvPr>
            <p:ph type="title"/>
          </p:nvPr>
        </p:nvSpPr>
        <p:spPr>
          <a:xfrm>
            <a:off x="1000100" y="214290"/>
            <a:ext cx="7643866" cy="1143008"/>
          </a:xfrm>
        </p:spPr>
        <p:txBody>
          <a:bodyPr>
            <a:noAutofit/>
          </a:bodyPr>
          <a:lstStyle/>
          <a:p>
            <a:pPr>
              <a:defRPr/>
            </a:pPr>
            <a:r>
              <a:rPr lang="tr-TR" altLang="tr-TR" sz="4400" dirty="0" smtClean="0">
                <a:solidFill>
                  <a:schemeClr val="bg1"/>
                </a:solidFill>
                <a:effectLst/>
              </a:rPr>
              <a:t>William James </a:t>
            </a:r>
            <a:r>
              <a:rPr lang="tr-TR" altLang="tr-TR" sz="4400" dirty="0" err="1" smtClean="0">
                <a:solidFill>
                  <a:schemeClr val="bg1"/>
                </a:solidFill>
                <a:effectLst/>
              </a:rPr>
              <a:t>Sidis</a:t>
            </a:r>
            <a:endParaRPr lang="tr-TR" sz="4400" dirty="0" smtClean="0">
              <a:solidFill>
                <a:schemeClr val="bg1"/>
              </a:solidFill>
              <a:effectLst/>
            </a:endParaRPr>
          </a:p>
        </p:txBody>
      </p:sp>
      <p:sp>
        <p:nvSpPr>
          <p:cNvPr id="9" name="Dikdörtgen 8"/>
          <p:cNvSpPr/>
          <p:nvPr/>
        </p:nvSpPr>
        <p:spPr bwMode="auto">
          <a:xfrm>
            <a:off x="35524" y="1498468"/>
            <a:ext cx="9108476" cy="58324"/>
          </a:xfrm>
          <a:prstGeom prst="rect">
            <a:avLst/>
          </a:prstGeom>
          <a:solidFill>
            <a:schemeClr val="bg1">
              <a:lumMod val="95000"/>
            </a:schemeClr>
          </a:solidFill>
          <a:ln w="9525" cap="flat" cmpd="sng" algn="ctr">
            <a:noFill/>
            <a:prstDash val="solid"/>
            <a:round/>
            <a:headEnd type="none" w="med" len="med"/>
            <a:tailEnd type="none" w="med" len="med"/>
          </a:ln>
          <a:effectLst>
            <a:reflection blurRad="12700" stA="50000" endA="300" endPos="55500" dist="50800" dir="5400000" sy="-100000" algn="bl" rotWithShape="0"/>
          </a:effectLst>
        </p:spPr>
        <p:txBody>
          <a:bodyPr/>
          <a:lstStyle/>
          <a:p>
            <a:pPr eaLnBrk="1" hangingPunct="1">
              <a:defRPr/>
            </a:pPr>
            <a:endParaRPr lang="tr-TR">
              <a:latin typeface="Georgia" charset="0"/>
              <a:ea typeface="ヒラギノ明朝 ProN W3" charset="0"/>
              <a:cs typeface="ヒラギノ明朝 ProN W3" charset="0"/>
              <a:sym typeface="Georgia" charset="0"/>
            </a:endParaRPr>
          </a:p>
        </p:txBody>
      </p:sp>
      <p:sp>
        <p:nvSpPr>
          <p:cNvPr id="8" name="Sağ Ok 7"/>
          <p:cNvSpPr/>
          <p:nvPr/>
        </p:nvSpPr>
        <p:spPr>
          <a:xfrm>
            <a:off x="3181350" y="3727450"/>
            <a:ext cx="720725"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0" name="Sağ Ok 9"/>
          <p:cNvSpPr/>
          <p:nvPr/>
        </p:nvSpPr>
        <p:spPr>
          <a:xfrm>
            <a:off x="3181350" y="4090988"/>
            <a:ext cx="720725"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1" name="Sağ Ok 10"/>
          <p:cNvSpPr/>
          <p:nvPr/>
        </p:nvSpPr>
        <p:spPr>
          <a:xfrm>
            <a:off x="3181350" y="4489450"/>
            <a:ext cx="720725"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2" name="Sağ Ok 11"/>
          <p:cNvSpPr/>
          <p:nvPr/>
        </p:nvSpPr>
        <p:spPr>
          <a:xfrm>
            <a:off x="3181350" y="4875213"/>
            <a:ext cx="720725"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3" name="Sağ Ok 12"/>
          <p:cNvSpPr/>
          <p:nvPr/>
        </p:nvSpPr>
        <p:spPr>
          <a:xfrm>
            <a:off x="3190875" y="5270500"/>
            <a:ext cx="719138"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
        <p:nvSpPr>
          <p:cNvPr id="14" name="Sağ Ok 13"/>
          <p:cNvSpPr/>
          <p:nvPr/>
        </p:nvSpPr>
        <p:spPr>
          <a:xfrm>
            <a:off x="3190875" y="5688013"/>
            <a:ext cx="719138" cy="117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nlı">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anl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anl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1358</TotalTime>
  <Words>2995</Words>
  <PresentationFormat>Ekran Gösterisi (4:3)</PresentationFormat>
  <Paragraphs>245</Paragraphs>
  <Slides>67</Slides>
  <Notes>10</Notes>
  <HiddenSlides>0</HiddenSlides>
  <MMClips>0</MMClips>
  <ScaleCrop>false</ScaleCrop>
  <HeadingPairs>
    <vt:vector size="4" baseType="variant">
      <vt:variant>
        <vt:lpstr>Tema</vt:lpstr>
      </vt:variant>
      <vt:variant>
        <vt:i4>1</vt:i4>
      </vt:variant>
      <vt:variant>
        <vt:lpstr>Slayt Başlıkları</vt:lpstr>
      </vt:variant>
      <vt:variant>
        <vt:i4>67</vt:i4>
      </vt:variant>
    </vt:vector>
  </HeadingPairs>
  <TitlesOfParts>
    <vt:vector size="68" baseType="lpstr">
      <vt:lpstr>Canlı</vt:lpstr>
      <vt:lpstr>ÖZEL YETENEKLİLER</vt:lpstr>
      <vt:lpstr>Özel Yetenekli Birey Kimdir?</vt:lpstr>
      <vt:lpstr>ÖZEL YETENEKLİ ÖĞRENCİLERİN SINIFLANDIRILMASI VE YAYGINLIĞI</vt:lpstr>
      <vt:lpstr>Zeka Puanları</vt:lpstr>
      <vt:lpstr>Devamı …</vt:lpstr>
      <vt:lpstr>Devamı…</vt:lpstr>
      <vt:lpstr>Özel yetenekli bireylerin eğitimi neden önemlidir?</vt:lpstr>
      <vt:lpstr>Dünyanın en zeki insanı?</vt:lpstr>
      <vt:lpstr>William James Sidis</vt:lpstr>
      <vt:lpstr>Slayt 10</vt:lpstr>
      <vt:lpstr> Erken Çocukluk Dönemi Özellikleri ve Gelişimleri </vt:lpstr>
      <vt:lpstr>Erken çocukluk dönemi </vt:lpstr>
      <vt:lpstr>Devamı…</vt:lpstr>
      <vt:lpstr>     Bilişsel Özellikleri</vt:lpstr>
      <vt:lpstr>Devamı…</vt:lpstr>
      <vt:lpstr>Devamı…</vt:lpstr>
      <vt:lpstr>Devamı…</vt:lpstr>
      <vt:lpstr>Dil Gelişimi Özellikleri</vt:lpstr>
      <vt:lpstr>Devamı…</vt:lpstr>
      <vt:lpstr>Fiziksel Özellikleri</vt:lpstr>
      <vt:lpstr>Devamı…</vt:lpstr>
      <vt:lpstr>Sosyal, Duygusal ve Davranışsal Özellikleri</vt:lpstr>
      <vt:lpstr>Devamı… </vt:lpstr>
      <vt:lpstr>Slayt 24</vt:lpstr>
      <vt:lpstr>Slayt 25</vt:lpstr>
      <vt:lpstr>Slayt 26</vt:lpstr>
      <vt:lpstr>Bazı özel yetenekli bireyler</vt:lpstr>
      <vt:lpstr>Devamı…</vt:lpstr>
      <vt:lpstr>Devamı…</vt:lpstr>
      <vt:lpstr>Slayt 30</vt:lpstr>
      <vt:lpstr>Slayt 31</vt:lpstr>
      <vt:lpstr>Değerlendirme </vt:lpstr>
      <vt:lpstr>Devamı …</vt:lpstr>
      <vt:lpstr>Devamı …</vt:lpstr>
      <vt:lpstr> BİLSEM  TANILAMA SÜRECİ</vt:lpstr>
      <vt:lpstr>Slayt 36</vt:lpstr>
      <vt:lpstr>Slayt 37</vt:lpstr>
      <vt:lpstr>Slayt 38</vt:lpstr>
      <vt:lpstr>TANILAMA SÜRECİ</vt:lpstr>
      <vt:lpstr>TANILAMA SÜRECİ</vt:lpstr>
      <vt:lpstr>Slayt 41</vt:lpstr>
      <vt:lpstr>Slayt 42</vt:lpstr>
      <vt:lpstr>Slayt 43</vt:lpstr>
      <vt:lpstr>Slayt 44</vt:lpstr>
      <vt:lpstr>TANILAMA SÜRECİ  RAM</vt:lpstr>
      <vt:lpstr>TANILAMA SÜRECİ  RAM</vt:lpstr>
      <vt:lpstr>Slayt 47</vt:lpstr>
      <vt:lpstr>Slayt 48</vt:lpstr>
      <vt:lpstr>Slayt 49</vt:lpstr>
      <vt:lpstr>Slayt 50</vt:lpstr>
      <vt:lpstr>Gruplama</vt:lpstr>
      <vt:lpstr>Ülkemizde Uygulanan Gruplama Örnekleri</vt:lpstr>
      <vt:lpstr>Devamı …</vt:lpstr>
      <vt:lpstr>Hızlandırma</vt:lpstr>
      <vt:lpstr>Hızlandırma </vt:lpstr>
      <vt:lpstr>Devamı…</vt:lpstr>
      <vt:lpstr>Devamı…</vt:lpstr>
      <vt:lpstr>Devamı…</vt:lpstr>
      <vt:lpstr>Zenginleştirme </vt:lpstr>
      <vt:lpstr>Devamı…</vt:lpstr>
      <vt:lpstr>Slayt 61</vt:lpstr>
      <vt:lpstr>Slayt 62</vt:lpstr>
      <vt:lpstr>Slayt 63</vt:lpstr>
      <vt:lpstr>Slayt 64</vt:lpstr>
      <vt:lpstr>Slayt 65</vt:lpstr>
      <vt:lpstr>Kaynakça </vt:lpstr>
      <vt:lpstr>Slayt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Fjtsu</dc:creator>
  <cp:lastModifiedBy>Fjtsu</cp:lastModifiedBy>
  <cp:revision>103</cp:revision>
  <dcterms:created xsi:type="dcterms:W3CDTF">2019-08-19T06:33:12Z</dcterms:created>
  <dcterms:modified xsi:type="dcterms:W3CDTF">2019-08-29T11:21:59Z</dcterms:modified>
</cp:coreProperties>
</file>