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1" r:id="rId3"/>
    <p:sldId id="258" r:id="rId4"/>
    <p:sldId id="257" r:id="rId5"/>
    <p:sldId id="259" r:id="rId6"/>
    <p:sldId id="260" r:id="rId7"/>
    <p:sldId id="261" r:id="rId8"/>
    <p:sldId id="262" r:id="rId9"/>
    <p:sldId id="281" r:id="rId10"/>
    <p:sldId id="263" r:id="rId11"/>
    <p:sldId id="264" r:id="rId12"/>
    <p:sldId id="265" r:id="rId13"/>
    <p:sldId id="266" r:id="rId14"/>
    <p:sldId id="267" r:id="rId15"/>
    <p:sldId id="268" r:id="rId16"/>
    <p:sldId id="269" r:id="rId17"/>
    <p:sldId id="270" r:id="rId18"/>
    <p:sldId id="272" r:id="rId19"/>
    <p:sldId id="279" r:id="rId20"/>
    <p:sldId id="273" r:id="rId21"/>
    <p:sldId id="274" r:id="rId22"/>
    <p:sldId id="275" r:id="rId23"/>
    <p:sldId id="276" r:id="rId24"/>
    <p:sldId id="277" r:id="rId25"/>
    <p:sldId id="278" r:id="rId26"/>
    <p:sldId id="280" r:id="rId27"/>
    <p:sldId id="282" r:id="rId28"/>
    <p:sldId id="283" r:id="rId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BB1BAAA-2107-4436-AFAC-BEA599EBF89C}"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tr-TR"/>
        </a:p>
      </dgm:t>
    </dgm:pt>
    <dgm:pt modelId="{AAE0FA9B-0CD4-425D-BE5E-7D73DA3AFA88}">
      <dgm:prSet phldrT="[Metin]">
        <dgm:style>
          <a:lnRef idx="1">
            <a:schemeClr val="accent4"/>
          </a:lnRef>
          <a:fillRef idx="2">
            <a:schemeClr val="accent4"/>
          </a:fillRef>
          <a:effectRef idx="1">
            <a:schemeClr val="accent4"/>
          </a:effectRef>
          <a:fontRef idx="minor">
            <a:schemeClr val="dk1"/>
          </a:fontRef>
        </dgm:style>
      </dgm:prSet>
      <dgm:spPr/>
      <dgm:t>
        <a:bodyPr/>
        <a:lstStyle/>
        <a:p>
          <a:r>
            <a:rPr lang="tr-TR" dirty="0" smtClean="0">
              <a:solidFill>
                <a:srgbClr val="FF0066"/>
              </a:solidFill>
            </a:rPr>
            <a:t>Kuruluk Kaydı Tutma Becerisi Analizi</a:t>
          </a:r>
          <a:endParaRPr lang="tr-TR" dirty="0"/>
        </a:p>
      </dgm:t>
    </dgm:pt>
    <dgm:pt modelId="{94161A08-63E6-4BCF-817A-FEF1FC52042D}" type="parTrans" cxnId="{B21ED794-72FC-4604-83DE-1D89D00D6DC5}">
      <dgm:prSet/>
      <dgm:spPr/>
      <dgm:t>
        <a:bodyPr/>
        <a:lstStyle/>
        <a:p>
          <a:endParaRPr lang="tr-TR"/>
        </a:p>
      </dgm:t>
    </dgm:pt>
    <dgm:pt modelId="{A8EE3EA1-AB80-430E-9731-8DFA1DEC2908}" type="sibTrans" cxnId="{B21ED794-72FC-4604-83DE-1D89D00D6DC5}">
      <dgm:prSet/>
      <dgm:spPr/>
      <dgm:t>
        <a:bodyPr/>
        <a:lstStyle/>
        <a:p>
          <a:endParaRPr lang="tr-TR"/>
        </a:p>
      </dgm:t>
    </dgm:pt>
    <dgm:pt modelId="{23734B6D-9944-4195-BEE0-91E7E8EEF14A}">
      <dgm:prSet phldrT="[Metin]">
        <dgm:style>
          <a:lnRef idx="1">
            <a:schemeClr val="accent2"/>
          </a:lnRef>
          <a:fillRef idx="2">
            <a:schemeClr val="accent2"/>
          </a:fillRef>
          <a:effectRef idx="1">
            <a:schemeClr val="accent2"/>
          </a:effectRef>
          <a:fontRef idx="minor">
            <a:schemeClr val="dk1"/>
          </a:fontRef>
        </dgm:style>
      </dgm:prSet>
      <dgm:spPr/>
      <dgm:t>
        <a:bodyPr/>
        <a:lstStyle/>
        <a:p>
          <a:r>
            <a:rPr lang="tr-TR" dirty="0" smtClean="0"/>
            <a:t>1. Anne, gözlem saati geldiğinde çocuğun bezini acar.</a:t>
          </a:r>
          <a:endParaRPr lang="tr-TR" dirty="0"/>
        </a:p>
      </dgm:t>
    </dgm:pt>
    <dgm:pt modelId="{0BD0C864-5D27-44F3-8606-CA5FF05034F9}" type="parTrans" cxnId="{079C8955-D049-43D6-8600-8CEC3DA6BFDF}">
      <dgm:prSet/>
      <dgm:spPr/>
      <dgm:t>
        <a:bodyPr/>
        <a:lstStyle/>
        <a:p>
          <a:endParaRPr lang="tr-TR"/>
        </a:p>
      </dgm:t>
    </dgm:pt>
    <dgm:pt modelId="{A9BC781C-3B8C-458A-9134-3594D168A15B}" type="sibTrans" cxnId="{079C8955-D049-43D6-8600-8CEC3DA6BFDF}">
      <dgm:prSet/>
      <dgm:spPr/>
      <dgm:t>
        <a:bodyPr/>
        <a:lstStyle/>
        <a:p>
          <a:endParaRPr lang="tr-TR"/>
        </a:p>
      </dgm:t>
    </dgm:pt>
    <dgm:pt modelId="{E25C183F-8CB0-4D13-8CD2-9E00B4C31D3F}">
      <dgm:prSet phldrT="[Metin]">
        <dgm:style>
          <a:lnRef idx="1">
            <a:schemeClr val="accent2"/>
          </a:lnRef>
          <a:fillRef idx="2">
            <a:schemeClr val="accent2"/>
          </a:fillRef>
          <a:effectRef idx="1">
            <a:schemeClr val="accent2"/>
          </a:effectRef>
          <a:fontRef idx="minor">
            <a:schemeClr val="dk1"/>
          </a:fontRef>
        </dgm:style>
      </dgm:prSet>
      <dgm:spPr/>
      <dgm:t>
        <a:bodyPr/>
        <a:lstStyle/>
        <a:p>
          <a:r>
            <a:rPr lang="tr-TR" dirty="0" smtClean="0"/>
            <a:t>3. Anne, çocuğun altı ıslak olduğunda kayıt formuna ‘’Islak’’ işaretlemesini yapar.</a:t>
          </a:r>
          <a:endParaRPr lang="tr-TR" dirty="0"/>
        </a:p>
      </dgm:t>
    </dgm:pt>
    <dgm:pt modelId="{34E2A399-E07E-4E64-A88B-213D96FED2E9}" type="parTrans" cxnId="{C775D3B9-A251-40AE-8080-628637F70871}">
      <dgm:prSet/>
      <dgm:spPr/>
      <dgm:t>
        <a:bodyPr/>
        <a:lstStyle/>
        <a:p>
          <a:endParaRPr lang="tr-TR"/>
        </a:p>
      </dgm:t>
    </dgm:pt>
    <dgm:pt modelId="{26EACEB3-2F57-4F4A-9EB5-3CC1583E36FE}" type="sibTrans" cxnId="{C775D3B9-A251-40AE-8080-628637F70871}">
      <dgm:prSet/>
      <dgm:spPr/>
      <dgm:t>
        <a:bodyPr/>
        <a:lstStyle/>
        <a:p>
          <a:endParaRPr lang="tr-TR"/>
        </a:p>
      </dgm:t>
    </dgm:pt>
    <dgm:pt modelId="{14E344C6-C9F9-43FE-99EF-CCFC0FE4F83B}">
      <dgm:prSet phldrT="[Metin]">
        <dgm:style>
          <a:lnRef idx="1">
            <a:schemeClr val="accent5"/>
          </a:lnRef>
          <a:fillRef idx="2">
            <a:schemeClr val="accent5"/>
          </a:fillRef>
          <a:effectRef idx="1">
            <a:schemeClr val="accent5"/>
          </a:effectRef>
          <a:fontRef idx="minor">
            <a:schemeClr val="dk1"/>
          </a:fontRef>
        </dgm:style>
      </dgm:prSet>
      <dgm:spPr/>
      <dgm:t>
        <a:bodyPr/>
        <a:lstStyle/>
        <a:p>
          <a:r>
            <a:rPr lang="tr-TR" dirty="0" smtClean="0">
              <a:solidFill>
                <a:srgbClr val="FF0066"/>
              </a:solidFill>
            </a:rPr>
            <a:t>Gündüz Tuvalet Kontrolü Kazandırma Becerisi Analizi</a:t>
          </a:r>
          <a:endParaRPr lang="tr-TR" dirty="0"/>
        </a:p>
      </dgm:t>
    </dgm:pt>
    <dgm:pt modelId="{62215180-DA8C-459A-A674-507751FA04F6}" type="parTrans" cxnId="{7B5C9A0F-78E5-47C9-B93E-BAFB523332CD}">
      <dgm:prSet/>
      <dgm:spPr/>
      <dgm:t>
        <a:bodyPr/>
        <a:lstStyle/>
        <a:p>
          <a:endParaRPr lang="tr-TR"/>
        </a:p>
      </dgm:t>
    </dgm:pt>
    <dgm:pt modelId="{115D75F9-D0F2-4E52-A3CF-B6E3163D435E}" type="sibTrans" cxnId="{7B5C9A0F-78E5-47C9-B93E-BAFB523332CD}">
      <dgm:prSet/>
      <dgm:spPr/>
      <dgm:t>
        <a:bodyPr/>
        <a:lstStyle/>
        <a:p>
          <a:endParaRPr lang="tr-TR"/>
        </a:p>
      </dgm:t>
    </dgm:pt>
    <dgm:pt modelId="{8E934674-D229-4679-B229-B4A3C4FF2B84}">
      <dgm:prSet phldrT="[Metin]">
        <dgm:style>
          <a:lnRef idx="1">
            <a:schemeClr val="accent6"/>
          </a:lnRef>
          <a:fillRef idx="2">
            <a:schemeClr val="accent6"/>
          </a:fillRef>
          <a:effectRef idx="1">
            <a:schemeClr val="accent6"/>
          </a:effectRef>
          <a:fontRef idx="minor">
            <a:schemeClr val="dk1"/>
          </a:fontRef>
        </dgm:style>
      </dgm:prSet>
      <dgm:spPr/>
      <dgm:t>
        <a:bodyPr/>
        <a:lstStyle/>
        <a:p>
          <a:r>
            <a:rPr lang="tr-TR" dirty="0" smtClean="0"/>
            <a:t>1. Anne, gün boyunca tuvalete götürme saati geldiğinde çocuğu tuvalete/lazımlığa götürerek boşaltım durumuna göre gerekli işlem ve işaretlemeleri yapar.</a:t>
          </a:r>
          <a:endParaRPr lang="tr-TR" dirty="0"/>
        </a:p>
      </dgm:t>
    </dgm:pt>
    <dgm:pt modelId="{31CD065B-CD10-4D17-A557-AF2153355B6D}" type="parTrans" cxnId="{D886A2A1-F202-4E33-948F-723304277F8C}">
      <dgm:prSet/>
      <dgm:spPr/>
      <dgm:t>
        <a:bodyPr/>
        <a:lstStyle/>
        <a:p>
          <a:endParaRPr lang="tr-TR"/>
        </a:p>
      </dgm:t>
    </dgm:pt>
    <dgm:pt modelId="{FFFFA0D6-B2B6-47E7-995F-3F2D45D3E0FD}" type="sibTrans" cxnId="{D886A2A1-F202-4E33-948F-723304277F8C}">
      <dgm:prSet/>
      <dgm:spPr/>
      <dgm:t>
        <a:bodyPr/>
        <a:lstStyle/>
        <a:p>
          <a:endParaRPr lang="tr-TR"/>
        </a:p>
      </dgm:t>
    </dgm:pt>
    <dgm:pt modelId="{45BB3C84-10A2-456E-84B8-C0EED4A0FF15}">
      <dgm:prSet phldrT="[Metin]">
        <dgm:style>
          <a:lnRef idx="1">
            <a:schemeClr val="accent6"/>
          </a:lnRef>
          <a:fillRef idx="2">
            <a:schemeClr val="accent6"/>
          </a:fillRef>
          <a:effectRef idx="1">
            <a:schemeClr val="accent6"/>
          </a:effectRef>
          <a:fontRef idx="minor">
            <a:schemeClr val="dk1"/>
          </a:fontRef>
        </dgm:style>
      </dgm:prSet>
      <dgm:spPr/>
      <dgm:t>
        <a:bodyPr/>
        <a:lstStyle/>
        <a:p>
          <a:r>
            <a:rPr lang="tr-TR" dirty="0" smtClean="0"/>
            <a:t>3. Anne, çocuk kendisi tuvalete gitmek istediğinde boşaltım durumuna göre kayıt formuna ‘’Çiş’’ veya ‘’Kaka’’ işaretlemesini yapar.</a:t>
          </a:r>
          <a:endParaRPr lang="tr-TR" dirty="0"/>
        </a:p>
      </dgm:t>
    </dgm:pt>
    <dgm:pt modelId="{64742B28-BEE4-47AB-A725-E2CC564E7571}" type="parTrans" cxnId="{19A9D8CC-925E-4EED-8EE4-2B431C4DB565}">
      <dgm:prSet/>
      <dgm:spPr/>
      <dgm:t>
        <a:bodyPr/>
        <a:lstStyle/>
        <a:p>
          <a:endParaRPr lang="tr-TR"/>
        </a:p>
      </dgm:t>
    </dgm:pt>
    <dgm:pt modelId="{67157F06-8724-48C7-95B0-4A3373393FA2}" type="sibTrans" cxnId="{19A9D8CC-925E-4EED-8EE4-2B431C4DB565}">
      <dgm:prSet/>
      <dgm:spPr/>
      <dgm:t>
        <a:bodyPr/>
        <a:lstStyle/>
        <a:p>
          <a:endParaRPr lang="tr-TR"/>
        </a:p>
      </dgm:t>
    </dgm:pt>
    <dgm:pt modelId="{5625BB29-DE9B-4E51-A924-BCC8DC1BD9A2}">
      <dgm:prSet phldrT="[Metin]">
        <dgm:style>
          <a:lnRef idx="1">
            <a:schemeClr val="accent2"/>
          </a:lnRef>
          <a:fillRef idx="2">
            <a:schemeClr val="accent2"/>
          </a:fillRef>
          <a:effectRef idx="1">
            <a:schemeClr val="accent2"/>
          </a:effectRef>
          <a:fontRef idx="minor">
            <a:schemeClr val="dk1"/>
          </a:fontRef>
        </dgm:style>
      </dgm:prSet>
      <dgm:spPr/>
      <dgm:t>
        <a:bodyPr/>
        <a:lstStyle/>
        <a:p>
          <a:r>
            <a:rPr lang="tr-TR" dirty="0" smtClean="0"/>
            <a:t>2. Anne, çocuğun altı kuru olduğunda kayıt formuna ‘’Kuru’’ işaretlemesini yapar.</a:t>
          </a:r>
          <a:endParaRPr lang="tr-TR" dirty="0"/>
        </a:p>
      </dgm:t>
    </dgm:pt>
    <dgm:pt modelId="{CE88B206-2323-42F0-BBB2-82316C92B6E8}" type="parTrans" cxnId="{7D65BCCF-A10B-4B8F-825F-EB5AACCEE50F}">
      <dgm:prSet/>
      <dgm:spPr/>
      <dgm:t>
        <a:bodyPr/>
        <a:lstStyle/>
        <a:p>
          <a:endParaRPr lang="tr-TR"/>
        </a:p>
      </dgm:t>
    </dgm:pt>
    <dgm:pt modelId="{5F0BB795-6C8C-403D-A6BD-6E8D3B3D202F}" type="sibTrans" cxnId="{7D65BCCF-A10B-4B8F-825F-EB5AACCEE50F}">
      <dgm:prSet/>
      <dgm:spPr/>
      <dgm:t>
        <a:bodyPr/>
        <a:lstStyle/>
        <a:p>
          <a:endParaRPr lang="tr-TR"/>
        </a:p>
      </dgm:t>
    </dgm:pt>
    <dgm:pt modelId="{C1B83A00-20EB-499F-9557-69E4EAED9531}">
      <dgm:prSet>
        <dgm:style>
          <a:lnRef idx="1">
            <a:schemeClr val="accent2"/>
          </a:lnRef>
          <a:fillRef idx="2">
            <a:schemeClr val="accent2"/>
          </a:fillRef>
          <a:effectRef idx="1">
            <a:schemeClr val="accent2"/>
          </a:effectRef>
          <a:fontRef idx="minor">
            <a:schemeClr val="dk1"/>
          </a:fontRef>
        </dgm:style>
      </dgm:prSet>
      <dgm:spPr/>
      <dgm:t>
        <a:bodyPr/>
        <a:lstStyle/>
        <a:p>
          <a:r>
            <a:rPr lang="tr-TR" dirty="0" smtClean="0"/>
            <a:t>4. Anne, çocuk kendisi tuvalete gitmek istediğinde kayıt formuna ‘’Kendisi’’ işaretlemesini yapar.</a:t>
          </a:r>
        </a:p>
      </dgm:t>
    </dgm:pt>
    <dgm:pt modelId="{2CD16698-E677-44B0-B2C5-EF2B8EFF72FA}" type="parTrans" cxnId="{6F567946-5CE7-4FC1-A8B6-013B1AE4A6A8}">
      <dgm:prSet/>
      <dgm:spPr/>
      <dgm:t>
        <a:bodyPr/>
        <a:lstStyle/>
        <a:p>
          <a:endParaRPr lang="tr-TR"/>
        </a:p>
      </dgm:t>
    </dgm:pt>
    <dgm:pt modelId="{B9610896-3768-44CF-98D2-FB763A11FFD7}" type="sibTrans" cxnId="{6F567946-5CE7-4FC1-A8B6-013B1AE4A6A8}">
      <dgm:prSet/>
      <dgm:spPr/>
      <dgm:t>
        <a:bodyPr/>
        <a:lstStyle/>
        <a:p>
          <a:endParaRPr lang="tr-TR"/>
        </a:p>
      </dgm:t>
    </dgm:pt>
    <dgm:pt modelId="{0F62EFB6-2935-4FEB-86EB-CE4E20CE55F2}">
      <dgm:prSet>
        <dgm:style>
          <a:lnRef idx="1">
            <a:schemeClr val="accent6"/>
          </a:lnRef>
          <a:fillRef idx="2">
            <a:schemeClr val="accent6"/>
          </a:fillRef>
          <a:effectRef idx="1">
            <a:schemeClr val="accent6"/>
          </a:effectRef>
          <a:fontRef idx="minor">
            <a:schemeClr val="dk1"/>
          </a:fontRef>
        </dgm:style>
      </dgm:prSet>
      <dgm:spPr/>
      <dgm:t>
        <a:bodyPr/>
        <a:lstStyle/>
        <a:p>
          <a:r>
            <a:rPr lang="tr-TR" dirty="0" smtClean="0"/>
            <a:t>2. Anne, çocuğun kazayla altına yapması durumunda kayıt formuna ‘’Kaza’’ işaretlemesini yapar.</a:t>
          </a:r>
        </a:p>
      </dgm:t>
    </dgm:pt>
    <dgm:pt modelId="{78301BF1-6DEE-467C-A9B0-EBAB7D711E4D}" type="parTrans" cxnId="{161F4691-CF3B-44C9-802E-2BD23BA37A33}">
      <dgm:prSet/>
      <dgm:spPr/>
      <dgm:t>
        <a:bodyPr/>
        <a:lstStyle/>
        <a:p>
          <a:endParaRPr lang="tr-TR"/>
        </a:p>
      </dgm:t>
    </dgm:pt>
    <dgm:pt modelId="{6C9F86CB-6636-4D7F-A3BE-4D332932D67A}" type="sibTrans" cxnId="{161F4691-CF3B-44C9-802E-2BD23BA37A33}">
      <dgm:prSet/>
      <dgm:spPr/>
      <dgm:t>
        <a:bodyPr/>
        <a:lstStyle/>
        <a:p>
          <a:endParaRPr lang="tr-TR"/>
        </a:p>
      </dgm:t>
    </dgm:pt>
    <dgm:pt modelId="{BDCCD23F-E82F-4840-9891-51E002FEBB49}" type="pres">
      <dgm:prSet presAssocID="{FBB1BAAA-2107-4436-AFAC-BEA599EBF89C}" presName="Name0" presStyleCnt="0">
        <dgm:presLayoutVars>
          <dgm:dir/>
          <dgm:animLvl val="lvl"/>
          <dgm:resizeHandles/>
        </dgm:presLayoutVars>
      </dgm:prSet>
      <dgm:spPr/>
      <dgm:t>
        <a:bodyPr/>
        <a:lstStyle/>
        <a:p>
          <a:endParaRPr lang="tr-TR"/>
        </a:p>
      </dgm:t>
    </dgm:pt>
    <dgm:pt modelId="{17CF5BFB-8E4E-4F36-BCF4-935F68844B01}" type="pres">
      <dgm:prSet presAssocID="{AAE0FA9B-0CD4-425D-BE5E-7D73DA3AFA88}" presName="linNode" presStyleCnt="0"/>
      <dgm:spPr/>
    </dgm:pt>
    <dgm:pt modelId="{1887B43F-8787-4DC7-9432-C3119F290D42}" type="pres">
      <dgm:prSet presAssocID="{AAE0FA9B-0CD4-425D-BE5E-7D73DA3AFA88}" presName="parentShp" presStyleLbl="node1" presStyleIdx="0" presStyleCnt="2" custScaleX="78632" custScaleY="64337">
        <dgm:presLayoutVars>
          <dgm:bulletEnabled val="1"/>
        </dgm:presLayoutVars>
      </dgm:prSet>
      <dgm:spPr/>
      <dgm:t>
        <a:bodyPr/>
        <a:lstStyle/>
        <a:p>
          <a:endParaRPr lang="tr-TR"/>
        </a:p>
      </dgm:t>
    </dgm:pt>
    <dgm:pt modelId="{A78ADD84-3333-45E3-9CDA-F3B4F24D6711}" type="pres">
      <dgm:prSet presAssocID="{AAE0FA9B-0CD4-425D-BE5E-7D73DA3AFA88}" presName="childShp" presStyleLbl="bgAccFollowNode1" presStyleIdx="0" presStyleCnt="2" custScaleX="108547">
        <dgm:presLayoutVars>
          <dgm:bulletEnabled val="1"/>
        </dgm:presLayoutVars>
      </dgm:prSet>
      <dgm:spPr/>
      <dgm:t>
        <a:bodyPr/>
        <a:lstStyle/>
        <a:p>
          <a:endParaRPr lang="tr-TR"/>
        </a:p>
      </dgm:t>
    </dgm:pt>
    <dgm:pt modelId="{C6FFDF72-BEC4-4F52-999A-4059A2425D06}" type="pres">
      <dgm:prSet presAssocID="{A8EE3EA1-AB80-430E-9731-8DFA1DEC2908}" presName="spacing" presStyleCnt="0"/>
      <dgm:spPr/>
    </dgm:pt>
    <dgm:pt modelId="{2F8B1ECC-2323-42C3-A5BB-0222354D357E}" type="pres">
      <dgm:prSet presAssocID="{14E344C6-C9F9-43FE-99EF-CCFC0FE4F83B}" presName="linNode" presStyleCnt="0"/>
      <dgm:spPr/>
    </dgm:pt>
    <dgm:pt modelId="{756BC2B7-EA81-4360-97D8-1E31AC948CA4}" type="pres">
      <dgm:prSet presAssocID="{14E344C6-C9F9-43FE-99EF-CCFC0FE4F83B}" presName="parentShp" presStyleLbl="node1" presStyleIdx="1" presStyleCnt="2" custScaleX="78451" custScaleY="69609" custLinFactNeighborX="-1295" custLinFactNeighborY="263">
        <dgm:presLayoutVars>
          <dgm:bulletEnabled val="1"/>
        </dgm:presLayoutVars>
      </dgm:prSet>
      <dgm:spPr/>
      <dgm:t>
        <a:bodyPr/>
        <a:lstStyle/>
        <a:p>
          <a:endParaRPr lang="tr-TR"/>
        </a:p>
      </dgm:t>
    </dgm:pt>
    <dgm:pt modelId="{0C4E3D36-2911-4063-9E92-A68D59DC6F37}" type="pres">
      <dgm:prSet presAssocID="{14E344C6-C9F9-43FE-99EF-CCFC0FE4F83B}" presName="childShp" presStyleLbl="bgAccFollowNode1" presStyleIdx="1" presStyleCnt="2" custScaleX="108172" custScaleY="106956">
        <dgm:presLayoutVars>
          <dgm:bulletEnabled val="1"/>
        </dgm:presLayoutVars>
      </dgm:prSet>
      <dgm:spPr/>
      <dgm:t>
        <a:bodyPr/>
        <a:lstStyle/>
        <a:p>
          <a:endParaRPr lang="tr-TR"/>
        </a:p>
      </dgm:t>
    </dgm:pt>
  </dgm:ptLst>
  <dgm:cxnLst>
    <dgm:cxn modelId="{C775D3B9-A251-40AE-8080-628637F70871}" srcId="{AAE0FA9B-0CD4-425D-BE5E-7D73DA3AFA88}" destId="{E25C183F-8CB0-4D13-8CD2-9E00B4C31D3F}" srcOrd="2" destOrd="0" parTransId="{34E2A399-E07E-4E64-A88B-213D96FED2E9}" sibTransId="{26EACEB3-2F57-4F4A-9EB5-3CC1583E36FE}"/>
    <dgm:cxn modelId="{897FB28B-615A-42EA-A69E-E879D2BB1C8F}" type="presOf" srcId="{5625BB29-DE9B-4E51-A924-BCC8DC1BD9A2}" destId="{A78ADD84-3333-45E3-9CDA-F3B4F24D6711}" srcOrd="0" destOrd="1" presId="urn:microsoft.com/office/officeart/2005/8/layout/vList6"/>
    <dgm:cxn modelId="{7D65BCCF-A10B-4B8F-825F-EB5AACCEE50F}" srcId="{AAE0FA9B-0CD4-425D-BE5E-7D73DA3AFA88}" destId="{5625BB29-DE9B-4E51-A924-BCC8DC1BD9A2}" srcOrd="1" destOrd="0" parTransId="{CE88B206-2323-42F0-BBB2-82316C92B6E8}" sibTransId="{5F0BB795-6C8C-403D-A6BD-6E8D3B3D202F}"/>
    <dgm:cxn modelId="{2C92904B-4A97-4A81-B44B-BE53BACF69E3}" type="presOf" srcId="{FBB1BAAA-2107-4436-AFAC-BEA599EBF89C}" destId="{BDCCD23F-E82F-4840-9891-51E002FEBB49}" srcOrd="0" destOrd="0" presId="urn:microsoft.com/office/officeart/2005/8/layout/vList6"/>
    <dgm:cxn modelId="{CB51E2B4-AD6C-4249-B769-BDD83EC1F1CF}" type="presOf" srcId="{14E344C6-C9F9-43FE-99EF-CCFC0FE4F83B}" destId="{756BC2B7-EA81-4360-97D8-1E31AC948CA4}" srcOrd="0" destOrd="0" presId="urn:microsoft.com/office/officeart/2005/8/layout/vList6"/>
    <dgm:cxn modelId="{6F567946-5CE7-4FC1-A8B6-013B1AE4A6A8}" srcId="{AAE0FA9B-0CD4-425D-BE5E-7D73DA3AFA88}" destId="{C1B83A00-20EB-499F-9557-69E4EAED9531}" srcOrd="3" destOrd="0" parTransId="{2CD16698-E677-44B0-B2C5-EF2B8EFF72FA}" sibTransId="{B9610896-3768-44CF-98D2-FB763A11FFD7}"/>
    <dgm:cxn modelId="{7B5C9A0F-78E5-47C9-B93E-BAFB523332CD}" srcId="{FBB1BAAA-2107-4436-AFAC-BEA599EBF89C}" destId="{14E344C6-C9F9-43FE-99EF-CCFC0FE4F83B}" srcOrd="1" destOrd="0" parTransId="{62215180-DA8C-459A-A674-507751FA04F6}" sibTransId="{115D75F9-D0F2-4E52-A3CF-B6E3163D435E}"/>
    <dgm:cxn modelId="{94FDB3A0-B9D6-43FD-9F8F-7ABC63286EE7}" type="presOf" srcId="{8E934674-D229-4679-B229-B4A3C4FF2B84}" destId="{0C4E3D36-2911-4063-9E92-A68D59DC6F37}" srcOrd="0" destOrd="0" presId="urn:microsoft.com/office/officeart/2005/8/layout/vList6"/>
    <dgm:cxn modelId="{ECDAB1E0-67B3-48D4-BD3B-CCCF1F947EAF}" type="presOf" srcId="{E25C183F-8CB0-4D13-8CD2-9E00B4C31D3F}" destId="{A78ADD84-3333-45E3-9CDA-F3B4F24D6711}" srcOrd="0" destOrd="2" presId="urn:microsoft.com/office/officeart/2005/8/layout/vList6"/>
    <dgm:cxn modelId="{D886A2A1-F202-4E33-948F-723304277F8C}" srcId="{14E344C6-C9F9-43FE-99EF-CCFC0FE4F83B}" destId="{8E934674-D229-4679-B229-B4A3C4FF2B84}" srcOrd="0" destOrd="0" parTransId="{31CD065B-CD10-4D17-A557-AF2153355B6D}" sibTransId="{FFFFA0D6-B2B6-47E7-995F-3F2D45D3E0FD}"/>
    <dgm:cxn modelId="{19A9D8CC-925E-4EED-8EE4-2B431C4DB565}" srcId="{14E344C6-C9F9-43FE-99EF-CCFC0FE4F83B}" destId="{45BB3C84-10A2-456E-84B8-C0EED4A0FF15}" srcOrd="2" destOrd="0" parTransId="{64742B28-BEE4-47AB-A725-E2CC564E7571}" sibTransId="{67157F06-8724-48C7-95B0-4A3373393FA2}"/>
    <dgm:cxn modelId="{681A71FA-8225-49E4-B51B-4FD22C086BC3}" type="presOf" srcId="{23734B6D-9944-4195-BEE0-91E7E8EEF14A}" destId="{A78ADD84-3333-45E3-9CDA-F3B4F24D6711}" srcOrd="0" destOrd="0" presId="urn:microsoft.com/office/officeart/2005/8/layout/vList6"/>
    <dgm:cxn modelId="{B21ED794-72FC-4604-83DE-1D89D00D6DC5}" srcId="{FBB1BAAA-2107-4436-AFAC-BEA599EBF89C}" destId="{AAE0FA9B-0CD4-425D-BE5E-7D73DA3AFA88}" srcOrd="0" destOrd="0" parTransId="{94161A08-63E6-4BCF-817A-FEF1FC52042D}" sibTransId="{A8EE3EA1-AB80-430E-9731-8DFA1DEC2908}"/>
    <dgm:cxn modelId="{079C8955-D049-43D6-8600-8CEC3DA6BFDF}" srcId="{AAE0FA9B-0CD4-425D-BE5E-7D73DA3AFA88}" destId="{23734B6D-9944-4195-BEE0-91E7E8EEF14A}" srcOrd="0" destOrd="0" parTransId="{0BD0C864-5D27-44F3-8606-CA5FF05034F9}" sibTransId="{A9BC781C-3B8C-458A-9134-3594D168A15B}"/>
    <dgm:cxn modelId="{0801F81E-B986-4BF8-9C6B-8D6ECAECE878}" type="presOf" srcId="{45BB3C84-10A2-456E-84B8-C0EED4A0FF15}" destId="{0C4E3D36-2911-4063-9E92-A68D59DC6F37}" srcOrd="0" destOrd="2" presId="urn:microsoft.com/office/officeart/2005/8/layout/vList6"/>
    <dgm:cxn modelId="{161F4691-CF3B-44C9-802E-2BD23BA37A33}" srcId="{14E344C6-C9F9-43FE-99EF-CCFC0FE4F83B}" destId="{0F62EFB6-2935-4FEB-86EB-CE4E20CE55F2}" srcOrd="1" destOrd="0" parTransId="{78301BF1-6DEE-467C-A9B0-EBAB7D711E4D}" sibTransId="{6C9F86CB-6636-4D7F-A3BE-4D332932D67A}"/>
    <dgm:cxn modelId="{B5318B9E-078D-4856-88DE-D7A6752A6F5B}" type="presOf" srcId="{C1B83A00-20EB-499F-9557-69E4EAED9531}" destId="{A78ADD84-3333-45E3-9CDA-F3B4F24D6711}" srcOrd="0" destOrd="3" presId="urn:microsoft.com/office/officeart/2005/8/layout/vList6"/>
    <dgm:cxn modelId="{DF3675E8-AC07-41A8-BD4A-40F88F2C744C}" type="presOf" srcId="{0F62EFB6-2935-4FEB-86EB-CE4E20CE55F2}" destId="{0C4E3D36-2911-4063-9E92-A68D59DC6F37}" srcOrd="0" destOrd="1" presId="urn:microsoft.com/office/officeart/2005/8/layout/vList6"/>
    <dgm:cxn modelId="{FC3146F7-C39B-4F16-8891-4D5941F3963D}" type="presOf" srcId="{AAE0FA9B-0CD4-425D-BE5E-7D73DA3AFA88}" destId="{1887B43F-8787-4DC7-9432-C3119F290D42}" srcOrd="0" destOrd="0" presId="urn:microsoft.com/office/officeart/2005/8/layout/vList6"/>
    <dgm:cxn modelId="{008DA7FF-13AD-4DE6-B3F9-E11A641FF884}" type="presParOf" srcId="{BDCCD23F-E82F-4840-9891-51E002FEBB49}" destId="{17CF5BFB-8E4E-4F36-BCF4-935F68844B01}" srcOrd="0" destOrd="0" presId="urn:microsoft.com/office/officeart/2005/8/layout/vList6"/>
    <dgm:cxn modelId="{F7A15887-3062-4011-B0AF-767331E814E9}" type="presParOf" srcId="{17CF5BFB-8E4E-4F36-BCF4-935F68844B01}" destId="{1887B43F-8787-4DC7-9432-C3119F290D42}" srcOrd="0" destOrd="0" presId="urn:microsoft.com/office/officeart/2005/8/layout/vList6"/>
    <dgm:cxn modelId="{CF33707D-CC68-4717-A694-0E4FDBD29EFC}" type="presParOf" srcId="{17CF5BFB-8E4E-4F36-BCF4-935F68844B01}" destId="{A78ADD84-3333-45E3-9CDA-F3B4F24D6711}" srcOrd="1" destOrd="0" presId="urn:microsoft.com/office/officeart/2005/8/layout/vList6"/>
    <dgm:cxn modelId="{60FC12F3-66BF-470C-9FBB-8DDD1D5F5DB6}" type="presParOf" srcId="{BDCCD23F-E82F-4840-9891-51E002FEBB49}" destId="{C6FFDF72-BEC4-4F52-999A-4059A2425D06}" srcOrd="1" destOrd="0" presId="urn:microsoft.com/office/officeart/2005/8/layout/vList6"/>
    <dgm:cxn modelId="{68BC771C-2D9E-4E05-8FAA-8CA2C0891677}" type="presParOf" srcId="{BDCCD23F-E82F-4840-9891-51E002FEBB49}" destId="{2F8B1ECC-2323-42C3-A5BB-0222354D357E}" srcOrd="2" destOrd="0" presId="urn:microsoft.com/office/officeart/2005/8/layout/vList6"/>
    <dgm:cxn modelId="{C1591A73-C280-4A63-AF1C-270A30FEA1DC}" type="presParOf" srcId="{2F8B1ECC-2323-42C3-A5BB-0222354D357E}" destId="{756BC2B7-EA81-4360-97D8-1E31AC948CA4}" srcOrd="0" destOrd="0" presId="urn:microsoft.com/office/officeart/2005/8/layout/vList6"/>
    <dgm:cxn modelId="{48C85623-DAA5-41EA-826A-3015D4640DE1}" type="presParOf" srcId="{2F8B1ECC-2323-42C3-A5BB-0222354D357E}" destId="{0C4E3D36-2911-4063-9E92-A68D59DC6F37}" srcOrd="1" destOrd="0" presId="urn:microsoft.com/office/officeart/2005/8/layout/vList6"/>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41A9D1E2-38A4-403B-AE24-8FA36C202E44}" type="datetimeFigureOut">
              <a:rPr lang="tr-TR" smtClean="0"/>
              <a:pPr/>
              <a:t>19.08.2019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7E599152-0A18-4C00-86B7-C366A61A2A2D}"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9D1E2-38A4-403B-AE24-8FA36C202E44}" type="datetimeFigureOut">
              <a:rPr lang="tr-TR" smtClean="0"/>
              <a:pPr/>
              <a:t>19.08.2019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599152-0A18-4C00-86B7-C366A61A2A2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14282" y="357166"/>
            <a:ext cx="8715436" cy="6286543"/>
          </a:xfrm>
          <a:noFill/>
        </p:spPr>
        <p:style>
          <a:lnRef idx="2">
            <a:schemeClr val="accent5"/>
          </a:lnRef>
          <a:fillRef idx="1">
            <a:schemeClr val="lt1"/>
          </a:fillRef>
          <a:effectRef idx="0">
            <a:schemeClr val="accent5"/>
          </a:effectRef>
          <a:fontRef idx="minor">
            <a:schemeClr val="dk1"/>
          </a:fontRef>
        </p:style>
        <p:txBody>
          <a:bodyPr>
            <a:norm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tr-T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r>
            <a:br>
              <a:rPr lang="tr-T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br>
            <a:endParaRPr lang="tr-TR"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3" name="2 Resim" descr="1532095183.jpg"/>
          <p:cNvPicPr>
            <a:picLocks noChangeAspect="1"/>
          </p:cNvPicPr>
          <p:nvPr/>
        </p:nvPicPr>
        <p:blipFill>
          <a:blip r:embed="rId2"/>
          <a:stretch>
            <a:fillRect/>
          </a:stretch>
        </p:blipFill>
        <p:spPr>
          <a:xfrm>
            <a:off x="428596" y="571480"/>
            <a:ext cx="3857652" cy="2544409"/>
          </a:xfrm>
          <a:prstGeom prst="rect">
            <a:avLst/>
          </a:prstGeom>
        </p:spPr>
      </p:pic>
      <p:sp>
        <p:nvSpPr>
          <p:cNvPr id="4" name="3 Dikdörtgen"/>
          <p:cNvSpPr/>
          <p:nvPr/>
        </p:nvSpPr>
        <p:spPr>
          <a:xfrm>
            <a:off x="1071538" y="1500174"/>
            <a:ext cx="6572296" cy="2400657"/>
          </a:xfrm>
          <a:prstGeom prst="rect">
            <a:avLst/>
          </a:prstGeom>
        </p:spPr>
        <p:txBody>
          <a:bodyPr wrap="square">
            <a:spAutoFit/>
          </a:bodyPr>
          <a:lstStyle/>
          <a:p>
            <a:pPr algn="ctr"/>
            <a:endParaRPr lang="tr-TR" sz="54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endParaRPr lang="tr-TR" sz="48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r>
              <a:rPr lang="tr-TR" sz="4800" b="1" cap="all" dirty="0" smtClean="0">
                <a:ln/>
                <a:effectLst>
                  <a:outerShdw blurRad="19685" dist="12700" dir="5400000" algn="tl" rotWithShape="0">
                    <a:schemeClr val="accent1">
                      <a:satMod val="130000"/>
                      <a:alpha val="60000"/>
                    </a:schemeClr>
                  </a:outerShdw>
                  <a:reflection blurRad="10000" stA="55000" endPos="48000" dist="500" dir="5400000" sy="-100000" algn="bl" rotWithShape="0"/>
                </a:effectLst>
              </a:rPr>
              <a:t>TUVALET EĞİTİMİ</a:t>
            </a:r>
            <a:endParaRPr lang="tr-TR" sz="4800" dirty="0"/>
          </a:p>
        </p:txBody>
      </p:sp>
      <p:pic>
        <p:nvPicPr>
          <p:cNvPr id="5" name="4 Resim" descr="indir.jpg"/>
          <p:cNvPicPr>
            <a:picLocks noChangeAspect="1"/>
          </p:cNvPicPr>
          <p:nvPr/>
        </p:nvPicPr>
        <p:blipFill>
          <a:blip r:embed="rId3"/>
          <a:stretch>
            <a:fillRect/>
          </a:stretch>
        </p:blipFill>
        <p:spPr>
          <a:xfrm>
            <a:off x="4572000" y="4071942"/>
            <a:ext cx="4253773" cy="250033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429420"/>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tr-TR" sz="3800" b="1" dirty="0" smtClean="0"/>
              <a:t>Kuruluk Süresinin Belirlenmesi:</a:t>
            </a:r>
          </a:p>
          <a:p>
            <a:pPr marL="0" indent="0">
              <a:buNone/>
            </a:pPr>
            <a:r>
              <a:rPr lang="tr-TR" dirty="0" smtClean="0"/>
              <a:t>Çocuğa tuvalet kontrolünü kazandırmak için </a:t>
            </a:r>
            <a:r>
              <a:rPr lang="tr-TR" b="1" dirty="0" smtClean="0"/>
              <a:t>ilk yapılacak iş </a:t>
            </a:r>
            <a:r>
              <a:rPr lang="tr-TR" dirty="0" smtClean="0"/>
              <a:t>çocuğun kuruluk süresini belirlemektir. Bunun için:</a:t>
            </a:r>
          </a:p>
          <a:p>
            <a:pPr marL="0" indent="0">
              <a:buFont typeface="Wingdings" pitchFamily="2" charset="2"/>
              <a:buChar char="Ø"/>
            </a:pPr>
            <a:r>
              <a:rPr lang="tr-TR" dirty="0" smtClean="0"/>
              <a:t>Kuruluk kayıt çizelgesi kullanılır.</a:t>
            </a:r>
          </a:p>
          <a:p>
            <a:pPr marL="0" indent="0">
              <a:buFont typeface="Wingdings" pitchFamily="2" charset="2"/>
              <a:buChar char="Ø"/>
            </a:pPr>
            <a:r>
              <a:rPr lang="tr-TR" dirty="0" smtClean="0"/>
              <a:t>1 hafta ile 10 gün süreyle çocuğun gündüz uyanık olduğu süreler içerisinde kuruluk kaydı tutulur.</a:t>
            </a:r>
          </a:p>
          <a:p>
            <a:pPr marL="0" indent="0">
              <a:buFont typeface="Wingdings" pitchFamily="2" charset="2"/>
              <a:buChar char="Ø"/>
            </a:pPr>
            <a:r>
              <a:rPr lang="tr-TR" dirty="0" smtClean="0"/>
              <a:t>Çocuğun uyanışından yatma saatine kadar her yarım saatte bir bezi kontrol edilerek kuru olup olmadığına bakılır.Çocuğun altı kuruysa kayıt çizelgesine kaydedilir.</a:t>
            </a:r>
          </a:p>
          <a:p>
            <a:pPr marL="0" indent="0">
              <a:buFont typeface="Wingdings" pitchFamily="2" charset="2"/>
              <a:buChar char="Ø"/>
            </a:pPr>
            <a:r>
              <a:rPr lang="tr-TR" dirty="0" smtClean="0"/>
              <a:t>Çocuğun altı kuruysa tuvalete götürülür. Boşaltım gerçekleşirse kaydedilir.</a:t>
            </a:r>
          </a:p>
          <a:p>
            <a:pPr marL="0" indent="0">
              <a:buFont typeface="Wingdings" pitchFamily="2" charset="2"/>
              <a:buChar char="Ø"/>
            </a:pPr>
            <a:r>
              <a:rPr lang="tr-TR" dirty="0" smtClean="0"/>
              <a:t>Tuvalette boşaltım gerçekleşmediyse altı bağlanarak tuvaletten çıkarılır ve bu da kaydedilir.</a:t>
            </a:r>
          </a:p>
          <a:p>
            <a:pPr marL="0" indent="0">
              <a:buFont typeface="Wingdings" pitchFamily="2" charset="2"/>
              <a:buChar char="Ø"/>
            </a:pPr>
            <a:r>
              <a:rPr lang="tr-TR" dirty="0" smtClean="0"/>
              <a:t>Çocuğun kendi isteğiyle tuvalete gittiği ve boşaltım gerçekleştiği zamanlarda kaydedilir.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715436" cy="6286544"/>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b="1" dirty="0" smtClean="0"/>
          </a:p>
          <a:p>
            <a:pPr marL="0" indent="0">
              <a:buNone/>
            </a:pPr>
            <a:r>
              <a:rPr lang="tr-TR" b="1" dirty="0" smtClean="0"/>
              <a:t>Tuvalet Kontrolünü Kazandırma Yöntemleri:</a:t>
            </a:r>
          </a:p>
          <a:p>
            <a:pPr marL="0" indent="0">
              <a:buNone/>
            </a:pPr>
            <a:r>
              <a:rPr lang="tr-TR" dirty="0" smtClean="0"/>
              <a:t>1.Geleneksel Yöntem(Uygun olan)</a:t>
            </a:r>
          </a:p>
          <a:p>
            <a:pPr marL="0" indent="0">
              <a:buNone/>
            </a:pPr>
            <a:r>
              <a:rPr lang="tr-TR" dirty="0" smtClean="0"/>
              <a:t>2.Hızlı Yöntem</a:t>
            </a:r>
          </a:p>
          <a:p>
            <a:pPr marL="0" indent="0">
              <a:buNone/>
            </a:pPr>
            <a:r>
              <a:rPr lang="tr-TR" b="1" dirty="0" smtClean="0"/>
              <a:t>Dayanağı:</a:t>
            </a:r>
          </a:p>
          <a:p>
            <a:pPr marL="0" indent="0">
              <a:buNone/>
            </a:pPr>
            <a:r>
              <a:rPr lang="tr-TR" dirty="0" smtClean="0"/>
              <a:t>Mesane ve bağırsak geriliminin en fazla olduğu zamanları sağlıklı bir biçimde saptamaktır.</a:t>
            </a:r>
          </a:p>
          <a:p>
            <a:pPr marL="0" indent="0">
              <a:buNone/>
            </a:pP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42852"/>
            <a:ext cx="8715436" cy="6500858"/>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b="1" dirty="0" smtClean="0"/>
          </a:p>
          <a:p>
            <a:pPr marL="0" indent="0">
              <a:buNone/>
            </a:pPr>
            <a:r>
              <a:rPr lang="tr-TR" b="1" dirty="0" smtClean="0"/>
              <a:t>Tuvalet Yapma Saatlerini Saptamak İçin:</a:t>
            </a:r>
          </a:p>
          <a:p>
            <a:pPr marL="0" indent="0">
              <a:buNone/>
            </a:pPr>
            <a:r>
              <a:rPr lang="tr-TR" dirty="0" smtClean="0"/>
              <a:t>7ile 10 gün süreyle kuruluk kaydı tutulur.</a:t>
            </a:r>
          </a:p>
          <a:p>
            <a:pPr marL="0" indent="0">
              <a:buNone/>
            </a:pPr>
            <a:r>
              <a:rPr lang="tr-TR" dirty="0" smtClean="0">
                <a:solidFill>
                  <a:srgbClr val="00B050"/>
                </a:solidFill>
              </a:rPr>
              <a:t>Kuruluk süresi 1 saat olmadığında;</a:t>
            </a:r>
          </a:p>
          <a:p>
            <a:pPr marL="0" indent="0">
              <a:buNone/>
            </a:pPr>
            <a:r>
              <a:rPr lang="tr-TR" dirty="0" smtClean="0"/>
              <a:t>Çocuk tuvalet kontrolünü kazanmak için hazır değildir.</a:t>
            </a:r>
            <a:r>
              <a:rPr lang="tr-TR" dirty="0"/>
              <a:t> </a:t>
            </a:r>
            <a:r>
              <a:rPr lang="tr-TR" dirty="0" smtClean="0"/>
              <a:t>Aradan birkaç ay geçtikten sonra, çocuğun kuruluk süresi tekrar gözlenmelidir.</a:t>
            </a:r>
          </a:p>
          <a:p>
            <a:pPr marL="0" indent="0">
              <a:buNone/>
            </a:pPr>
            <a:r>
              <a:rPr lang="tr-TR" dirty="0" smtClean="0">
                <a:solidFill>
                  <a:srgbClr val="00B050"/>
                </a:solidFill>
              </a:rPr>
              <a:t>Kuruluk süresi 1 saat ve üzerindeyse;</a:t>
            </a:r>
          </a:p>
          <a:p>
            <a:pPr marL="0" indent="0">
              <a:buNone/>
            </a:pPr>
            <a:r>
              <a:rPr lang="tr-TR" dirty="0" smtClean="0"/>
              <a:t>Gündüz tuvalet kontrolüne başlanır.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643998" cy="6286544"/>
          </a:xfrm>
        </p:spPr>
        <p:style>
          <a:lnRef idx="2">
            <a:schemeClr val="accent1"/>
          </a:lnRef>
          <a:fillRef idx="1">
            <a:schemeClr val="lt1"/>
          </a:fillRef>
          <a:effectRef idx="0">
            <a:schemeClr val="accent1"/>
          </a:effectRef>
          <a:fontRef idx="minor">
            <a:schemeClr val="dk1"/>
          </a:fontRef>
        </p:style>
        <p:txBody>
          <a:bodyPr>
            <a:normAutofit fontScale="92500" lnSpcReduction="20000"/>
          </a:bodyPr>
          <a:lstStyle/>
          <a:p>
            <a:pPr marL="0" indent="0">
              <a:buNone/>
            </a:pPr>
            <a:r>
              <a:rPr lang="tr-TR" b="1" dirty="0" smtClean="0"/>
              <a:t>Geleneksel Yöntemle Gündüz Tuvalet Kontrolünün Kazandırılması:</a:t>
            </a:r>
          </a:p>
          <a:p>
            <a:pPr marL="0" indent="0">
              <a:buNone/>
            </a:pPr>
            <a:r>
              <a:rPr lang="tr-TR" dirty="0" smtClean="0"/>
              <a:t>*Gündüz saatlerinde çocuğun altı bağlanmaz.</a:t>
            </a:r>
          </a:p>
          <a:p>
            <a:pPr marL="0" indent="0">
              <a:buNone/>
            </a:pPr>
            <a:r>
              <a:rPr lang="tr-TR" dirty="0" smtClean="0">
                <a:solidFill>
                  <a:srgbClr val="00B050"/>
                </a:solidFill>
              </a:rPr>
              <a:t>Tuvalet kontrolünü kazandırmak için;</a:t>
            </a:r>
          </a:p>
          <a:p>
            <a:pPr marL="0" indent="0">
              <a:buNone/>
            </a:pPr>
            <a:r>
              <a:rPr lang="tr-TR" dirty="0" smtClean="0"/>
              <a:t>1.Öğrenci sabah uyandığında, klozete( İstenirse lazımlık) oturtulur. Tuvaletini yapması beklenir. Eğer, 10 dakika içinde tuvaletini yapmazsa, tuvaletten çıkarılır. Bu saatten itibaren, ilk ön belirlenen sürenin geçmesi beklenir.(1 saat)</a:t>
            </a:r>
          </a:p>
          <a:p>
            <a:pPr marL="0" indent="0">
              <a:buNone/>
            </a:pPr>
            <a:r>
              <a:rPr lang="tr-TR" dirty="0" smtClean="0"/>
              <a:t>*Tuvalet kazanımı aşamasında resimler kullanılabilir. Çocuğa bez bağlanmayacağı söylenir.</a:t>
            </a:r>
          </a:p>
          <a:p>
            <a:pPr marL="0" indent="0">
              <a:buNone/>
            </a:pPr>
            <a:r>
              <a:rPr lang="tr-TR" dirty="0" smtClean="0"/>
              <a:t>2.Belirlenen tuvalet yapma saatinden 5-10 dakika önce öğrencinin tuvalete gitmesi yada lazımlığa oturması istenir.</a:t>
            </a:r>
          </a:p>
          <a:p>
            <a:pPr marL="0" indent="0">
              <a:buNone/>
            </a:pP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428604"/>
            <a:ext cx="8715436" cy="6215106"/>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tr-TR" dirty="0" smtClean="0"/>
              <a:t>3.Çocuk tuvalette 5-10 dakika arasında oturduktan sonra, </a:t>
            </a:r>
          </a:p>
          <a:p>
            <a:pPr marL="0" indent="0">
              <a:buNone/>
            </a:pPr>
            <a:r>
              <a:rPr lang="tr-TR" dirty="0" smtClean="0"/>
              <a:t>-Boşaltım gerçekleştirirse, önceden belirlenen ödüllerle ödüllendirilir.</a:t>
            </a:r>
          </a:p>
          <a:p>
            <a:pPr marL="0" indent="0">
              <a:buNone/>
            </a:pPr>
            <a:r>
              <a:rPr lang="tr-TR" dirty="0" smtClean="0"/>
              <a:t>-Gerçekleşmezse, çocuğa hiçbir şey söylemeden tuvaletten çıkarılır, 5 dakika başka bir etkinlikle meşgul edilir. Sonra tuvalete gitmesi sağlanır ve boşaltım gerçekleşmesi için 5 dakika beklenir. </a:t>
            </a:r>
          </a:p>
          <a:p>
            <a:pPr marL="0" indent="0">
              <a:buNone/>
            </a:pPr>
            <a:r>
              <a:rPr lang="tr-TR" dirty="0" smtClean="0"/>
              <a:t>-Çocuk başarılı olursa, hemen yaptığı davranış pekiştirilir.(Sen tuvaletin gelince çişini tuvalete yaptığın için aferin sana.) </a:t>
            </a:r>
          </a:p>
          <a:p>
            <a:pPr marL="0" indent="0">
              <a:buNone/>
            </a:pPr>
            <a:r>
              <a:rPr lang="tr-TR" dirty="0" smtClean="0"/>
              <a:t>-Yapmazsa tuvaletten çıkarılır ve diğer saatler beklenir.</a:t>
            </a:r>
          </a:p>
          <a:p>
            <a:pPr marL="0" indent="0">
              <a:buNone/>
            </a:pP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572560" cy="6286544"/>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tr-TR" dirty="0" smtClean="0"/>
              <a:t>4.Çocuğun bütün çiş ve kaka yapışlarını kuruluk süresi kayıt formuna benzer bir forma işaretleyin.(Herhangi bir deftere kaydedebilirsiniz.)</a:t>
            </a:r>
          </a:p>
          <a:p>
            <a:pPr marL="0" indent="0">
              <a:buNone/>
            </a:pPr>
            <a:r>
              <a:rPr lang="tr-TR" dirty="0" smtClean="0"/>
              <a:t>5.Çocuğun tuvalette olduğu zamanlarda, istenirse tuvalet yapmayla ilgili, soyunma ve giyinme becerileri öğretilebilir.</a:t>
            </a:r>
          </a:p>
          <a:p>
            <a:pPr marL="0" indent="0">
              <a:buNone/>
            </a:pPr>
            <a:r>
              <a:rPr lang="tr-TR" dirty="0" smtClean="0"/>
              <a:t>6.Çocuğun bütün çiş ve kaka yapma esnasında sözel </a:t>
            </a:r>
            <a:r>
              <a:rPr lang="tr-TR" dirty="0" err="1" smtClean="0"/>
              <a:t>pekiştireçler</a:t>
            </a:r>
            <a:r>
              <a:rPr lang="tr-TR" dirty="0" smtClean="0"/>
              <a:t> kullanılır.(Aferin, tebrikler vb.)</a:t>
            </a:r>
          </a:p>
          <a:p>
            <a:pPr marL="0" indent="0">
              <a:buNone/>
            </a:pPr>
            <a:r>
              <a:rPr lang="tr-TR" dirty="0" smtClean="0"/>
              <a:t>*Geleneksel yöntemlere dayalı olarak tuvalet kontrolünü kazandırmaya çalışırken çocuk kazayla altına yaptıysa,</a:t>
            </a:r>
          </a:p>
          <a:p>
            <a:pPr marL="0" indent="0">
              <a:buNone/>
            </a:pPr>
            <a:r>
              <a:rPr lang="tr-TR" dirty="0" smtClean="0"/>
              <a:t>-Çocukla hiç konuşulmadan çamaşırları değiştirilip temizlenir.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357166"/>
            <a:ext cx="8715436" cy="6286544"/>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b="1" dirty="0" smtClean="0"/>
          </a:p>
          <a:p>
            <a:pPr marL="0" indent="0">
              <a:buNone/>
            </a:pPr>
            <a:r>
              <a:rPr lang="tr-TR" b="1" dirty="0" smtClean="0"/>
              <a:t>Geleneksel Yöntemle Gece Tuvalet Kontrolünün Kazandırılması:</a:t>
            </a:r>
          </a:p>
          <a:p>
            <a:pPr marL="0" indent="0">
              <a:buNone/>
            </a:pPr>
            <a:r>
              <a:rPr lang="tr-TR" dirty="0" smtClean="0"/>
              <a:t>Hemen gündüz eğitiminden gece eğitimine geçilir.</a:t>
            </a:r>
          </a:p>
          <a:p>
            <a:pPr marL="0" indent="0">
              <a:buNone/>
            </a:pPr>
            <a:r>
              <a:rPr lang="tr-TR" dirty="0" smtClean="0"/>
              <a:t>İlerleme kayıt çizelgesi tutulur.</a:t>
            </a:r>
          </a:p>
          <a:p>
            <a:pPr marL="0" indent="0">
              <a:buNone/>
            </a:pPr>
            <a:r>
              <a:rPr lang="tr-TR" dirty="0" smtClean="0">
                <a:solidFill>
                  <a:srgbClr val="00B050"/>
                </a:solidFill>
              </a:rPr>
              <a:t>Gece tuvalet kontrolüne geçmesinin önkoşulu;</a:t>
            </a:r>
          </a:p>
          <a:p>
            <a:pPr marL="0" indent="0">
              <a:buNone/>
            </a:pPr>
            <a:r>
              <a:rPr lang="tr-TR" dirty="0" smtClean="0"/>
              <a:t>Bir çocuk, gündüz tuvalet kontrolünün %80 yada daha fazla oranda kazandıktan sonra yani tuvalete geldiğinde bu gereksinimini ses, söz yada işaretle belirtmesi.</a:t>
            </a:r>
          </a:p>
          <a:p>
            <a:pPr marL="0" indent="0">
              <a:buNone/>
            </a:pP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643998" cy="6357982"/>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buNone/>
            </a:pPr>
            <a:r>
              <a:rPr lang="tr-TR" b="1" dirty="0" smtClean="0"/>
              <a:t>Basamakları:</a:t>
            </a:r>
          </a:p>
          <a:p>
            <a:pPr marL="0" indent="0">
              <a:buNone/>
            </a:pPr>
            <a:r>
              <a:rPr lang="tr-TR" dirty="0" smtClean="0"/>
              <a:t>1.Çocuğa akşam verilen sıvıların miktarı azaltılır ve yatma zamanına 1,5- 2 saat kaldıktan sonra hiçbir şey verilmez.</a:t>
            </a:r>
          </a:p>
          <a:p>
            <a:pPr marL="0" indent="0">
              <a:buNone/>
            </a:pPr>
            <a:r>
              <a:rPr lang="tr-TR" dirty="0" smtClean="0"/>
              <a:t>2.Yatmadan önce çocuğun tuvalete gitmesi sağlanır. </a:t>
            </a:r>
          </a:p>
          <a:p>
            <a:pPr marL="0" indent="0">
              <a:buNone/>
            </a:pPr>
            <a:r>
              <a:rPr lang="tr-TR" dirty="0" smtClean="0"/>
              <a:t>-Eğer çocuk söyleneni anlıyorsa, sabahleyin kuru bir yatak bulunduğunda ödüllendirileceği basit bir dille anlatılır.</a:t>
            </a:r>
          </a:p>
          <a:p>
            <a:pPr marL="0" indent="0">
              <a:buNone/>
            </a:pPr>
            <a:r>
              <a:rPr lang="tr-TR" dirty="0" smtClean="0"/>
              <a:t>3.Çocuk yataktan 1,5-2 saat sonra uyandırılır.Altı kuruysa tuvalete götürülür ve tuvaletini yapması sağlanır. </a:t>
            </a:r>
          </a:p>
          <a:p>
            <a:pPr marL="0" indent="0">
              <a:buNone/>
            </a:pPr>
            <a:r>
              <a:rPr lang="tr-TR" dirty="0" smtClean="0"/>
              <a:t>-Altı ıslaksa hiçbir şey söylemeden temizlenir.</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357982"/>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dirty="0" smtClean="0"/>
          </a:p>
          <a:p>
            <a:pPr marL="0" indent="0">
              <a:buNone/>
            </a:pPr>
            <a:r>
              <a:rPr lang="tr-TR" dirty="0" smtClean="0"/>
              <a:t>4.Eğer çocuk yattıktan 1,5 saat sonra uyandırıldığında altı ıslaksa temizlenir ve ertesi gün 5 dakika daha geç uyandırılır.</a:t>
            </a:r>
          </a:p>
          <a:p>
            <a:pPr marL="0" indent="0">
              <a:buNone/>
            </a:pPr>
            <a:r>
              <a:rPr lang="tr-TR" dirty="0" smtClean="0"/>
              <a:t>5.Eğer uyandırıldığında altı kuruysa 3 gün üst üste aynı saate kaldırılır. Eğer kuru kalıyorsa süre uzatılır. (4. gün 5 dakika daha geç uyandırılır.)</a:t>
            </a:r>
          </a:p>
          <a:p>
            <a:pPr marL="0" indent="0">
              <a:buNone/>
            </a:pPr>
            <a:r>
              <a:rPr lang="tr-TR" dirty="0" smtClean="0"/>
              <a:t>6.Sabah yatak kuruysa, çocuk mutlaka ödüllendirilir. Eğer yatak ıslaksa, çocuğa hiçbir şey söylemeden temizlenir.</a:t>
            </a:r>
          </a:p>
          <a:p>
            <a:pPr marL="0" indent="0">
              <a:buNone/>
            </a:pPr>
            <a:r>
              <a:rPr lang="tr-TR" dirty="0" smtClean="0">
                <a:solidFill>
                  <a:srgbClr val="00B050"/>
                </a:solidFill>
              </a:rPr>
              <a:t>*</a:t>
            </a:r>
            <a:r>
              <a:rPr lang="tr-TR" dirty="0" smtClean="0"/>
              <a:t>Sabaha kadar sadece 1 kez kaldırıyoruz.</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42852"/>
            <a:ext cx="8643998" cy="6572296"/>
          </a:xfrm>
        </p:spPr>
        <p:style>
          <a:lnRef idx="2">
            <a:schemeClr val="accent1"/>
          </a:lnRef>
          <a:fillRef idx="1">
            <a:schemeClr val="lt1"/>
          </a:fillRef>
          <a:effectRef idx="0">
            <a:schemeClr val="accent1"/>
          </a:effectRef>
          <a:fontRef idx="minor">
            <a:schemeClr val="dk1"/>
          </a:fontRef>
        </p:style>
        <p:txBody>
          <a:bodyPr/>
          <a:lstStyle/>
          <a:p>
            <a:pPr marL="0" indent="0">
              <a:buNone/>
            </a:pPr>
            <a:r>
              <a:rPr lang="tr-TR" b="1" dirty="0" smtClean="0"/>
              <a:t>Kuruluk Kaydı Tutma ve Gündüz Tuvalet Kontrolü Kazandırma Beceri Analizleri</a:t>
            </a:r>
          </a:p>
          <a:p>
            <a:pPr marL="0" indent="0">
              <a:buNone/>
            </a:pPr>
            <a:endParaRPr lang="tr-TR" dirty="0"/>
          </a:p>
        </p:txBody>
      </p:sp>
      <p:graphicFrame>
        <p:nvGraphicFramePr>
          <p:cNvPr id="5" name="4 Diyagram"/>
          <p:cNvGraphicFramePr/>
          <p:nvPr/>
        </p:nvGraphicFramePr>
        <p:xfrm>
          <a:off x="500034" y="1428736"/>
          <a:ext cx="8358246" cy="49292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43998" cy="6286544"/>
          </a:xfrm>
          <a:noFill/>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tr-TR" sz="2800" dirty="0" smtClean="0"/>
          </a:p>
          <a:p>
            <a:pPr marL="0" indent="0">
              <a:buNone/>
            </a:pPr>
            <a:r>
              <a:rPr lang="tr-TR" sz="2800" b="1" dirty="0" smtClean="0"/>
              <a:t>Tuvalet Becerisi:</a:t>
            </a:r>
            <a:endParaRPr lang="tr-TR" sz="2800" b="1" dirty="0" smtClean="0"/>
          </a:p>
          <a:p>
            <a:pPr marL="0" indent="0">
              <a:buNone/>
            </a:pPr>
            <a:r>
              <a:rPr lang="tr-TR" sz="2800" dirty="0" smtClean="0"/>
              <a:t>Çocuk gelişiminin önemli bir parçasını teşkil eden tuvalet becerileri sinirsel ve psikolojik olgunlaşma sonucu genellikle yaşlarının ilk beş yılında öğrenilmektedir</a:t>
            </a:r>
          </a:p>
          <a:p>
            <a:pPr marL="0" indent="0">
              <a:buNone/>
            </a:pPr>
            <a:r>
              <a:rPr lang="tr-TR" sz="2800" dirty="0" smtClean="0"/>
              <a:t>(</a:t>
            </a:r>
            <a:r>
              <a:rPr lang="tr-TR" sz="2800" dirty="0" err="1" smtClean="0"/>
              <a:t>Mcmanus</a:t>
            </a:r>
            <a:r>
              <a:rPr lang="tr-TR" sz="2800" dirty="0" smtClean="0"/>
              <a:t> ve </a:t>
            </a:r>
            <a:r>
              <a:rPr lang="tr-TR" sz="2800" dirty="0" err="1" smtClean="0"/>
              <a:t>diğ</a:t>
            </a:r>
            <a:r>
              <a:rPr lang="tr-TR" sz="2800" dirty="0" smtClean="0"/>
              <a:t>. 2003). Tuvalet becerilerinin öğrenilmesinden önce bağırsak ve mesane kontrolü için bu olgunlaşmanın gerçekleşmiş olması gerekir. </a:t>
            </a:r>
            <a:endParaRPr lang="tr-TR"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429420"/>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dirty="0" smtClean="0"/>
          </a:p>
          <a:p>
            <a:pPr marL="0" indent="0">
              <a:buNone/>
            </a:pPr>
            <a:r>
              <a:rPr lang="tr-TR" sz="3600" b="1" dirty="0" smtClean="0"/>
              <a:t>Hızlı Yöntem:</a:t>
            </a:r>
          </a:p>
          <a:p>
            <a:pPr marL="0" indent="0">
              <a:buNone/>
            </a:pPr>
            <a:r>
              <a:rPr lang="tr-TR" dirty="0" smtClean="0"/>
              <a:t>Alınan sıvıların arttırılmasına dayanmaktadır ve çocuğun boşaltım örüntüsünü değiştirmektedir.</a:t>
            </a:r>
          </a:p>
          <a:p>
            <a:pPr marL="0" indent="0">
              <a:buNone/>
            </a:pPr>
            <a:r>
              <a:rPr lang="tr-TR" dirty="0" smtClean="0"/>
              <a:t>Genellikle </a:t>
            </a:r>
            <a:r>
              <a:rPr lang="tr-TR" b="1" dirty="0" smtClean="0"/>
              <a:t>ağır düzey zihinsel yetersizlik gösteren yetişkinlerle</a:t>
            </a:r>
            <a:r>
              <a:rPr lang="tr-TR" dirty="0" smtClean="0"/>
              <a:t> kullanılmaktadır.</a:t>
            </a:r>
          </a:p>
          <a:p>
            <a:pPr marL="0" indent="0">
              <a:buNone/>
            </a:pPr>
            <a:r>
              <a:rPr lang="tr-TR" dirty="0" smtClean="0"/>
              <a:t>Çoğunlukla tuvalete ve kişinin çamaşırına sinyal cihazları yerleştirilir.</a:t>
            </a:r>
          </a:p>
          <a:p>
            <a:pPr marL="0" indent="0">
              <a:buNone/>
            </a:pPr>
            <a:r>
              <a:rPr lang="tr-TR" dirty="0" smtClean="0"/>
              <a:t>Tuvalet kontrolü öğretimine başlamadan önce, 3-4 gün süreyle kişinin tuvalet yapma kayıtları tutulur.</a:t>
            </a:r>
          </a:p>
          <a:p>
            <a:pPr marL="0" indent="0">
              <a:buNone/>
            </a:pPr>
            <a:endParaRPr lang="tr-TR" dirty="0" smtClean="0"/>
          </a:p>
          <a:p>
            <a:pPr marL="0" indent="0">
              <a:buNone/>
            </a:pP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357982"/>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tr-TR" sz="3600" b="1" dirty="0" smtClean="0"/>
          </a:p>
          <a:p>
            <a:pPr marL="0" indent="0">
              <a:buNone/>
            </a:pPr>
            <a:r>
              <a:rPr lang="tr-TR" sz="3600" b="1" dirty="0" smtClean="0"/>
              <a:t>Hızlı Yöntemle Gündüz Tuvalet Kontrolü:</a:t>
            </a:r>
          </a:p>
          <a:p>
            <a:pPr marL="0" indent="0"/>
            <a:r>
              <a:rPr lang="tr-TR" dirty="0" smtClean="0"/>
              <a:t>Banyoya iki sandalye, sıvı ve besinler konulur.</a:t>
            </a:r>
          </a:p>
          <a:p>
            <a:pPr marL="0" indent="0"/>
            <a:r>
              <a:rPr lang="tr-TR" dirty="0" smtClean="0"/>
              <a:t>Kişinin tuvalet yapma saatinden 1 saat kadar önce içebileceği kadar sıvı verilir.</a:t>
            </a:r>
          </a:p>
          <a:p>
            <a:pPr marL="0" indent="0"/>
            <a:r>
              <a:rPr lang="tr-TR" dirty="0" smtClean="0"/>
              <a:t>Tuvalet kazanımı gün boyunca banyoda yapılır.</a:t>
            </a:r>
          </a:p>
          <a:p>
            <a:pPr marL="0" indent="0"/>
            <a:r>
              <a:rPr lang="tr-TR" dirty="0" smtClean="0"/>
              <a:t>Öğrenci banyodaki sandalyeye otururken içebileceği kadar fazla sıvı verilir ve 1-2 dakika beklenir.</a:t>
            </a:r>
          </a:p>
          <a:p>
            <a:pPr marL="0" indent="0"/>
            <a:r>
              <a:rPr lang="tr-TR" dirty="0" smtClean="0"/>
              <a:t>Tuvalete oturması istenir.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572560" cy="6286544"/>
          </a:xfrm>
        </p:spPr>
        <p:style>
          <a:lnRef idx="2">
            <a:schemeClr val="accent1"/>
          </a:lnRef>
          <a:fillRef idx="1">
            <a:schemeClr val="lt1"/>
          </a:fillRef>
          <a:effectRef idx="0">
            <a:schemeClr val="accent1"/>
          </a:effectRef>
          <a:fontRef idx="minor">
            <a:schemeClr val="dk1"/>
          </a:fontRef>
        </p:style>
        <p:txBody>
          <a:bodyPr>
            <a:normAutofit lnSpcReduction="10000"/>
          </a:bodyPr>
          <a:lstStyle/>
          <a:p>
            <a:pPr marL="0" indent="0"/>
            <a:r>
              <a:rPr lang="tr-TR" dirty="0" smtClean="0"/>
              <a:t>Çamaşırını indirmesi istenir.</a:t>
            </a:r>
          </a:p>
          <a:p>
            <a:pPr marL="0" indent="0">
              <a:buNone/>
            </a:pPr>
            <a:r>
              <a:rPr lang="tr-TR" dirty="0" smtClean="0"/>
              <a:t>-Boşaltım gerçekleşirse, yiyecek </a:t>
            </a:r>
            <a:r>
              <a:rPr lang="tr-TR" dirty="0" err="1" smtClean="0"/>
              <a:t>pekiştireci</a:t>
            </a:r>
            <a:r>
              <a:rPr lang="tr-TR" dirty="0" smtClean="0"/>
              <a:t> verilir ve öğrenci ödüllendirilerek tuvaletten kalkması istenir.</a:t>
            </a:r>
          </a:p>
          <a:p>
            <a:pPr marL="0" indent="0"/>
            <a:r>
              <a:rPr lang="tr-TR" dirty="0" smtClean="0"/>
              <a:t>Sıvıları içtikten sonra 20 dakika içinde tuvalet gerçekleşmezse tuvaletten kaldırılır. </a:t>
            </a:r>
          </a:p>
          <a:p>
            <a:pPr marL="0" indent="0"/>
            <a:r>
              <a:rPr lang="tr-TR" dirty="0" smtClean="0"/>
              <a:t>Çamaşırını geri çekmesi istenir. Sandalyeye oturtulur.</a:t>
            </a:r>
          </a:p>
          <a:p>
            <a:pPr marL="0" indent="0"/>
            <a:r>
              <a:rPr lang="tr-TR" dirty="0" smtClean="0"/>
              <a:t>5 dakika sonra çamaşırı kontrol edilir, kuruysa ödüllendirilir.</a:t>
            </a:r>
          </a:p>
          <a:p>
            <a:pPr marL="0" indent="0">
              <a:buFontTx/>
              <a:buChar char="-"/>
            </a:pPr>
            <a:r>
              <a:rPr lang="tr-TR" dirty="0" smtClean="0"/>
              <a:t>Islaksa </a:t>
            </a:r>
            <a:r>
              <a:rPr lang="tr-TR" dirty="0" err="1" smtClean="0"/>
              <a:t>pekiştireci</a:t>
            </a:r>
            <a:r>
              <a:rPr lang="tr-TR" dirty="0" smtClean="0"/>
              <a:t> gösterip vermiyoruz.</a:t>
            </a:r>
          </a:p>
          <a:p>
            <a:pPr marL="0" indent="0"/>
            <a:r>
              <a:rPr lang="tr-TR" dirty="0" smtClean="0"/>
              <a:t>30 dakika sonra süreç baştan tekrarlanır.</a:t>
            </a:r>
          </a:p>
          <a:p>
            <a:pPr marL="0" indent="0">
              <a:buNone/>
            </a:pPr>
            <a:endParaRPr lang="tr-TR"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501122" cy="6357982"/>
          </a:xfrm>
        </p:spPr>
        <p:style>
          <a:lnRef idx="2">
            <a:schemeClr val="accent1"/>
          </a:lnRef>
          <a:fillRef idx="1">
            <a:schemeClr val="lt1"/>
          </a:fillRef>
          <a:effectRef idx="0">
            <a:schemeClr val="accent1"/>
          </a:effectRef>
          <a:fontRef idx="minor">
            <a:schemeClr val="dk1"/>
          </a:fontRef>
        </p:style>
        <p:txBody>
          <a:bodyPr>
            <a:normAutofit fontScale="85000" lnSpcReduction="20000"/>
          </a:bodyPr>
          <a:lstStyle/>
          <a:p>
            <a:pPr marL="0" indent="0">
              <a:buNone/>
            </a:pPr>
            <a:r>
              <a:rPr lang="tr-TR" sz="3800" b="1" dirty="0" smtClean="0"/>
              <a:t>Hızlı Yöntemle Gece Tuvalet Kontrolü:</a:t>
            </a:r>
          </a:p>
          <a:p>
            <a:pPr marL="0" indent="0">
              <a:buNone/>
            </a:pPr>
            <a:r>
              <a:rPr lang="tr-TR" dirty="0" smtClean="0">
                <a:solidFill>
                  <a:srgbClr val="FF0066"/>
                </a:solidFill>
              </a:rPr>
              <a:t>Yatma zamanı öncesi:</a:t>
            </a:r>
          </a:p>
          <a:p>
            <a:pPr marL="0" indent="0"/>
            <a:r>
              <a:rPr lang="tr-TR" dirty="0" smtClean="0"/>
              <a:t>Kişiye içebileceği kadar fazla sıvı verilir.</a:t>
            </a:r>
          </a:p>
          <a:p>
            <a:pPr marL="0" indent="0"/>
            <a:r>
              <a:rPr lang="tr-TR" dirty="0" smtClean="0"/>
              <a:t>Yatağa nem sinyal cihazı yerleştirilir.</a:t>
            </a:r>
          </a:p>
          <a:p>
            <a:pPr marL="0" indent="0"/>
            <a:r>
              <a:rPr lang="tr-TR" dirty="0" smtClean="0"/>
              <a:t>Tuvalete nem sinyal cihazı yerleştirilir.</a:t>
            </a:r>
          </a:p>
          <a:p>
            <a:pPr marL="0" indent="0">
              <a:buNone/>
            </a:pPr>
            <a:r>
              <a:rPr lang="tr-TR" dirty="0" smtClean="0">
                <a:solidFill>
                  <a:srgbClr val="FF0066"/>
                </a:solidFill>
              </a:rPr>
              <a:t>Saatte bir uyandırış:</a:t>
            </a:r>
          </a:p>
          <a:p>
            <a:pPr marL="0" indent="0"/>
            <a:r>
              <a:rPr lang="tr-TR" dirty="0" smtClean="0"/>
              <a:t>Kişi uyandırılır ve tuvalete gitmesi, tuvalete oturması istenir.</a:t>
            </a:r>
          </a:p>
          <a:p>
            <a:pPr marL="0" indent="0"/>
            <a:r>
              <a:rPr lang="tr-TR" dirty="0" smtClean="0"/>
              <a:t>Eğer 5 dakika içinde tuvalet gerçekleşirse pekiştirilip yatırılır.</a:t>
            </a:r>
          </a:p>
          <a:p>
            <a:pPr marL="0" indent="0"/>
            <a:r>
              <a:rPr lang="tr-TR" dirty="0" smtClean="0"/>
              <a:t>Eğer 5 dakika içinde tuvalet gerçekleşmezse bir şey demeden yatırılır.</a:t>
            </a:r>
            <a:r>
              <a:rPr lang="tr-TR" dirty="0"/>
              <a:t> </a:t>
            </a:r>
            <a:r>
              <a:rPr lang="tr-TR" dirty="0" smtClean="0"/>
              <a:t>Gece boyunca 45 dakikada bir bu işleme devam edilir.</a:t>
            </a:r>
          </a:p>
          <a:p>
            <a:pPr marL="0" indent="0"/>
            <a:r>
              <a:rPr lang="tr-TR" dirty="0" smtClean="0"/>
              <a:t>Eğer kişi 1 hafta boyunca altını ıslatmazsa yataktan ve tuvaletten nem sinyal cihazı kaldırılır.</a:t>
            </a:r>
          </a:p>
          <a:p>
            <a:pPr marL="0" indent="0"/>
            <a:r>
              <a:rPr lang="tr-TR" dirty="0" smtClean="0"/>
              <a:t>1 hafta içinde 2 kez yatak ıslatılırsa işleme baştan başlanır.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715436" cy="6357982"/>
          </a:xfrm>
        </p:spPr>
        <p:style>
          <a:lnRef idx="2">
            <a:schemeClr val="accent1"/>
          </a:lnRef>
          <a:fillRef idx="1">
            <a:schemeClr val="lt1"/>
          </a:fillRef>
          <a:effectRef idx="0">
            <a:schemeClr val="accent1"/>
          </a:effectRef>
          <a:fontRef idx="minor">
            <a:schemeClr val="dk1"/>
          </a:fontRef>
        </p:style>
        <p:txBody>
          <a:bodyPr/>
          <a:lstStyle/>
          <a:p>
            <a:pPr marL="0" indent="0">
              <a:buNone/>
            </a:pPr>
            <a:r>
              <a:rPr lang="tr-TR" sz="3600" b="1" dirty="0" smtClean="0"/>
              <a:t>Kuruluk Saatlerini Belirleme Kayıt Formu</a:t>
            </a:r>
          </a:p>
          <a:p>
            <a:pPr marL="0" indent="0">
              <a:buNone/>
            </a:pPr>
            <a:r>
              <a:rPr lang="tr-TR" sz="2800" dirty="0" smtClean="0"/>
              <a:t>Saatleri çocuğunuzun sabah uyanma ve gece uyuma durumuna göre arttırabilirsiniz.</a:t>
            </a:r>
          </a:p>
          <a:p>
            <a:pPr marL="0" indent="0">
              <a:buNone/>
            </a:pPr>
            <a:endParaRPr lang="tr-TR" sz="2800" dirty="0" smtClean="0"/>
          </a:p>
          <a:p>
            <a:pPr marL="0" indent="0">
              <a:buNone/>
            </a:pPr>
            <a:r>
              <a:rPr lang="tr-TR" dirty="0" smtClean="0"/>
              <a:t> </a:t>
            </a:r>
            <a:endParaRPr lang="tr-TR" dirty="0"/>
          </a:p>
        </p:txBody>
      </p:sp>
      <p:graphicFrame>
        <p:nvGraphicFramePr>
          <p:cNvPr id="4" name="3 Tablo"/>
          <p:cNvGraphicFramePr>
            <a:graphicFrameLocks noGrp="1"/>
          </p:cNvGraphicFramePr>
          <p:nvPr/>
        </p:nvGraphicFramePr>
        <p:xfrm>
          <a:off x="642912" y="2500306"/>
          <a:ext cx="7429547" cy="2926080"/>
        </p:xfrm>
        <a:graphic>
          <a:graphicData uri="http://schemas.openxmlformats.org/drawingml/2006/table">
            <a:tbl>
              <a:tblPr firstRow="1" bandRow="1">
                <a:tableStyleId>{284E427A-3D55-4303-BF80-6455036E1DE7}</a:tableStyleId>
              </a:tblPr>
              <a:tblGrid>
                <a:gridCol w="1764491"/>
                <a:gridCol w="825625"/>
                <a:gridCol w="681610"/>
                <a:gridCol w="817932"/>
                <a:gridCol w="817932"/>
                <a:gridCol w="817932"/>
                <a:gridCol w="789620"/>
                <a:gridCol w="914405"/>
              </a:tblGrid>
              <a:tr h="322986">
                <a:tc>
                  <a:txBody>
                    <a:bodyPr/>
                    <a:lstStyle/>
                    <a:p>
                      <a:r>
                        <a:rPr lang="tr-TR" dirty="0" smtClean="0"/>
                        <a:t>Günler</a:t>
                      </a:r>
                      <a:endParaRPr lang="tr-TR" dirty="0"/>
                    </a:p>
                  </a:txBody>
                  <a:tcPr/>
                </a:tc>
                <a:tc>
                  <a:txBody>
                    <a:bodyPr/>
                    <a:lstStyle/>
                    <a:p>
                      <a:r>
                        <a:rPr lang="tr-TR" dirty="0" smtClean="0"/>
                        <a:t>1</a:t>
                      </a:r>
                      <a:endParaRPr lang="tr-TR" dirty="0"/>
                    </a:p>
                  </a:txBody>
                  <a:tcPr/>
                </a:tc>
                <a:tc>
                  <a:txBody>
                    <a:bodyPr/>
                    <a:lstStyle/>
                    <a:p>
                      <a:r>
                        <a:rPr lang="tr-TR" dirty="0" smtClean="0"/>
                        <a:t>2</a:t>
                      </a:r>
                      <a:endParaRPr lang="tr-TR" dirty="0"/>
                    </a:p>
                  </a:txBody>
                  <a:tcPr/>
                </a:tc>
                <a:tc>
                  <a:txBody>
                    <a:bodyPr/>
                    <a:lstStyle/>
                    <a:p>
                      <a:r>
                        <a:rPr lang="tr-TR" dirty="0" smtClean="0"/>
                        <a:t>3</a:t>
                      </a:r>
                      <a:endParaRPr lang="tr-TR" dirty="0"/>
                    </a:p>
                  </a:txBody>
                  <a:tcPr/>
                </a:tc>
                <a:tc>
                  <a:txBody>
                    <a:bodyPr/>
                    <a:lstStyle/>
                    <a:p>
                      <a:r>
                        <a:rPr lang="tr-TR" dirty="0" smtClean="0"/>
                        <a:t>4</a:t>
                      </a:r>
                      <a:endParaRPr lang="tr-TR" dirty="0"/>
                    </a:p>
                  </a:txBody>
                  <a:tcPr/>
                </a:tc>
                <a:tc>
                  <a:txBody>
                    <a:bodyPr/>
                    <a:lstStyle/>
                    <a:p>
                      <a:r>
                        <a:rPr lang="tr-TR" dirty="0" smtClean="0"/>
                        <a:t>5</a:t>
                      </a:r>
                      <a:endParaRPr lang="tr-TR" dirty="0"/>
                    </a:p>
                  </a:txBody>
                  <a:tcPr/>
                </a:tc>
                <a:tc>
                  <a:txBody>
                    <a:bodyPr/>
                    <a:lstStyle/>
                    <a:p>
                      <a:r>
                        <a:rPr lang="tr-TR" dirty="0" smtClean="0"/>
                        <a:t>6</a:t>
                      </a:r>
                      <a:endParaRPr lang="tr-TR" dirty="0"/>
                    </a:p>
                  </a:txBody>
                  <a:tcPr/>
                </a:tc>
                <a:tc>
                  <a:txBody>
                    <a:bodyPr/>
                    <a:lstStyle/>
                    <a:p>
                      <a:r>
                        <a:rPr lang="tr-TR" dirty="0" smtClean="0"/>
                        <a:t>7</a:t>
                      </a:r>
                      <a:endParaRPr lang="tr-TR" dirty="0"/>
                    </a:p>
                  </a:txBody>
                  <a:tcPr/>
                </a:tc>
              </a:tr>
              <a:tr h="322986">
                <a:tc>
                  <a:txBody>
                    <a:bodyPr/>
                    <a:lstStyle/>
                    <a:p>
                      <a:r>
                        <a:rPr lang="tr-TR" dirty="0" smtClean="0"/>
                        <a:t>Saatler</a:t>
                      </a:r>
                      <a:endParaRPr lang="tr-TR" dirty="0"/>
                    </a:p>
                  </a:txBody>
                  <a:tcPr/>
                </a:tc>
                <a:tc>
                  <a:txBody>
                    <a:bodyPr/>
                    <a:lstStyle/>
                    <a:p>
                      <a:r>
                        <a:rPr lang="tr-TR" dirty="0" smtClean="0"/>
                        <a:t>Islak</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r>
              <a:tr h="322986">
                <a:tc>
                  <a:txBody>
                    <a:bodyPr/>
                    <a:lstStyle/>
                    <a:p>
                      <a:r>
                        <a:rPr lang="tr-TR" dirty="0" smtClean="0"/>
                        <a:t>08.00</a:t>
                      </a:r>
                      <a:endParaRPr lang="tr-TR" dirty="0"/>
                    </a:p>
                  </a:txBody>
                  <a:tcPr/>
                </a:tc>
                <a:tc>
                  <a:txBody>
                    <a:bodyPr/>
                    <a:lstStyle/>
                    <a:p>
                      <a:r>
                        <a:rPr lang="tr-TR" dirty="0" smtClean="0"/>
                        <a:t>Kuru</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r>
              <a:tr h="322986">
                <a:tc>
                  <a:txBody>
                    <a:bodyPr/>
                    <a:lstStyle/>
                    <a:p>
                      <a:r>
                        <a:rPr lang="tr-TR" dirty="0" smtClean="0"/>
                        <a:t>09.00</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r>
              <a:tr h="322986">
                <a:tc>
                  <a:txBody>
                    <a:bodyPr/>
                    <a:lstStyle/>
                    <a:p>
                      <a:r>
                        <a:rPr lang="tr-TR" dirty="0" smtClean="0"/>
                        <a:t>10.00</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r>
              <a:tr h="322986">
                <a:tc>
                  <a:txBody>
                    <a:bodyPr/>
                    <a:lstStyle/>
                    <a:p>
                      <a:r>
                        <a:rPr lang="tr-TR" dirty="0" smtClean="0"/>
                        <a:t>11.00</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r>
              <a:tr h="322986">
                <a:tc>
                  <a:txBody>
                    <a:bodyPr/>
                    <a:lstStyle/>
                    <a:p>
                      <a:r>
                        <a:rPr lang="tr-TR" dirty="0" smtClean="0"/>
                        <a:t>12.00</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r>
              <a:tr h="322986">
                <a:tc>
                  <a:txBody>
                    <a:bodyPr/>
                    <a:lstStyle/>
                    <a:p>
                      <a:r>
                        <a:rPr lang="tr-TR" dirty="0" smtClean="0"/>
                        <a:t>13.00</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Islak</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Kuru</a:t>
                      </a:r>
                    </a:p>
                  </a:txBody>
                  <a:tcPr/>
                </a:tc>
              </a:tr>
            </a:tbl>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42942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tr-TR" b="1" dirty="0" smtClean="0"/>
              <a:t>Bağımsız Olarak Tuvalet Yapma Becerisi:</a:t>
            </a:r>
          </a:p>
          <a:p>
            <a:pPr marL="0" indent="0"/>
            <a:r>
              <a:rPr lang="tr-TR" dirty="0" smtClean="0"/>
              <a:t>Bağımsız olarak tuvalet yapma becerisi, öğrencinin giyinme ve soyunma becerileriyle ilgili düzeyine bağlı olarak, tuvalet kontrolü becerisinin öğretimiyle aynı anda ele alınabilir. </a:t>
            </a:r>
          </a:p>
          <a:p>
            <a:pPr marL="0" indent="0"/>
            <a:r>
              <a:rPr lang="tr-TR" dirty="0" smtClean="0"/>
              <a:t>Çocuğun yaşı küçükse, giyinme ve soyunma becerilerinin gerektirdiği tutma-çekme gibi hareketleri yapmak için gerekli kas kuvvetine sahip değilse, çocuğa önce tuvaletini kontrol etme becerisi kazandırılır, daha sonra bağımsız olarak tuvaletini yapma becerisinin öğretimine geçilir.</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572560" cy="6215106"/>
          </a:xfrm>
        </p:spPr>
        <p:style>
          <a:lnRef idx="2">
            <a:schemeClr val="accent1"/>
          </a:lnRef>
          <a:fillRef idx="1">
            <a:schemeClr val="lt1"/>
          </a:fillRef>
          <a:effectRef idx="0">
            <a:schemeClr val="accent1"/>
          </a:effectRef>
          <a:fontRef idx="minor">
            <a:schemeClr val="dk1"/>
          </a:fontRef>
        </p:style>
        <p:txBody>
          <a:bodyPr>
            <a:normAutofit/>
          </a:bodyPr>
          <a:lstStyle/>
          <a:p>
            <a:pPr marL="0" indent="0"/>
            <a:r>
              <a:rPr lang="tr-TR" sz="3000" dirty="0" smtClean="0"/>
              <a:t>Bağımsız olarak tuvalet yapma becerisinin kazandırılması sırasında, her tuvalet yapma saatinde, tuvalet yapma becerisinin basamaklarında yer alan davranışlar için her zaman aynı terimlerin(Söylene sözlerin) kullanılması gerekmektedir.</a:t>
            </a:r>
          </a:p>
          <a:p>
            <a:pPr marL="0" indent="0"/>
            <a:r>
              <a:rPr lang="tr-TR" sz="3000" dirty="0" smtClean="0"/>
              <a:t>Tuvalet yapma becerisi içinde yer alan pantolon düğmesini açma-ilikleme, fermuar açma-çekme, tuvalet kağıdı yada suyla </a:t>
            </a:r>
            <a:r>
              <a:rPr lang="tr-TR" sz="3000" dirty="0" err="1" smtClean="0"/>
              <a:t>poponun</a:t>
            </a:r>
            <a:r>
              <a:rPr lang="tr-TR" sz="3000" dirty="0" smtClean="0"/>
              <a:t> temizlenmesi, sifonu çekme gibi beceriler, çocuklar tuvaletleri geldiğinde </a:t>
            </a:r>
            <a:r>
              <a:rPr lang="tr-TR" sz="3000" b="1" dirty="0" smtClean="0"/>
              <a:t>bağımsız olarak yapmayı kazanıncaya kadar ele alınmamalıdır.</a:t>
            </a:r>
            <a:endParaRPr lang="tr-TR" sz="3000" b="1"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643998" cy="6500858"/>
          </a:xfrm>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endParaRPr lang="tr-TR" sz="2800" b="1" dirty="0" smtClean="0"/>
          </a:p>
          <a:p>
            <a:pPr marL="0" indent="0" algn="ctr">
              <a:buNone/>
            </a:pPr>
            <a:r>
              <a:rPr lang="tr-TR" sz="2800" b="1" dirty="0" smtClean="0"/>
              <a:t>KAYNAKÇA:</a:t>
            </a:r>
          </a:p>
          <a:p>
            <a:pPr marL="0" indent="0"/>
            <a:r>
              <a:rPr lang="tr-TR" sz="2800" dirty="0" smtClean="0"/>
              <a:t>Varol, Nihal, Beceri Öğretimi ve Öz Bakım,Ekim-2016, Ankara.</a:t>
            </a:r>
          </a:p>
          <a:p>
            <a:pPr marL="0" indent="0"/>
            <a:r>
              <a:rPr lang="tr-TR" sz="2800" dirty="0" err="1" smtClean="0"/>
              <a:t>Özkubat</a:t>
            </a:r>
            <a:r>
              <a:rPr lang="tr-TR" sz="2800" dirty="0" smtClean="0"/>
              <a:t>, Ufuk, </a:t>
            </a:r>
            <a:r>
              <a:rPr lang="tr-TR" sz="2800" dirty="0" err="1" smtClean="0"/>
              <a:t>Töret</a:t>
            </a:r>
            <a:r>
              <a:rPr lang="tr-TR" sz="2800" dirty="0" smtClean="0"/>
              <a:t>, Gökhan,Zihinsel </a:t>
            </a:r>
            <a:r>
              <a:rPr lang="tr-TR" sz="2800" dirty="0" smtClean="0"/>
              <a:t>Yetersizliği Olan Çocuklara Gündüz Tuvalet </a:t>
            </a:r>
            <a:r>
              <a:rPr lang="tr-TR" sz="2800" dirty="0" smtClean="0"/>
              <a:t>Kontrolü Becerisi </a:t>
            </a:r>
            <a:r>
              <a:rPr lang="tr-TR" sz="2800" dirty="0" smtClean="0"/>
              <a:t>Öğretiminde Anneleri Tarafından Sunulan </a:t>
            </a:r>
            <a:r>
              <a:rPr lang="tr-TR" sz="2800" dirty="0" smtClean="0"/>
              <a:t>Geleneksel Gündüz </a:t>
            </a:r>
            <a:r>
              <a:rPr lang="tr-TR" sz="2800" dirty="0" smtClean="0"/>
              <a:t>Tuvalet Kontrolü Öğretiminin </a:t>
            </a:r>
            <a:r>
              <a:rPr lang="tr-TR" sz="2800" dirty="0" smtClean="0"/>
              <a:t>Etkililiği, Pamukkale Üniversitesi Eğitim Fakültesi Dergisi, Ocak 2014, Sayı 35.</a:t>
            </a:r>
            <a:endParaRPr lang="tr-TR" sz="28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501122" cy="6000792"/>
          </a:xfrm>
        </p:spPr>
        <p:style>
          <a:lnRef idx="2">
            <a:schemeClr val="accent1"/>
          </a:lnRef>
          <a:fillRef idx="1">
            <a:schemeClr val="lt1"/>
          </a:fillRef>
          <a:effectRef idx="0">
            <a:schemeClr val="accent1"/>
          </a:effectRef>
          <a:fontRef idx="minor">
            <a:schemeClr val="dk1"/>
          </a:fontRef>
        </p:style>
        <p:txBody>
          <a:bodyPr/>
          <a:lstStyle/>
          <a:p>
            <a:pPr marL="0" indent="0" algn="ctr">
              <a:buNone/>
            </a:pPr>
            <a:endParaRPr lang="tr-TR" b="1" dirty="0" smtClean="0"/>
          </a:p>
          <a:p>
            <a:pPr marL="0" indent="0" algn="ctr">
              <a:buNone/>
            </a:pPr>
            <a:endParaRPr lang="tr-TR" b="1" dirty="0" smtClean="0"/>
          </a:p>
          <a:p>
            <a:pPr marL="0" indent="0" algn="ctr">
              <a:buNone/>
            </a:pPr>
            <a:r>
              <a:rPr lang="tr-TR" b="1" dirty="0" smtClean="0"/>
              <a:t>SUŞEHRİ REHBERLİK VE ARAŞTIRMA MERKEZİ</a:t>
            </a:r>
          </a:p>
          <a:p>
            <a:pPr marL="0" indent="0" algn="ctr">
              <a:buNone/>
            </a:pPr>
            <a:r>
              <a:rPr lang="tr-TR" b="1" dirty="0" smtClean="0"/>
              <a:t>ÖZEL EĞİTİM </a:t>
            </a:r>
            <a:r>
              <a:rPr lang="tr-TR" b="1" dirty="0" smtClean="0"/>
              <a:t>ÖĞRETMENİ</a:t>
            </a:r>
          </a:p>
          <a:p>
            <a:pPr marL="0" indent="0" algn="ctr">
              <a:buNone/>
            </a:pPr>
            <a:r>
              <a:rPr lang="tr-TR" b="1" dirty="0" smtClean="0"/>
              <a:t>OYA NUR ÇETİN</a:t>
            </a:r>
          </a:p>
        </p:txBody>
      </p:sp>
      <p:pic>
        <p:nvPicPr>
          <p:cNvPr id="1029" name="Picture 5" descr="C:\Users\datron\Desktop\indir.jpg"/>
          <p:cNvPicPr>
            <a:picLocks noChangeAspect="1" noChangeArrowheads="1"/>
          </p:cNvPicPr>
          <p:nvPr/>
        </p:nvPicPr>
        <p:blipFill>
          <a:blip r:embed="rId2"/>
          <a:srcRect/>
          <a:stretch>
            <a:fillRect/>
          </a:stretch>
        </p:blipFill>
        <p:spPr bwMode="auto">
          <a:xfrm>
            <a:off x="2643174" y="3743316"/>
            <a:ext cx="3571900" cy="200026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142852"/>
            <a:ext cx="8643998" cy="6429420"/>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tr-TR" sz="2800" dirty="0" smtClean="0"/>
          </a:p>
          <a:p>
            <a:pPr marL="0" indent="0">
              <a:buNone/>
            </a:pPr>
            <a:endParaRPr lang="tr-TR" sz="2800" dirty="0" smtClean="0"/>
          </a:p>
          <a:p>
            <a:pPr marL="0" indent="0">
              <a:buNone/>
            </a:pPr>
            <a:r>
              <a:rPr lang="tr-TR" sz="2800" dirty="0" smtClean="0"/>
              <a:t>Normal gelişim gösteren çocuklar, bağımsız tuvalet yapma</a:t>
            </a:r>
          </a:p>
          <a:p>
            <a:pPr marL="0" indent="0">
              <a:buNone/>
            </a:pPr>
            <a:r>
              <a:rPr lang="tr-TR" sz="2800" dirty="0" smtClean="0"/>
              <a:t>becerilerini üç-dört yaşlarında kazanırken (Berk ve Friman, 1990; Blum ve ark., 2003; Schum ve ark., 2002), zihinsel yetersizliği olan bireyler daha ileriki yaşlarda kazanmakta</a:t>
            </a:r>
          </a:p>
          <a:p>
            <a:pPr marL="0" indent="0">
              <a:buNone/>
            </a:pPr>
            <a:r>
              <a:rPr lang="tr-TR" sz="2800" dirty="0" smtClean="0"/>
              <a:t>veya hiç kazanamamaktadır (Tsai, Stewart ve</a:t>
            </a:r>
          </a:p>
          <a:p>
            <a:pPr marL="0" indent="0">
              <a:buNone/>
            </a:pPr>
            <a:r>
              <a:rPr lang="tr-TR" sz="2800" dirty="0" smtClean="0"/>
              <a:t>August, 1981; Von Wendt, Similae, Niskanen ve Jaervelin, 1990).</a:t>
            </a:r>
          </a:p>
          <a:p>
            <a:pPr marL="0" indent="0">
              <a:buNone/>
            </a:pPr>
            <a:endParaRPr lang="tr-TR"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14290"/>
            <a:ext cx="8715436" cy="6500858"/>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tr-TR" sz="2800" dirty="0" smtClean="0"/>
          </a:p>
          <a:p>
            <a:pPr marL="0" indent="0">
              <a:buNone/>
            </a:pPr>
            <a:endParaRPr lang="tr-TR" sz="2800" dirty="0" smtClean="0"/>
          </a:p>
          <a:p>
            <a:pPr marL="0" indent="0">
              <a:buNone/>
            </a:pPr>
            <a:r>
              <a:rPr lang="tr-TR" sz="2800" dirty="0" smtClean="0"/>
              <a:t>Yetersizliği olan bireylerin ve ailelerinin yaşam kalitesinin artırılmasında, bağımsız yaşam becerileri önemli bir yer tutmaktadır (Batu, 2008). Bağımsız yaşam becerilerinden öz bakım becerileri arasında bulunan tuvalet kontrolünün kazanılması ve bağımsız tuvalet yapma becerileri, </a:t>
            </a:r>
            <a:r>
              <a:rPr lang="tr-TR" sz="2800" b="1" dirty="0" smtClean="0"/>
              <a:t>bireylerin toplumsal yaşama uyumlarını kolaylaştırması ve özgüven hissini artırması </a:t>
            </a:r>
            <a:r>
              <a:rPr lang="tr-TR" sz="2800" dirty="0" smtClean="0"/>
              <a:t>nedeniyle öncelikli kazanılması gereken beceriler arasındadır.</a:t>
            </a:r>
          </a:p>
          <a:p>
            <a:pPr marL="0" indent="0">
              <a:buNone/>
            </a:pPr>
            <a:endParaRPr lang="tr-TR"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643998" cy="6357982"/>
          </a:xfr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endParaRPr lang="tr-TR" sz="2800" dirty="0" smtClean="0"/>
          </a:p>
          <a:p>
            <a:pPr marL="0" indent="0" algn="ctr">
              <a:buNone/>
            </a:pPr>
            <a:endParaRPr lang="tr-TR" b="1" dirty="0" smtClean="0"/>
          </a:p>
          <a:p>
            <a:pPr marL="0" indent="0" algn="ctr">
              <a:buNone/>
            </a:pPr>
            <a:r>
              <a:rPr lang="tr-TR" b="1" dirty="0" smtClean="0"/>
              <a:t>Tuvalet Becerisinin Önemi</a:t>
            </a:r>
          </a:p>
          <a:p>
            <a:pPr marL="0" indent="0">
              <a:buNone/>
            </a:pPr>
            <a:r>
              <a:rPr lang="tr-TR" sz="2800" dirty="0" smtClean="0"/>
              <a:t>Zihinsel yetersizliği olan bireyler acısından tuvalet becerilerinde bağımsızlığa ulaşılması, özgüven ve kişisel sorumluluk duygusunun gelişmesi kadar toplumsal etkinliklere bütünüyle katılmayı sağlaması nedeniyle</a:t>
            </a:r>
          </a:p>
          <a:p>
            <a:pPr marL="0" indent="0">
              <a:buNone/>
            </a:pPr>
            <a:r>
              <a:rPr lang="tr-TR" sz="2800" dirty="0" smtClean="0"/>
              <a:t>de bu bireyler için önemli bir gelişimsel aşamadır (</a:t>
            </a:r>
            <a:r>
              <a:rPr lang="tr-TR" sz="2800" dirty="0" err="1" smtClean="0"/>
              <a:t>Cicero</a:t>
            </a:r>
            <a:r>
              <a:rPr lang="tr-TR" sz="2800" dirty="0" smtClean="0"/>
              <a:t> ve </a:t>
            </a:r>
            <a:r>
              <a:rPr lang="tr-TR" sz="2800" dirty="0" err="1" smtClean="0"/>
              <a:t>Pfadt</a:t>
            </a:r>
            <a:r>
              <a:rPr lang="tr-TR" sz="2800" dirty="0" smtClean="0"/>
              <a:t>, 2002; </a:t>
            </a:r>
            <a:r>
              <a:rPr lang="tr-TR" sz="2800" dirty="0" err="1" smtClean="0"/>
              <a:t>McManus</a:t>
            </a:r>
            <a:r>
              <a:rPr lang="tr-TR" sz="2800" dirty="0" smtClean="0"/>
              <a:t>, </a:t>
            </a:r>
            <a:r>
              <a:rPr lang="tr-TR" sz="2800" dirty="0" err="1" smtClean="0"/>
              <a:t>Derby</a:t>
            </a:r>
            <a:r>
              <a:rPr lang="tr-TR" sz="2800" dirty="0" smtClean="0"/>
              <a:t> ve </a:t>
            </a:r>
            <a:r>
              <a:rPr lang="tr-TR" sz="2800" dirty="0" err="1" smtClean="0"/>
              <a:t>McLaughlin</a:t>
            </a:r>
            <a:r>
              <a:rPr lang="tr-TR" sz="2800" dirty="0" smtClean="0"/>
              <a:t>, 2003).</a:t>
            </a:r>
            <a:endParaRPr lang="tr-TR"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285728"/>
            <a:ext cx="8572560" cy="6357982"/>
          </a:xfrm>
        </p:spPr>
        <p:style>
          <a:lnRef idx="2">
            <a:schemeClr val="accent1"/>
          </a:lnRef>
          <a:fillRef idx="1">
            <a:schemeClr val="lt1"/>
          </a:fillRef>
          <a:effectRef idx="0">
            <a:schemeClr val="accent1"/>
          </a:effectRef>
          <a:fontRef idx="minor">
            <a:schemeClr val="dk1"/>
          </a:fontRef>
        </p:style>
        <p:txBody>
          <a:bodyPr>
            <a:noAutofit/>
          </a:bodyPr>
          <a:lstStyle/>
          <a:p>
            <a:pPr marL="0" indent="0">
              <a:buNone/>
            </a:pPr>
            <a:endParaRPr lang="tr-TR" sz="2400" b="1" dirty="0" smtClean="0"/>
          </a:p>
          <a:p>
            <a:pPr marL="0" indent="0">
              <a:buNone/>
            </a:pPr>
            <a:r>
              <a:rPr lang="tr-TR" sz="2800" b="1" dirty="0" smtClean="0"/>
              <a:t>Tuvalet Kontrolünün Gelişimsel Sırası</a:t>
            </a:r>
            <a:r>
              <a:rPr lang="tr-TR" sz="2800" b="1" dirty="0" smtClean="0"/>
              <a:t>:</a:t>
            </a:r>
          </a:p>
          <a:p>
            <a:pPr marL="0" indent="0">
              <a:buNone/>
            </a:pPr>
            <a:r>
              <a:rPr lang="tr-TR" sz="2600" dirty="0" smtClean="0"/>
              <a:t>Tuvalet yapma becerisi, </a:t>
            </a:r>
            <a:r>
              <a:rPr lang="tr-TR" sz="2600" b="1" dirty="0" smtClean="0"/>
              <a:t>tuvalet kontrolünün kazanılması </a:t>
            </a:r>
            <a:r>
              <a:rPr lang="tr-TR" sz="2600" dirty="0" smtClean="0"/>
              <a:t>ve </a:t>
            </a:r>
            <a:r>
              <a:rPr lang="tr-TR" sz="2600" b="1" dirty="0" smtClean="0"/>
              <a:t>bağımsız olarak tuvalet yapma becerisinin kazanılması </a:t>
            </a:r>
            <a:r>
              <a:rPr lang="tr-TR" sz="2600" dirty="0" smtClean="0"/>
              <a:t>olarak iki alt beceriden oluşur. Tuvalet kontrolü, gelişimsel bir sıra içinde öğretilir. Bu gelişimsel sıra;</a:t>
            </a:r>
            <a:endParaRPr lang="tr-TR" sz="2600" dirty="0" smtClean="0"/>
          </a:p>
          <a:p>
            <a:pPr marL="0" indent="0"/>
            <a:r>
              <a:rPr lang="tr-TR" sz="2600" dirty="0" smtClean="0"/>
              <a:t>Çocuğun uyanık olduğu gündüz saatlerinde çiş ve kaka kontrolünü kazanma, gece çiş ve kaka kontrolünden önce gelir.</a:t>
            </a:r>
          </a:p>
          <a:p>
            <a:pPr marL="0" indent="0"/>
            <a:r>
              <a:rPr lang="tr-TR" sz="2600" dirty="0" smtClean="0"/>
              <a:t>Bağırsak hareketleri, mesane hareketlerinden önce düzenlenir. Ancak her iki tuvalet yapma bağımsızlığı da aynı zamanda kazanılır.</a:t>
            </a:r>
          </a:p>
          <a:p>
            <a:pPr marL="0" indent="0"/>
            <a:r>
              <a:rPr lang="tr-TR" sz="2600" dirty="0" smtClean="0"/>
              <a:t>Soyunma ve giyinme ve temizlemeyle ilgili ek beceriler normal çocuktaki tüm becerilerdeki bağımsızlıkları geriden izler.</a:t>
            </a:r>
            <a:endParaRPr lang="tr-TR"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85720" y="357166"/>
            <a:ext cx="8572560" cy="6286544"/>
          </a:xfrm>
        </p:spPr>
        <p:style>
          <a:lnRef idx="2">
            <a:schemeClr val="accent1"/>
          </a:lnRef>
          <a:fillRef idx="1">
            <a:schemeClr val="lt1"/>
          </a:fillRef>
          <a:effectRef idx="0">
            <a:schemeClr val="accent1"/>
          </a:effectRef>
          <a:fontRef idx="minor">
            <a:schemeClr val="dk1"/>
          </a:fontRef>
        </p:style>
        <p:txBody>
          <a:bodyPr/>
          <a:lstStyle/>
          <a:p>
            <a:pPr marL="0" indent="0">
              <a:buNone/>
            </a:pPr>
            <a:endParaRPr lang="tr-TR" sz="2800" b="1" dirty="0" smtClean="0"/>
          </a:p>
          <a:p>
            <a:pPr marL="0" indent="0">
              <a:buNone/>
            </a:pPr>
            <a:r>
              <a:rPr lang="tr-TR" sz="2800" b="1" dirty="0" smtClean="0"/>
              <a:t>Tuvalet kontrolünün kazandırılması için önkoşullar:</a:t>
            </a:r>
          </a:p>
          <a:p>
            <a:pPr marL="0" indent="0"/>
            <a:r>
              <a:rPr lang="tr-TR" sz="2800" dirty="0" smtClean="0"/>
              <a:t>Boşaltım örüntüsü oldukça </a:t>
            </a:r>
            <a:r>
              <a:rPr lang="tr-TR" sz="2800" b="1" dirty="0" smtClean="0"/>
              <a:t>“sabit” </a:t>
            </a:r>
            <a:r>
              <a:rPr lang="tr-TR" sz="2800" dirty="0" smtClean="0"/>
              <a:t>olmalıdır.</a:t>
            </a:r>
            <a:r>
              <a:rPr lang="tr-TR" sz="2800" dirty="0"/>
              <a:t> </a:t>
            </a:r>
            <a:r>
              <a:rPr lang="tr-TR" sz="2800" dirty="0" smtClean="0"/>
              <a:t>Yani çiş ve kaka hareketleri gün boyu damlama yada rastgele zamanlarda kaka yapmadan çok, belli günün belli zamanlarında meydana gelmelidir.</a:t>
            </a:r>
          </a:p>
          <a:p>
            <a:pPr marL="0" indent="0"/>
            <a:r>
              <a:rPr lang="tr-TR" sz="2800" dirty="0" smtClean="0"/>
              <a:t>Çocuk en az 1 saatlik aralarla kuru kalmalıdır.</a:t>
            </a:r>
          </a:p>
          <a:p>
            <a:pPr marL="0" indent="0"/>
            <a:r>
              <a:rPr lang="tr-TR" sz="2800" dirty="0" smtClean="0"/>
              <a:t>Ağır düzeyde zihinsel yetersizliği olan çocukların tuvalet öğretimine alınabilmesi için 3,5 yaş veya daha üst yaşta olması gerekir</a:t>
            </a:r>
            <a:r>
              <a:rPr lang="tr-TR" sz="2800" dirty="0" smtClean="0"/>
              <a:t>. Bunun nedeni, zihinsel açıdan yetersiz bireylerin takvim yaşlarıyla merkezi sinir sisteminin olgunlaşması arasındaki ilişkidir. </a:t>
            </a:r>
            <a:endParaRPr lang="tr-TR" sz="28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14282" y="285728"/>
            <a:ext cx="8715436" cy="6357982"/>
          </a:xfrm>
        </p:spPr>
        <p:style>
          <a:lnRef idx="2">
            <a:schemeClr val="accent1"/>
          </a:lnRef>
          <a:fillRef idx="1">
            <a:schemeClr val="lt1"/>
          </a:fillRef>
          <a:effectRef idx="0">
            <a:schemeClr val="accent1"/>
          </a:effectRef>
          <a:fontRef idx="minor">
            <a:schemeClr val="dk1"/>
          </a:fontRef>
        </p:style>
        <p:txBody>
          <a:bodyPr>
            <a:normAutofit fontScale="85000" lnSpcReduction="10000"/>
          </a:bodyPr>
          <a:lstStyle/>
          <a:p>
            <a:pPr marL="0" indent="0">
              <a:buNone/>
            </a:pPr>
            <a:r>
              <a:rPr lang="tr-TR" sz="3000" b="1" dirty="0" smtClean="0"/>
              <a:t>Tuvalet kontrolünün kazanılması için ön koşul niteliğinde olmayan, ancak tuvalet kontrolünün kazanılmasını kolaylaştıran bazı beceriler vardır. Bunlar; </a:t>
            </a:r>
            <a:endParaRPr lang="tr-TR" sz="3000" b="1" dirty="0" smtClean="0"/>
          </a:p>
          <a:p>
            <a:pPr marL="0" indent="0"/>
            <a:r>
              <a:rPr lang="tr-TR" dirty="0" smtClean="0"/>
              <a:t>Çocuğun tuvalete tek başına gidebilmesi,</a:t>
            </a:r>
          </a:p>
          <a:p>
            <a:pPr marL="0" indent="0"/>
            <a:r>
              <a:rPr lang="tr-TR" dirty="0" smtClean="0"/>
              <a:t>Çocuğun bağımsız olarak tuvaletini yapabilmesi için gerekli olan temel soyunma ve giyinme becerilerini öğrenmek için gerekli el becerilerine sahip olması</a:t>
            </a:r>
            <a:r>
              <a:rPr lang="tr-TR" dirty="0" smtClean="0"/>
              <a:t>,(Tutma, açma vb.)</a:t>
            </a:r>
            <a:endParaRPr lang="tr-TR" dirty="0" smtClean="0"/>
          </a:p>
          <a:p>
            <a:pPr marL="0" indent="0"/>
            <a:r>
              <a:rPr lang="tr-TR" dirty="0" smtClean="0"/>
              <a:t>Çocuğun yüz ifadesi yada duruşuyla tuvalet yapma gereksiniminde olduğunu göstermesi,</a:t>
            </a:r>
          </a:p>
          <a:p>
            <a:pPr marL="0" indent="0"/>
            <a:r>
              <a:rPr lang="tr-TR" dirty="0" smtClean="0"/>
              <a:t>Çocuğun ıslak yada kirli olmaktan rahatsızlık duyması,</a:t>
            </a:r>
          </a:p>
          <a:p>
            <a:pPr marL="0" indent="0"/>
            <a:r>
              <a:rPr lang="tr-TR" dirty="0" smtClean="0"/>
              <a:t>Çocuğun 3 ila 5 dakika arasında oturmuş vaziyette kalabilmesi, </a:t>
            </a:r>
          </a:p>
          <a:p>
            <a:pPr marL="0" indent="0"/>
            <a:r>
              <a:rPr lang="tr-TR" dirty="0" smtClean="0"/>
              <a:t>Basit yönergeleri yerine getirebilmesi,</a:t>
            </a:r>
          </a:p>
          <a:p>
            <a:pPr marL="0" indent="0"/>
            <a:r>
              <a:rPr lang="tr-TR" dirty="0" smtClean="0"/>
              <a:t>Başkalarıyla ilişki kuramama, saldırganlık ve bunun gibi istenmeyen davranışlarının olmaması.</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İçerik Yer Tutucusu"/>
          <p:cNvSpPr>
            <a:spLocks noGrp="1"/>
          </p:cNvSpPr>
          <p:nvPr>
            <p:ph idx="1"/>
          </p:nvPr>
        </p:nvSpPr>
        <p:spPr>
          <a:xfrm>
            <a:off x="285720" y="285728"/>
            <a:ext cx="8643998" cy="6215106"/>
          </a:xfrm>
        </p:spPr>
        <p:style>
          <a:lnRef idx="2">
            <a:schemeClr val="accent1"/>
          </a:lnRef>
          <a:fillRef idx="1">
            <a:schemeClr val="lt1"/>
          </a:fillRef>
          <a:effectRef idx="0">
            <a:schemeClr val="accent1"/>
          </a:effectRef>
          <a:fontRef idx="minor">
            <a:schemeClr val="dk1"/>
          </a:fontRef>
        </p:style>
        <p:txBody>
          <a:bodyPr/>
          <a:lstStyle/>
          <a:p>
            <a:pPr marL="0" indent="0" algn="ctr">
              <a:buNone/>
            </a:pPr>
            <a:r>
              <a:rPr lang="tr-TR" sz="2400" b="1" dirty="0" smtClean="0"/>
              <a:t>Tuvalet Yapma İle İlgili Becerilerin Normal Çocuktaki Gelişim Sırası</a:t>
            </a:r>
          </a:p>
          <a:p>
            <a:pPr marL="0" indent="0" algn="ctr">
              <a:buNone/>
            </a:pPr>
            <a:endParaRPr lang="tr-TR" b="1" dirty="0"/>
          </a:p>
        </p:txBody>
      </p:sp>
      <p:graphicFrame>
        <p:nvGraphicFramePr>
          <p:cNvPr id="6" name="5 Tablo"/>
          <p:cNvGraphicFramePr>
            <a:graphicFrameLocks noGrp="1"/>
          </p:cNvGraphicFramePr>
          <p:nvPr/>
        </p:nvGraphicFramePr>
        <p:xfrm>
          <a:off x="428596" y="857232"/>
          <a:ext cx="8358246" cy="5229968"/>
        </p:xfrm>
        <a:graphic>
          <a:graphicData uri="http://schemas.openxmlformats.org/drawingml/2006/table">
            <a:tbl>
              <a:tblPr firstRow="1" bandRow="1">
                <a:tableStyleId>{7DF18680-E054-41AD-8BC1-D1AEF772440D}</a:tableStyleId>
              </a:tblPr>
              <a:tblGrid>
                <a:gridCol w="4179123"/>
                <a:gridCol w="4179123"/>
              </a:tblGrid>
              <a:tr h="894818">
                <a:tc>
                  <a:txBody>
                    <a:bodyPr/>
                    <a:lstStyle/>
                    <a:p>
                      <a:r>
                        <a:rPr lang="tr-TR" dirty="0" smtClean="0"/>
                        <a:t>YAŞ </a:t>
                      </a:r>
                      <a:endParaRPr lang="tr-TR" dirty="0"/>
                    </a:p>
                  </a:txBody>
                  <a:tcPr/>
                </a:tc>
                <a:tc>
                  <a:txBody>
                    <a:bodyPr/>
                    <a:lstStyle/>
                    <a:p>
                      <a:r>
                        <a:rPr lang="tr-TR" dirty="0" smtClean="0"/>
                        <a:t>KAZANILAN BECERİ</a:t>
                      </a:r>
                      <a:endParaRPr lang="tr-TR" dirty="0"/>
                    </a:p>
                  </a:txBody>
                  <a:tcPr/>
                </a:tc>
              </a:tr>
              <a:tr h="894818">
                <a:tc>
                  <a:txBody>
                    <a:bodyPr/>
                    <a:lstStyle/>
                    <a:p>
                      <a:r>
                        <a:rPr lang="tr-TR" dirty="0" smtClean="0"/>
                        <a:t>18-24 AY</a:t>
                      </a:r>
                      <a:endParaRPr lang="tr-TR" dirty="0"/>
                    </a:p>
                  </a:txBody>
                  <a:tcPr/>
                </a:tc>
                <a:tc>
                  <a:txBody>
                    <a:bodyPr/>
                    <a:lstStyle/>
                    <a:p>
                      <a:r>
                        <a:rPr lang="tr-TR" dirty="0" smtClean="0"/>
                        <a:t>Kaka kontrolü vardır.</a:t>
                      </a:r>
                      <a:r>
                        <a:rPr lang="tr-TR" baseline="0" dirty="0" smtClean="0"/>
                        <a:t> Gündüz saatlerinde 2-3 saat süre ile çişini tutar.</a:t>
                      </a:r>
                      <a:endParaRPr lang="tr-TR" dirty="0"/>
                    </a:p>
                  </a:txBody>
                  <a:tcPr/>
                </a:tc>
              </a:tr>
              <a:tr h="1977292">
                <a:tc>
                  <a:txBody>
                    <a:bodyPr/>
                    <a:lstStyle/>
                    <a:p>
                      <a:r>
                        <a:rPr lang="tr-TR" dirty="0" smtClean="0"/>
                        <a:t>2-3 YAŞ</a:t>
                      </a:r>
                      <a:endParaRPr lang="tr-TR" dirty="0"/>
                    </a:p>
                  </a:txBody>
                  <a:tcPr/>
                </a:tc>
                <a:tc>
                  <a:txBody>
                    <a:bodyPr/>
                    <a:lstStyle/>
                    <a:p>
                      <a:r>
                        <a:rPr lang="tr-TR" dirty="0" smtClean="0"/>
                        <a:t>Jest ve mimiklerle tuvaletinin geldiğini belli eder. </a:t>
                      </a:r>
                    </a:p>
                    <a:p>
                      <a:r>
                        <a:rPr lang="tr-TR" dirty="0" smtClean="0"/>
                        <a:t>Ses ve söz ile tuvaletinin geldiğini belli eder.</a:t>
                      </a:r>
                    </a:p>
                    <a:p>
                      <a:r>
                        <a:rPr lang="tr-TR" dirty="0" smtClean="0"/>
                        <a:t>Tuvalette pantolonunu kendi başına indirir.</a:t>
                      </a:r>
                    </a:p>
                    <a:p>
                      <a:r>
                        <a:rPr lang="tr-TR" dirty="0" smtClean="0"/>
                        <a:t>Yetişkinin denetiminde</a:t>
                      </a:r>
                      <a:r>
                        <a:rPr lang="tr-TR" baseline="0" dirty="0" smtClean="0"/>
                        <a:t> tuvaleti kullanır.</a:t>
                      </a:r>
                      <a:endParaRPr lang="tr-TR" dirty="0"/>
                    </a:p>
                  </a:txBody>
                  <a:tcPr/>
                </a:tc>
              </a:tr>
              <a:tr h="1265467">
                <a:tc>
                  <a:txBody>
                    <a:bodyPr/>
                    <a:lstStyle/>
                    <a:p>
                      <a:r>
                        <a:rPr lang="tr-TR" dirty="0" smtClean="0"/>
                        <a:t>3-4 YAŞ</a:t>
                      </a:r>
                      <a:endParaRPr lang="tr-TR" dirty="0"/>
                    </a:p>
                  </a:txBody>
                  <a:tcPr/>
                </a:tc>
                <a:tc>
                  <a:txBody>
                    <a:bodyPr/>
                    <a:lstStyle/>
                    <a:p>
                      <a:r>
                        <a:rPr lang="tr-TR" dirty="0" smtClean="0"/>
                        <a:t>Gece boyunca</a:t>
                      </a:r>
                      <a:r>
                        <a:rPr lang="tr-TR" baseline="0" dirty="0" smtClean="0"/>
                        <a:t> kuru kalır.</a:t>
                      </a:r>
                    </a:p>
                    <a:p>
                      <a:r>
                        <a:rPr lang="tr-TR" baseline="0" dirty="0" smtClean="0"/>
                        <a:t>Yönlendirildiğinde </a:t>
                      </a:r>
                      <a:r>
                        <a:rPr lang="tr-TR" baseline="0" dirty="0" err="1" smtClean="0"/>
                        <a:t>poposunu</a:t>
                      </a:r>
                      <a:r>
                        <a:rPr lang="tr-TR" baseline="0" dirty="0" smtClean="0"/>
                        <a:t> siler.</a:t>
                      </a:r>
                    </a:p>
                    <a:p>
                      <a:r>
                        <a:rPr lang="tr-TR" baseline="0" dirty="0" smtClean="0"/>
                        <a:t>Yönlendirildiğinde sifonu çeker.</a:t>
                      </a:r>
                    </a:p>
                    <a:p>
                      <a:r>
                        <a:rPr lang="tr-TR" baseline="0" dirty="0" smtClean="0"/>
                        <a:t>Yönlendirildiğinde kendi başına tuvalete gider.</a:t>
                      </a:r>
                      <a:endParaRPr lang="tr-TR"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305</TotalTime>
  <Words>1839</Words>
  <Application>Microsoft Office PowerPoint</Application>
  <PresentationFormat>Ekran Gösterisi (4:3)</PresentationFormat>
  <Paragraphs>233</Paragraphs>
  <Slides>28</Slides>
  <Notes>0</Notes>
  <HiddenSlides>0</HiddenSlides>
  <MMClips>0</MMClips>
  <ScaleCrop>false</ScaleCrop>
  <HeadingPairs>
    <vt:vector size="4" baseType="variant">
      <vt:variant>
        <vt:lpstr>Tema</vt:lpstr>
      </vt:variant>
      <vt:variant>
        <vt:i4>1</vt:i4>
      </vt:variant>
      <vt:variant>
        <vt:lpstr>Slayt Başlıkları</vt:lpstr>
      </vt:variant>
      <vt:variant>
        <vt:i4>28</vt:i4>
      </vt:variant>
    </vt:vector>
  </HeadingPairs>
  <TitlesOfParts>
    <vt:vector size="29" baseType="lpstr">
      <vt:lpstr>Ofis Teması</vt:lpstr>
      <vt:lpstr> </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lpstr>Slayt 18</vt:lpstr>
      <vt:lpstr>Slayt 19</vt:lpstr>
      <vt:lpstr>Slayt 20</vt:lpstr>
      <vt:lpstr>Slayt 21</vt:lpstr>
      <vt:lpstr>Slayt 22</vt:lpstr>
      <vt:lpstr>Slayt 23</vt:lpstr>
      <vt:lpstr>Slayt 24</vt:lpstr>
      <vt:lpstr>Slayt 25</vt:lpstr>
      <vt:lpstr>Slayt 26</vt:lpstr>
      <vt:lpstr>Slayt 27</vt:lpstr>
      <vt:lpstr>Slayt 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TUVALET EĞİTİMİ</dc:title>
  <dc:creator>datron</dc:creator>
  <cp:lastModifiedBy>datron</cp:lastModifiedBy>
  <cp:revision>9</cp:revision>
  <dcterms:created xsi:type="dcterms:W3CDTF">2019-08-07T05:55:23Z</dcterms:created>
  <dcterms:modified xsi:type="dcterms:W3CDTF">2019-08-19T07:39:39Z</dcterms:modified>
</cp:coreProperties>
</file>