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6" r:id="rId5"/>
    <p:sldId id="258" r:id="rId6"/>
    <p:sldId id="260" r:id="rId7"/>
    <p:sldId id="261" r:id="rId8"/>
    <p:sldId id="262" r:id="rId9"/>
    <p:sldId id="267" r:id="rId10"/>
    <p:sldId id="268" r:id="rId11"/>
    <p:sldId id="269" r:id="rId12"/>
    <p:sldId id="270" r:id="rId13"/>
    <p:sldId id="271" r:id="rId14"/>
    <p:sldId id="272" r:id="rId15"/>
    <p:sldId id="300" r:id="rId16"/>
    <p:sldId id="274" r:id="rId17"/>
    <p:sldId id="303" r:id="rId18"/>
    <p:sldId id="301" r:id="rId19"/>
    <p:sldId id="275" r:id="rId20"/>
    <p:sldId id="302" r:id="rId21"/>
    <p:sldId id="276" r:id="rId22"/>
    <p:sldId id="304" r:id="rId23"/>
    <p:sldId id="263" r:id="rId24"/>
    <p:sldId id="296" r:id="rId25"/>
    <p:sldId id="264" r:id="rId26"/>
    <p:sldId id="273" r:id="rId27"/>
    <p:sldId id="297" r:id="rId28"/>
    <p:sldId id="277" r:id="rId29"/>
    <p:sldId id="278" r:id="rId30"/>
    <p:sldId id="298" r:id="rId31"/>
    <p:sldId id="279" r:id="rId32"/>
    <p:sldId id="280" r:id="rId33"/>
    <p:sldId id="299" r:id="rId34"/>
    <p:sldId id="283" r:id="rId35"/>
    <p:sldId id="284" r:id="rId36"/>
    <p:sldId id="285" r:id="rId37"/>
    <p:sldId id="286" r:id="rId38"/>
    <p:sldId id="287" r:id="rId39"/>
    <p:sldId id="288" r:id="rId40"/>
    <p:sldId id="289" r:id="rId41"/>
    <p:sldId id="290" r:id="rId42"/>
    <p:sldId id="291" r:id="rId43"/>
    <p:sldId id="292" r:id="rId44"/>
    <p:sldId id="294"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10.09.2019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10.09.2019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10.09.2019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10.09.2019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10.09.2019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10.09.2019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10.09.2019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10.09.2019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10.09.2019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10.09.2019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10.09.2019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10.09.2019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taniozelegitim.com.tr/" TargetMode="External"/><Relationship Id="rId2" Type="http://schemas.openxmlformats.org/officeDocument/2006/relationships/hyperlink" Target="https://ismek.ist/files/ismekOrg/file/2016_hbo_program_moduller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3400" y="620688"/>
            <a:ext cx="7851648" cy="1224136"/>
          </a:xfrm>
        </p:spPr>
        <p:txBody>
          <a:bodyPr/>
          <a:lstStyle/>
          <a:p>
            <a:r>
              <a:rPr lang="tr-TR" dirty="0" smtClean="0"/>
              <a:t>Özel öğrenme güçlüğü</a:t>
            </a:r>
            <a:endParaRPr lang="tr-TR" dirty="0"/>
          </a:p>
        </p:txBody>
      </p:sp>
      <p:sp>
        <p:nvSpPr>
          <p:cNvPr id="3" name="Alt Başlık 2"/>
          <p:cNvSpPr>
            <a:spLocks noGrp="1"/>
          </p:cNvSpPr>
          <p:nvPr>
            <p:ph type="subTitle" idx="1"/>
          </p:nvPr>
        </p:nvSpPr>
        <p:spPr/>
        <p:txBody>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848"/>
            <a:ext cx="849694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07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Devamı…</a:t>
            </a:r>
            <a:endParaRPr lang="tr-TR" dirty="0"/>
          </a:p>
        </p:txBody>
      </p:sp>
      <p:sp>
        <p:nvSpPr>
          <p:cNvPr id="3" name="İçerik Yer Tutucusu 2"/>
          <p:cNvSpPr>
            <a:spLocks noGrp="1"/>
          </p:cNvSpPr>
          <p:nvPr>
            <p:ph idx="1"/>
          </p:nvPr>
        </p:nvSpPr>
        <p:spPr/>
        <p:txBody>
          <a:bodyPr>
            <a:normAutofit lnSpcReduction="10000"/>
          </a:bodyPr>
          <a:lstStyle/>
          <a:p>
            <a:r>
              <a:rPr lang="tr-TR" dirty="0"/>
              <a:t>Öğrenme güçlüğüyle ilgili yapılan araştırmalar, </a:t>
            </a:r>
            <a:r>
              <a:rPr lang="tr-TR" dirty="0" err="1"/>
              <a:t>disleksi</a:t>
            </a:r>
            <a:r>
              <a:rPr lang="tr-TR" dirty="0"/>
              <a:t> üzerine yoğunlaşmaktadır. Sebebi, </a:t>
            </a:r>
            <a:r>
              <a:rPr lang="tr-TR" dirty="0" err="1"/>
              <a:t>disleksinin</a:t>
            </a:r>
            <a:r>
              <a:rPr lang="tr-TR" dirty="0"/>
              <a:t> diğer grup öğrenme güçlüklerine göre daha yaygın olması ve başarıyı daha çok </a:t>
            </a:r>
            <a:r>
              <a:rPr lang="tr-TR" dirty="0" smtClean="0"/>
              <a:t>etkilemesidir.</a:t>
            </a:r>
          </a:p>
          <a:p>
            <a:r>
              <a:rPr lang="tr-TR" dirty="0"/>
              <a:t>Araştırmalar öğrenme güçlüğünün erkek çocuklarda daha sık rastlandığı </a:t>
            </a:r>
            <a:r>
              <a:rPr lang="tr-TR" dirty="0" smtClean="0"/>
              <a:t>görülmüştür.</a:t>
            </a:r>
          </a:p>
          <a:p>
            <a:r>
              <a:rPr lang="tr-TR" dirty="0"/>
              <a:t>Yaygınlık ile ilgili rakamlar farklılık göstermesine rağmen öğrenme güçlüğü olan çocukların sayısının özel eğitimdeki en büyük grup olduğu ve özel eğitimde yaklaşık olarak % 50’lik bir dilimi kapsadığı belirtilmektedir. </a:t>
            </a:r>
          </a:p>
        </p:txBody>
      </p:sp>
    </p:spTree>
    <p:extLst>
      <p:ext uri="{BB962C8B-B14F-4D97-AF65-F5344CB8AC3E}">
        <p14:creationId xmlns:p14="http://schemas.microsoft.com/office/powerpoint/2010/main" val="297594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Nedenleri </a:t>
            </a:r>
          </a:p>
        </p:txBody>
      </p:sp>
      <p:sp>
        <p:nvSpPr>
          <p:cNvPr id="3" name="İçerik Yer Tutucusu 2"/>
          <p:cNvSpPr>
            <a:spLocks noGrp="1"/>
          </p:cNvSpPr>
          <p:nvPr>
            <p:ph idx="1"/>
          </p:nvPr>
        </p:nvSpPr>
        <p:spPr/>
        <p:txBody>
          <a:bodyPr/>
          <a:lstStyle/>
          <a:p>
            <a:endParaRPr lang="tr-TR" dirty="0" smtClean="0"/>
          </a:p>
          <a:p>
            <a:endParaRPr lang="tr-TR" dirty="0" smtClean="0"/>
          </a:p>
          <a:p>
            <a:r>
              <a:rPr lang="tr-TR" dirty="0" smtClean="0"/>
              <a:t>Öğrenme </a:t>
            </a:r>
            <a:r>
              <a:rPr lang="tr-TR" dirty="0"/>
              <a:t>güçlüğünün kesin nedeni bilinmemekle birlikte; </a:t>
            </a:r>
            <a:endParaRPr lang="tr-TR" dirty="0" smtClean="0"/>
          </a:p>
          <a:p>
            <a:pPr marL="0" indent="0">
              <a:buNone/>
            </a:pPr>
            <a:r>
              <a:rPr lang="tr-TR" dirty="0"/>
              <a:t> </a:t>
            </a:r>
            <a:r>
              <a:rPr lang="tr-TR" dirty="0" smtClean="0"/>
              <a:t>  </a:t>
            </a:r>
            <a:r>
              <a:rPr lang="tr-TR" dirty="0"/>
              <a:t>Genetik nedenler, (Araştırmalara göre %25- 60 arası ve </a:t>
            </a:r>
            <a:r>
              <a:rPr lang="tr-TR" dirty="0" smtClean="0"/>
              <a:t>      </a:t>
            </a:r>
          </a:p>
          <a:p>
            <a:pPr marL="0" indent="0">
              <a:buNone/>
            </a:pPr>
            <a:r>
              <a:rPr lang="tr-TR" dirty="0" smtClean="0"/>
              <a:t>   bu </a:t>
            </a:r>
            <a:r>
              <a:rPr lang="tr-TR" dirty="0"/>
              <a:t>oran ikiz kardeşlerde daha sık görülüyor</a:t>
            </a:r>
            <a:r>
              <a:rPr lang="tr-TR" dirty="0" smtClean="0"/>
              <a:t>.)</a:t>
            </a:r>
          </a:p>
          <a:p>
            <a:pPr marL="0" indent="0">
              <a:buNone/>
            </a:pPr>
            <a:endParaRPr lang="tr-TR" dirty="0"/>
          </a:p>
        </p:txBody>
      </p:sp>
    </p:spTree>
    <p:extLst>
      <p:ext uri="{BB962C8B-B14F-4D97-AF65-F5344CB8AC3E}">
        <p14:creationId xmlns:p14="http://schemas.microsoft.com/office/powerpoint/2010/main" val="97645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Devamı…</a:t>
            </a:r>
            <a:endParaRPr lang="tr-TR" dirty="0"/>
          </a:p>
        </p:txBody>
      </p:sp>
      <p:sp>
        <p:nvSpPr>
          <p:cNvPr id="3" name="İçerik Yer Tutucusu 2"/>
          <p:cNvSpPr>
            <a:spLocks noGrp="1"/>
          </p:cNvSpPr>
          <p:nvPr>
            <p:ph idx="1"/>
          </p:nvPr>
        </p:nvSpPr>
        <p:spPr/>
        <p:txBody>
          <a:bodyPr/>
          <a:lstStyle/>
          <a:p>
            <a:r>
              <a:rPr lang="tr-TR" dirty="0"/>
              <a:t>Gebelikte annenin sigara, alkol ve uyuşturucu kullanması, </a:t>
            </a:r>
            <a:endParaRPr lang="tr-TR" dirty="0" smtClean="0"/>
          </a:p>
          <a:p>
            <a:endParaRPr lang="tr-TR" dirty="0"/>
          </a:p>
          <a:p>
            <a:r>
              <a:rPr lang="tr-TR"/>
              <a:t>Gebelikte </a:t>
            </a:r>
            <a:r>
              <a:rPr lang="tr-TR" smtClean="0"/>
              <a:t>annenin yetersiz  </a:t>
            </a:r>
            <a:r>
              <a:rPr lang="tr-TR" dirty="0"/>
              <a:t>beslenmesi, </a:t>
            </a:r>
            <a:endParaRPr lang="tr-TR" dirty="0" smtClean="0"/>
          </a:p>
          <a:p>
            <a:endParaRPr lang="tr-TR" dirty="0"/>
          </a:p>
          <a:p>
            <a:r>
              <a:rPr lang="tr-TR" dirty="0"/>
              <a:t>Doğum esnasında bebeğin oksijensiz kalması,</a:t>
            </a:r>
          </a:p>
        </p:txBody>
      </p:sp>
    </p:spTree>
    <p:extLst>
      <p:ext uri="{BB962C8B-B14F-4D97-AF65-F5344CB8AC3E}">
        <p14:creationId xmlns:p14="http://schemas.microsoft.com/office/powerpoint/2010/main" val="73447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Devamı…</a:t>
            </a:r>
            <a:endParaRPr lang="tr-TR" dirty="0"/>
          </a:p>
        </p:txBody>
      </p:sp>
      <p:sp>
        <p:nvSpPr>
          <p:cNvPr id="3" name="İçerik Yer Tutucusu 2"/>
          <p:cNvSpPr>
            <a:spLocks noGrp="1"/>
          </p:cNvSpPr>
          <p:nvPr>
            <p:ph idx="1"/>
          </p:nvPr>
        </p:nvSpPr>
        <p:spPr/>
        <p:txBody>
          <a:bodyPr/>
          <a:lstStyle/>
          <a:p>
            <a:r>
              <a:rPr lang="tr-TR" dirty="0"/>
              <a:t>Doğumda kullanılan aletlerin verdiği zararlar, </a:t>
            </a:r>
            <a:endParaRPr lang="tr-TR" dirty="0" smtClean="0"/>
          </a:p>
          <a:p>
            <a:pPr marL="0" indent="0">
              <a:buNone/>
            </a:pPr>
            <a:endParaRPr lang="tr-TR" dirty="0"/>
          </a:p>
          <a:p>
            <a:r>
              <a:rPr lang="tr-TR" dirty="0" smtClean="0"/>
              <a:t>Doğum </a:t>
            </a:r>
            <a:r>
              <a:rPr lang="tr-TR" dirty="0"/>
              <a:t>sonrasında meydana gelen beyinde hasar oluşturan çarpmalar, zedelenmeler, </a:t>
            </a:r>
            <a:endParaRPr lang="tr-TR" dirty="0" smtClean="0"/>
          </a:p>
          <a:p>
            <a:pPr marL="0" indent="0">
              <a:buNone/>
            </a:pPr>
            <a:endParaRPr lang="tr-TR" dirty="0" smtClean="0"/>
          </a:p>
          <a:p>
            <a:r>
              <a:rPr lang="tr-TR" dirty="0" smtClean="0"/>
              <a:t> </a:t>
            </a:r>
            <a:r>
              <a:rPr lang="tr-TR" dirty="0"/>
              <a:t>Uyaran eksikliği,</a:t>
            </a:r>
          </a:p>
        </p:txBody>
      </p:sp>
    </p:spTree>
    <p:extLst>
      <p:ext uri="{BB962C8B-B14F-4D97-AF65-F5344CB8AC3E}">
        <p14:creationId xmlns:p14="http://schemas.microsoft.com/office/powerpoint/2010/main" val="1140448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Devamı…</a:t>
            </a:r>
            <a:endParaRPr lang="tr-TR" dirty="0"/>
          </a:p>
        </p:txBody>
      </p:sp>
      <p:sp>
        <p:nvSpPr>
          <p:cNvPr id="3" name="İçerik Yer Tutucusu 2"/>
          <p:cNvSpPr>
            <a:spLocks noGrp="1"/>
          </p:cNvSpPr>
          <p:nvPr>
            <p:ph idx="1"/>
          </p:nvPr>
        </p:nvSpPr>
        <p:spPr/>
        <p:txBody>
          <a:bodyPr/>
          <a:lstStyle/>
          <a:p>
            <a:r>
              <a:rPr lang="tr-TR" dirty="0"/>
              <a:t>Zehirli maddeye maruz kalma, </a:t>
            </a:r>
            <a:endParaRPr lang="tr-TR" dirty="0" smtClean="0"/>
          </a:p>
          <a:p>
            <a:pPr marL="0" indent="0">
              <a:buNone/>
            </a:pPr>
            <a:endParaRPr lang="tr-TR" dirty="0"/>
          </a:p>
          <a:p>
            <a:r>
              <a:rPr lang="tr-TR" dirty="0" smtClean="0"/>
              <a:t>Yakın </a:t>
            </a:r>
            <a:r>
              <a:rPr lang="tr-TR" dirty="0"/>
              <a:t>akraba evliliği, </a:t>
            </a:r>
            <a:endParaRPr lang="tr-TR" dirty="0" smtClean="0"/>
          </a:p>
          <a:p>
            <a:pPr marL="0" indent="0">
              <a:buNone/>
            </a:pPr>
            <a:endParaRPr lang="tr-TR" dirty="0"/>
          </a:p>
          <a:p>
            <a:r>
              <a:rPr lang="tr-TR" dirty="0" smtClean="0"/>
              <a:t>Kalıtımla </a:t>
            </a:r>
            <a:r>
              <a:rPr lang="tr-TR" dirty="0"/>
              <a:t>geçen nörolojik rahatsızlıklar gibi etkenler neden olarak gösterilmektedir.</a:t>
            </a:r>
          </a:p>
        </p:txBody>
      </p:sp>
    </p:spTree>
    <p:extLst>
      <p:ext uri="{BB962C8B-B14F-4D97-AF65-F5344CB8AC3E}">
        <p14:creationId xmlns:p14="http://schemas.microsoft.com/office/powerpoint/2010/main" val="264024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Eğitimi</a:t>
            </a:r>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28092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01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
            </a:r>
            <a:br>
              <a:rPr lang="tr-TR" b="1" dirty="0"/>
            </a:br>
            <a:endParaRPr lang="tr-TR" dirty="0"/>
          </a:p>
        </p:txBody>
      </p:sp>
      <p:sp>
        <p:nvSpPr>
          <p:cNvPr id="3" name="İçerik Yer Tutucusu 2"/>
          <p:cNvSpPr>
            <a:spLocks noGrp="1"/>
          </p:cNvSpPr>
          <p:nvPr>
            <p:ph idx="1"/>
          </p:nvPr>
        </p:nvSpPr>
        <p:spPr/>
        <p:txBody>
          <a:bodyPr/>
          <a:lstStyle/>
          <a:p>
            <a:r>
              <a:rPr lang="tr-TR" dirty="0"/>
              <a:t>Özel öğrenme güçlüğünün en önemli tedavisi eğitimdir. Bu eğitim okulda verilen eğitimden farklıdır. Çocuk normal bir okulda eğitimine devam ederken bireysel yada gurup halinde özel bir eğitime alınır</a:t>
            </a:r>
            <a:r>
              <a:rPr lang="tr-TR" dirty="0" smtClean="0"/>
              <a:t>.</a:t>
            </a:r>
          </a:p>
          <a:p>
            <a:endParaRPr lang="tr-TR" dirty="0"/>
          </a:p>
          <a:p>
            <a:r>
              <a:rPr lang="tr-TR" dirty="0" err="1"/>
              <a:t>Dislektik</a:t>
            </a:r>
            <a:r>
              <a:rPr lang="tr-TR" dirty="0"/>
              <a:t> çocukların eğitimlerinde görsel, işitsel, dokunma ve </a:t>
            </a:r>
            <a:r>
              <a:rPr lang="tr-TR" dirty="0" err="1"/>
              <a:t>kinestetik</a:t>
            </a:r>
            <a:r>
              <a:rPr lang="tr-TR" dirty="0"/>
              <a:t> algının geliştirilmesini, dikkat ve bellek, </a:t>
            </a:r>
            <a:r>
              <a:rPr lang="tr-TR" dirty="0" err="1"/>
              <a:t>ardışıklık</a:t>
            </a:r>
            <a:r>
              <a:rPr lang="tr-TR" dirty="0"/>
              <a:t> yeteneklerinin artırılmasını, motor koordinasyon becerilerinin geliştirilmesini içermektedir.</a:t>
            </a:r>
          </a:p>
        </p:txBody>
      </p:sp>
    </p:spTree>
    <p:extLst>
      <p:ext uri="{BB962C8B-B14F-4D97-AF65-F5344CB8AC3E}">
        <p14:creationId xmlns:p14="http://schemas.microsoft.com/office/powerpoint/2010/main" val="14171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Okullarda kaynaştırma öğrencisi olarak tanılanan öğrenme güçlüğü yaşayan öğrencilere destek eğitim odalarından eğitim almaları sağlanır.</a:t>
            </a:r>
          </a:p>
          <a:p>
            <a:r>
              <a:rPr lang="tr-TR" dirty="0" smtClean="0"/>
              <a:t>Ders saatinin %40’nı aşmayacak şekilde okul yönetimi tarafından planlama yapılır.</a:t>
            </a:r>
            <a:endParaRPr lang="tr-TR" dirty="0"/>
          </a:p>
        </p:txBody>
      </p:sp>
    </p:spTree>
    <p:extLst>
      <p:ext uri="{BB962C8B-B14F-4D97-AF65-F5344CB8AC3E}">
        <p14:creationId xmlns:p14="http://schemas.microsoft.com/office/powerpoint/2010/main" val="1847760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1140736"/>
          </a:xfrm>
        </p:spPr>
        <p:txBody>
          <a:bodyPr/>
          <a:lstStyle/>
          <a:p>
            <a:pPr algn="ctr"/>
            <a:r>
              <a:rPr lang="tr-TR" dirty="0" smtClean="0"/>
              <a:t>Tedavisi</a:t>
            </a:r>
            <a:endParaRPr lang="tr-TR" dirty="0"/>
          </a:p>
        </p:txBody>
      </p:sp>
      <p:sp>
        <p:nvSpPr>
          <p:cNvPr id="3" name="İçerik Yer Tutucusu 2"/>
          <p:cNvSpPr>
            <a:spLocks noGrp="1"/>
          </p:cNvSpPr>
          <p:nvPr>
            <p:ph idx="1"/>
          </p:nvPr>
        </p:nvSpPr>
        <p:spPr>
          <a:xfrm>
            <a:off x="457200" y="1772816"/>
            <a:ext cx="8229600" cy="4551784"/>
          </a:xfrm>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8064896"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216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r>
              <a:rPr lang="tr-TR" dirty="0" smtClean="0"/>
              <a:t>Özel </a:t>
            </a:r>
            <a:r>
              <a:rPr lang="tr-TR" dirty="0"/>
              <a:t>öğrenme güçlüğü </a:t>
            </a:r>
            <a:r>
              <a:rPr lang="tr-TR" dirty="0" err="1"/>
              <a:t>disleksiyi</a:t>
            </a:r>
            <a:r>
              <a:rPr lang="tr-TR" dirty="0"/>
              <a:t> tamamen ortadan kaldıracak bir ilaç tedavisi yöntemi bulunmamaktadır</a:t>
            </a:r>
            <a:r>
              <a:rPr lang="tr-TR" dirty="0" smtClean="0"/>
              <a:t>.</a:t>
            </a:r>
          </a:p>
          <a:p>
            <a:endParaRPr lang="tr-TR" dirty="0"/>
          </a:p>
          <a:p>
            <a:r>
              <a:rPr lang="tr-TR" dirty="0" smtClean="0"/>
              <a:t> </a:t>
            </a:r>
            <a:r>
              <a:rPr lang="tr-TR" dirty="0"/>
              <a:t>Ancak öğrenme sorunun yanı sıra dikkat eksikliği, aşırı hareketlilik, depresyon, kaygı bozukluğu gibi başka psikiyatrik bozukluklarda soruna eşlik ediyorsa bu sorunların ilaçla tedavisi düşünülmelidir.</a:t>
            </a:r>
          </a:p>
        </p:txBody>
      </p:sp>
      <p:sp>
        <p:nvSpPr>
          <p:cNvPr id="5" name="Başlık 1"/>
          <p:cNvSpPr>
            <a:spLocks noGrp="1"/>
          </p:cNvSpPr>
          <p:nvPr>
            <p:ph type="title"/>
          </p:nvPr>
        </p:nvSpPr>
        <p:spPr/>
        <p:txBody>
          <a:bodyPr>
            <a:normAutofit fontScale="90000"/>
          </a:bodyPr>
          <a:lstStyle/>
          <a:p>
            <a:r>
              <a:rPr lang="tr-TR" b="1" dirty="0" smtClean="0"/>
              <a:t/>
            </a:r>
            <a:br>
              <a:rPr lang="tr-TR" b="1" dirty="0" smtClean="0"/>
            </a:br>
            <a:r>
              <a:rPr lang="tr-TR" b="1" dirty="0"/>
              <a:t/>
            </a:r>
            <a:br>
              <a:rPr lang="tr-TR" b="1" dirty="0"/>
            </a:br>
            <a:endParaRPr lang="tr-TR" dirty="0"/>
          </a:p>
        </p:txBody>
      </p:sp>
    </p:spTree>
    <p:extLst>
      <p:ext uri="{BB962C8B-B14F-4D97-AF65-F5344CB8AC3E}">
        <p14:creationId xmlns:p14="http://schemas.microsoft.com/office/powerpoint/2010/main" val="272210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Özel öğrenme güçlüğü nedir?</a:t>
            </a:r>
          </a:p>
        </p:txBody>
      </p:sp>
      <p:sp>
        <p:nvSpPr>
          <p:cNvPr id="3" name="İçerik Yer Tutucusu 2"/>
          <p:cNvSpPr>
            <a:spLocks noGrp="1"/>
          </p:cNvSpPr>
          <p:nvPr>
            <p:ph idx="1"/>
          </p:nvPr>
        </p:nvSpPr>
        <p:spPr/>
        <p:txBody>
          <a:bodyPr>
            <a:normAutofit/>
          </a:bodyPr>
          <a:lstStyle/>
          <a:p>
            <a:r>
              <a:rPr lang="tr-TR" dirty="0" smtClean="0"/>
              <a:t>Öğrenme </a:t>
            </a:r>
            <a:r>
              <a:rPr lang="tr-TR" dirty="0"/>
              <a:t>güçlüğü; çocuğun okuma-yazma, matematik-aritmetik beceriler, </a:t>
            </a:r>
            <a:r>
              <a:rPr lang="tr-TR" dirty="0" smtClean="0"/>
              <a:t>konuşma dinleme</a:t>
            </a:r>
            <a:r>
              <a:rPr lang="tr-TR" dirty="0"/>
              <a:t>, akıl yürütme yeteneğini kazanma ve kullanabilmesinde yaşadığı zorluk olarak </a:t>
            </a:r>
            <a:r>
              <a:rPr lang="tr-TR" dirty="0" smtClean="0"/>
              <a:t>tanımlanır.</a:t>
            </a:r>
            <a:endParaRPr lang="tr-TR" dirty="0"/>
          </a:p>
          <a:p>
            <a:pPr marL="0" indent="0">
              <a:buNone/>
            </a:pPr>
            <a:endParaRPr lang="tr-TR" dirty="0" smtClean="0"/>
          </a:p>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61048"/>
            <a:ext cx="727280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110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Tanılama Süreci </a:t>
            </a:r>
            <a:endParaRPr lang="tr-TR" dirty="0"/>
          </a:p>
        </p:txBody>
      </p:sp>
      <p:sp>
        <p:nvSpPr>
          <p:cNvPr id="3" name="İçerik Yer Tutucusu 2"/>
          <p:cNvSpPr>
            <a:spLocks noGrp="1"/>
          </p:cNvSpPr>
          <p:nvPr>
            <p:ph idx="1"/>
          </p:nvPr>
        </p:nvSpPr>
        <p:spPr/>
        <p:txBody>
          <a:bodyPr/>
          <a:lstStyle/>
          <a:p>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777686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7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
            </a:r>
            <a:br>
              <a:rPr lang="tr-TR" b="1" dirty="0"/>
            </a:br>
            <a:r>
              <a:rPr lang="tr-TR" b="1" dirty="0" smtClean="0"/>
              <a:t>Ram süreci</a:t>
            </a:r>
            <a:endParaRPr lang="tr-TR" dirty="0"/>
          </a:p>
        </p:txBody>
      </p:sp>
      <p:sp>
        <p:nvSpPr>
          <p:cNvPr id="3" name="İçerik Yer Tutucusu 2"/>
          <p:cNvSpPr>
            <a:spLocks noGrp="1"/>
          </p:cNvSpPr>
          <p:nvPr>
            <p:ph idx="1"/>
          </p:nvPr>
        </p:nvSpPr>
        <p:spPr/>
        <p:txBody>
          <a:bodyPr/>
          <a:lstStyle/>
          <a:p>
            <a:r>
              <a:rPr lang="tr-TR" dirty="0" smtClean="0"/>
              <a:t>Rehberlik ve araştırma merkezlerinde özel öğrenme güçlüğü şüphesi ile yönlendirilen öğrencilere standartlaştırılmış testler  uygulanmaktadır.</a:t>
            </a:r>
          </a:p>
          <a:p>
            <a:pPr marL="0" indent="0">
              <a:buNone/>
            </a:pPr>
            <a:endParaRPr lang="tr-TR" dirty="0" smtClean="0"/>
          </a:p>
        </p:txBody>
      </p:sp>
    </p:spTree>
    <p:extLst>
      <p:ext uri="{BB962C8B-B14F-4D97-AF65-F5344CB8AC3E}">
        <p14:creationId xmlns:p14="http://schemas.microsoft.com/office/powerpoint/2010/main" val="873170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Hastane süreci</a:t>
            </a:r>
            <a:endParaRPr lang="tr-TR" dirty="0"/>
          </a:p>
        </p:txBody>
      </p:sp>
      <p:sp>
        <p:nvSpPr>
          <p:cNvPr id="3" name="İçerik Yer Tutucusu 2"/>
          <p:cNvSpPr>
            <a:spLocks noGrp="1"/>
          </p:cNvSpPr>
          <p:nvPr>
            <p:ph idx="1"/>
          </p:nvPr>
        </p:nvSpPr>
        <p:spPr/>
        <p:txBody>
          <a:bodyPr/>
          <a:lstStyle/>
          <a:p>
            <a:r>
              <a:rPr lang="tr-TR" dirty="0" smtClean="0"/>
              <a:t>Özel öğrenme güçlüğü için hastanelerin yapmış olduğu standartlaştırılmış testler uygulanmaktadır.</a:t>
            </a:r>
          </a:p>
          <a:p>
            <a:pPr marL="0" indent="0">
              <a:buNone/>
            </a:pPr>
            <a:endParaRPr lang="tr-TR" dirty="0" smtClean="0"/>
          </a:p>
          <a:p>
            <a:r>
              <a:rPr lang="tr-TR" dirty="0" smtClean="0"/>
              <a:t>Rehberlik araştırma merkezinin uygulamış olduğu test ve performans alımı ile hastanelerin vermiş olduğu rapor  sonucuna göre öğrenme güçlüğü olan öğrenciye uygun eğitim verilir. </a:t>
            </a:r>
          </a:p>
        </p:txBody>
      </p:sp>
    </p:spTree>
    <p:extLst>
      <p:ext uri="{BB962C8B-B14F-4D97-AF65-F5344CB8AC3E}">
        <p14:creationId xmlns:p14="http://schemas.microsoft.com/office/powerpoint/2010/main" val="372404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
            </a:r>
            <a:br>
              <a:rPr lang="tr-TR" dirty="0"/>
            </a:br>
            <a:r>
              <a:rPr lang="tr-TR" dirty="0"/>
              <a:t>ÖZEL ÖĞRENME GÜÇLÜĞÜNÜN SINIFLANDIRILMASI</a:t>
            </a:r>
          </a:p>
        </p:txBody>
      </p:sp>
      <p:sp>
        <p:nvSpPr>
          <p:cNvPr id="3" name="İçerik Yer Tutucusu 2"/>
          <p:cNvSpPr>
            <a:spLocks noGrp="1"/>
          </p:cNvSpPr>
          <p:nvPr>
            <p:ph idx="1"/>
          </p:nvPr>
        </p:nvSpPr>
        <p:spPr/>
        <p:txBody>
          <a:bodyPr/>
          <a:lstStyle/>
          <a:p>
            <a:r>
              <a:rPr lang="tr-TR" dirty="0" err="1"/>
              <a:t>Disleksi</a:t>
            </a:r>
            <a:r>
              <a:rPr lang="tr-TR" dirty="0"/>
              <a:t> (Okuma Becerisi) </a:t>
            </a:r>
            <a:endParaRPr lang="tr-TR" dirty="0" smtClean="0"/>
          </a:p>
          <a:p>
            <a:pPr marL="0" indent="0">
              <a:buNone/>
            </a:pPr>
            <a:endParaRPr lang="tr-TR" dirty="0"/>
          </a:p>
          <a:p>
            <a:r>
              <a:rPr lang="tr-TR" dirty="0" err="1" smtClean="0"/>
              <a:t>Disgrafi</a:t>
            </a:r>
            <a:r>
              <a:rPr lang="tr-TR" dirty="0"/>
              <a:t>( Yazma Becerisi) </a:t>
            </a:r>
            <a:endParaRPr lang="tr-TR" dirty="0" smtClean="0"/>
          </a:p>
          <a:p>
            <a:pPr marL="0" indent="0">
              <a:buNone/>
            </a:pPr>
            <a:endParaRPr lang="tr-TR" dirty="0"/>
          </a:p>
          <a:p>
            <a:r>
              <a:rPr lang="tr-TR" dirty="0" err="1"/>
              <a:t>Diskalkuli</a:t>
            </a:r>
            <a:r>
              <a:rPr lang="tr-TR" dirty="0"/>
              <a:t> (Matematik Becerisi) </a:t>
            </a:r>
            <a:endParaRPr lang="tr-TR" dirty="0" smtClean="0"/>
          </a:p>
          <a:p>
            <a:endParaRPr lang="tr-TR" dirty="0"/>
          </a:p>
          <a:p>
            <a:r>
              <a:rPr lang="tr-TR" dirty="0" err="1"/>
              <a:t>Dispraksi</a:t>
            </a:r>
            <a:r>
              <a:rPr lang="tr-TR" dirty="0"/>
              <a:t> ( İnce motor becerilerde zorlanma) </a:t>
            </a:r>
          </a:p>
          <a:p>
            <a:endParaRPr lang="tr-TR" dirty="0"/>
          </a:p>
        </p:txBody>
      </p:sp>
    </p:spTree>
    <p:extLst>
      <p:ext uri="{BB962C8B-B14F-4D97-AF65-F5344CB8AC3E}">
        <p14:creationId xmlns:p14="http://schemas.microsoft.com/office/powerpoint/2010/main" val="1296572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Belirgin </a:t>
            </a:r>
            <a:r>
              <a:rPr lang="tr-TR" dirty="0" err="1"/>
              <a:t>Disleksi</a:t>
            </a:r>
            <a:r>
              <a:rPr lang="tr-TR" dirty="0"/>
              <a:t> Özellikleri</a:t>
            </a: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20891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263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
            </a:r>
            <a:br>
              <a:rPr lang="tr-TR" b="1" dirty="0"/>
            </a:br>
            <a:r>
              <a:rPr lang="tr-TR" dirty="0"/>
              <a:t> </a:t>
            </a:r>
            <a:br>
              <a:rPr lang="tr-TR" dirty="0"/>
            </a:br>
            <a:endParaRPr lang="tr-TR" dirty="0"/>
          </a:p>
        </p:txBody>
      </p:sp>
      <p:sp>
        <p:nvSpPr>
          <p:cNvPr id="3" name="İçerik Yer Tutucusu 2"/>
          <p:cNvSpPr>
            <a:spLocks noGrp="1"/>
          </p:cNvSpPr>
          <p:nvPr>
            <p:ph idx="1"/>
          </p:nvPr>
        </p:nvSpPr>
        <p:spPr/>
        <p:txBody>
          <a:bodyPr/>
          <a:lstStyle/>
          <a:p>
            <a:r>
              <a:rPr lang="tr-TR" dirty="0" smtClean="0"/>
              <a:t>Okuma becerisinde zorlanma olarak tanımlanır.</a:t>
            </a:r>
          </a:p>
          <a:p>
            <a:pPr marL="0" indent="0">
              <a:buNone/>
            </a:pPr>
            <a:endParaRPr lang="tr-TR" b="1" dirty="0" smtClean="0"/>
          </a:p>
          <a:p>
            <a:r>
              <a:rPr lang="tr-TR" dirty="0" smtClean="0"/>
              <a:t>Okuma </a:t>
            </a:r>
            <a:r>
              <a:rPr lang="tr-TR" dirty="0"/>
              <a:t>yavaştır, akıcı değildir. Harf </a:t>
            </a:r>
            <a:r>
              <a:rPr lang="tr-TR" dirty="0" err="1"/>
              <a:t>harf</a:t>
            </a:r>
            <a:r>
              <a:rPr lang="tr-TR" dirty="0"/>
              <a:t> okur ya da hiç okuyamaz </a:t>
            </a:r>
            <a:endParaRPr lang="tr-TR" dirty="0" smtClean="0"/>
          </a:p>
          <a:p>
            <a:pPr marL="0" indent="0">
              <a:buNone/>
            </a:pPr>
            <a:endParaRPr lang="tr-TR" dirty="0"/>
          </a:p>
          <a:p>
            <a:r>
              <a:rPr lang="tr-TR" dirty="0" smtClean="0"/>
              <a:t>Bilmediği</a:t>
            </a:r>
            <a:r>
              <a:rPr lang="tr-TR" dirty="0"/>
              <a:t>, uzun kelimeleri okurken duraklar. Yakın kelimeleri ayıramaz. </a:t>
            </a:r>
          </a:p>
          <a:p>
            <a:endParaRPr lang="tr-TR" dirty="0"/>
          </a:p>
          <a:p>
            <a:pPr marL="0" indent="0">
              <a:buNone/>
            </a:pPr>
            <a:endParaRPr lang="tr-TR" dirty="0"/>
          </a:p>
        </p:txBody>
      </p:sp>
    </p:spTree>
    <p:extLst>
      <p:ext uri="{BB962C8B-B14F-4D97-AF65-F5344CB8AC3E}">
        <p14:creationId xmlns:p14="http://schemas.microsoft.com/office/powerpoint/2010/main" val="3475459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Devamı…</a:t>
            </a:r>
            <a:endParaRPr lang="tr-TR" dirty="0"/>
          </a:p>
        </p:txBody>
      </p:sp>
      <p:sp>
        <p:nvSpPr>
          <p:cNvPr id="3" name="İçerik Yer Tutucusu 2"/>
          <p:cNvSpPr>
            <a:spLocks noGrp="1"/>
          </p:cNvSpPr>
          <p:nvPr>
            <p:ph idx="1"/>
          </p:nvPr>
        </p:nvSpPr>
        <p:spPr/>
        <p:txBody>
          <a:bodyPr/>
          <a:lstStyle/>
          <a:p>
            <a:endParaRPr lang="tr-TR" b="1" dirty="0"/>
          </a:p>
          <a:p>
            <a:r>
              <a:rPr lang="tr-TR" dirty="0" smtClean="0"/>
              <a:t>Kelimeleri </a:t>
            </a:r>
            <a:r>
              <a:rPr lang="tr-TR" dirty="0"/>
              <a:t>kısaltarak okur, atlar, değiştirir ya da tahmin eder. </a:t>
            </a:r>
            <a:endParaRPr lang="tr-TR" dirty="0" smtClean="0"/>
          </a:p>
          <a:p>
            <a:pPr marL="0" indent="0">
              <a:buNone/>
            </a:pPr>
            <a:endParaRPr lang="tr-TR" dirty="0"/>
          </a:p>
          <a:p>
            <a:r>
              <a:rPr lang="tr-TR" dirty="0" smtClean="0"/>
              <a:t>Satır </a:t>
            </a:r>
            <a:r>
              <a:rPr lang="tr-TR" dirty="0"/>
              <a:t>başına geçerken zorlanır. </a:t>
            </a:r>
          </a:p>
          <a:p>
            <a:endParaRPr lang="tr-TR" dirty="0"/>
          </a:p>
          <a:p>
            <a:endParaRPr lang="tr-TR" dirty="0"/>
          </a:p>
        </p:txBody>
      </p:sp>
    </p:spTree>
    <p:extLst>
      <p:ext uri="{BB962C8B-B14F-4D97-AF65-F5344CB8AC3E}">
        <p14:creationId xmlns:p14="http://schemas.microsoft.com/office/powerpoint/2010/main" val="1117014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Disgrafi</a:t>
            </a:r>
            <a:r>
              <a:rPr lang="tr-TR" dirty="0"/>
              <a:t> olan çocukların özellikleri</a:t>
            </a: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8208912"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168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
            </a:r>
            <a:br>
              <a:rPr lang="tr-TR" b="1" dirty="0"/>
            </a:br>
            <a:r>
              <a:rPr lang="tr-TR" dirty="0"/>
              <a:t> </a:t>
            </a:r>
            <a:br>
              <a:rPr lang="tr-TR" dirty="0"/>
            </a:br>
            <a:endParaRPr lang="tr-TR" dirty="0"/>
          </a:p>
        </p:txBody>
      </p:sp>
      <p:sp>
        <p:nvSpPr>
          <p:cNvPr id="3" name="İçerik Yer Tutucusu 2"/>
          <p:cNvSpPr>
            <a:spLocks noGrp="1"/>
          </p:cNvSpPr>
          <p:nvPr>
            <p:ph idx="1"/>
          </p:nvPr>
        </p:nvSpPr>
        <p:spPr/>
        <p:txBody>
          <a:bodyPr/>
          <a:lstStyle/>
          <a:p>
            <a:r>
              <a:rPr lang="tr-TR" dirty="0" smtClean="0"/>
              <a:t>Yazma becerisinde zorlanma olarak tanımlanır.</a:t>
            </a:r>
          </a:p>
          <a:p>
            <a:pPr marL="0" indent="0">
              <a:buNone/>
            </a:pPr>
            <a:endParaRPr lang="tr-TR" b="1" dirty="0"/>
          </a:p>
          <a:p>
            <a:r>
              <a:rPr lang="tr-TR" b="1" dirty="0"/>
              <a:t> </a:t>
            </a:r>
            <a:r>
              <a:rPr lang="tr-TR" dirty="0"/>
              <a:t>Yazarken bazı harfleri unutur, bazılarını ekler. Karalama, harfleri yanlış dizme olur. </a:t>
            </a:r>
            <a:endParaRPr lang="tr-TR" dirty="0" smtClean="0"/>
          </a:p>
          <a:p>
            <a:pPr marL="0" indent="0">
              <a:buNone/>
            </a:pPr>
            <a:endParaRPr lang="tr-TR" dirty="0"/>
          </a:p>
          <a:p>
            <a:r>
              <a:rPr lang="tr-TR" dirty="0" smtClean="0"/>
              <a:t>Ayna </a:t>
            </a:r>
            <a:r>
              <a:rPr lang="tr-TR" dirty="0"/>
              <a:t>hali yazabilirler. Talip= q il AT ,</a:t>
            </a:r>
          </a:p>
          <a:p>
            <a:pPr marL="0" indent="0">
              <a:buNone/>
            </a:pPr>
            <a:endParaRPr lang="tr-TR" dirty="0"/>
          </a:p>
          <a:p>
            <a:endParaRPr lang="tr-TR" dirty="0"/>
          </a:p>
        </p:txBody>
      </p:sp>
    </p:spTree>
    <p:extLst>
      <p:ext uri="{BB962C8B-B14F-4D97-AF65-F5344CB8AC3E}">
        <p14:creationId xmlns:p14="http://schemas.microsoft.com/office/powerpoint/2010/main" val="156823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Kelime</a:t>
            </a:r>
            <a:r>
              <a:rPr lang="tr-TR" dirty="0"/>
              <a:t>, cümle oluşturup yazıya dökmekte sorun yaşarlar. </a:t>
            </a:r>
            <a:endParaRPr lang="tr-TR" dirty="0" smtClean="0"/>
          </a:p>
          <a:p>
            <a:pPr marL="0" indent="0">
              <a:buNone/>
            </a:pPr>
            <a:endParaRPr lang="tr-TR" dirty="0"/>
          </a:p>
          <a:p>
            <a:r>
              <a:rPr lang="tr-TR" dirty="0"/>
              <a:t> El yazısı yaşıtlarına oranla okunaksız ve yavaştır. </a:t>
            </a:r>
            <a:endParaRPr lang="tr-TR" dirty="0" smtClean="0"/>
          </a:p>
          <a:p>
            <a:pPr marL="0" indent="0">
              <a:buNone/>
            </a:pPr>
            <a:endParaRPr lang="tr-TR" dirty="0"/>
          </a:p>
          <a:p>
            <a:r>
              <a:rPr lang="tr-TR" dirty="0" smtClean="0"/>
              <a:t>Bazı </a:t>
            </a:r>
            <a:r>
              <a:rPr lang="tr-TR" dirty="0"/>
              <a:t>harf ve sayıları ters yazarlar karıştırırlar. ( b - d ; d - t ; m - n ; g - y ; f - v ; b - p ; g - k ; c - ç ; 2 - 5 ; 6 - 9 ; 12 - 21 ) </a:t>
            </a:r>
          </a:p>
          <a:p>
            <a:pPr marL="0" indent="0">
              <a:buNone/>
            </a:pPr>
            <a:endParaRPr lang="tr-TR" dirty="0"/>
          </a:p>
          <a:p>
            <a:endParaRPr lang="tr-TR" dirty="0"/>
          </a:p>
        </p:txBody>
      </p:sp>
    </p:spTree>
    <p:extLst>
      <p:ext uri="{BB962C8B-B14F-4D97-AF65-F5344CB8AC3E}">
        <p14:creationId xmlns:p14="http://schemas.microsoft.com/office/powerpoint/2010/main" val="20016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r>
              <a:rPr lang="tr-TR" dirty="0" smtClean="0"/>
              <a:t>1975 </a:t>
            </a:r>
            <a:r>
              <a:rPr lang="tr-TR" dirty="0"/>
              <a:t>yılında Amerika Birleşik Devletlerinde yapılan ilk tanımına göre özgül öğrenme güçlüğü “yazılı ve sözlü dili anlama ve kullanmada temel olan bir veya daha fazla psikolojik sürecin etkilenmesiyle ortaya çıkan </a:t>
            </a:r>
            <a:r>
              <a:rPr lang="tr-TR" dirty="0" smtClean="0"/>
              <a:t>dinleme , düşünme</a:t>
            </a:r>
            <a:r>
              <a:rPr lang="tr-TR" dirty="0"/>
              <a:t>, konuşma, okuma, yazma ve matematiksel hesaplamalar yapmadaki güçlüklerdir</a:t>
            </a:r>
            <a:r>
              <a:rPr lang="tr-TR" dirty="0" smtClean="0"/>
              <a:t>”.</a:t>
            </a:r>
            <a:endParaRPr lang="tr-TR" dirty="0"/>
          </a:p>
          <a:p>
            <a:endParaRPr lang="tr-TR" dirty="0"/>
          </a:p>
        </p:txBody>
      </p:sp>
    </p:spTree>
    <p:extLst>
      <p:ext uri="{BB962C8B-B14F-4D97-AF65-F5344CB8AC3E}">
        <p14:creationId xmlns:p14="http://schemas.microsoft.com/office/powerpoint/2010/main" val="2872072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Diskalkuli</a:t>
            </a:r>
            <a:r>
              <a:rPr lang="tr-TR" dirty="0"/>
              <a:t> olan çocukların özellikleri</a:t>
            </a:r>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806489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235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t/>
            </a:r>
            <a:br>
              <a:rPr lang="tr-TR" b="1" dirty="0"/>
            </a:br>
            <a:r>
              <a:rPr lang="tr-TR" dirty="0"/>
              <a:t> </a:t>
            </a:r>
            <a:br>
              <a:rPr lang="tr-TR" dirty="0"/>
            </a:br>
            <a:endParaRPr lang="tr-TR" dirty="0"/>
          </a:p>
        </p:txBody>
      </p:sp>
      <p:sp>
        <p:nvSpPr>
          <p:cNvPr id="3" name="İçerik Yer Tutucusu 2"/>
          <p:cNvSpPr>
            <a:spLocks noGrp="1"/>
          </p:cNvSpPr>
          <p:nvPr>
            <p:ph idx="1"/>
          </p:nvPr>
        </p:nvSpPr>
        <p:spPr>
          <a:xfrm>
            <a:off x="539552" y="980728"/>
            <a:ext cx="8229600" cy="4389120"/>
          </a:xfrm>
        </p:spPr>
        <p:txBody>
          <a:bodyPr>
            <a:normAutofit fontScale="92500" lnSpcReduction="10000"/>
          </a:bodyPr>
          <a:lstStyle/>
          <a:p>
            <a:r>
              <a:rPr lang="tr-TR" dirty="0" smtClean="0"/>
              <a:t>Matematiksel işlemlerde zorlanma olarak tanımlanır.</a:t>
            </a:r>
          </a:p>
          <a:p>
            <a:pPr marL="0" indent="0">
              <a:buNone/>
            </a:pPr>
            <a:endParaRPr lang="tr-TR" b="1" dirty="0" smtClean="0"/>
          </a:p>
          <a:p>
            <a:r>
              <a:rPr lang="tr-TR" dirty="0" smtClean="0"/>
              <a:t>İşlem </a:t>
            </a:r>
            <a:r>
              <a:rPr lang="tr-TR" dirty="0"/>
              <a:t>yapmakta zorlanırlar ve yavaştırlar. </a:t>
            </a:r>
            <a:endParaRPr lang="tr-TR" dirty="0" smtClean="0"/>
          </a:p>
          <a:p>
            <a:endParaRPr lang="tr-TR" dirty="0"/>
          </a:p>
          <a:p>
            <a:r>
              <a:rPr lang="tr-TR" dirty="0"/>
              <a:t> Sayıları bozuk yazar, sıklıkla yer değiştirirler</a:t>
            </a:r>
            <a:r>
              <a:rPr lang="tr-TR" dirty="0" smtClean="0"/>
              <a:t>.      </a:t>
            </a:r>
            <a:r>
              <a:rPr lang="tr-TR" dirty="0"/>
              <a:t>( ters dönmüş ya da baş aşağı ) </a:t>
            </a:r>
            <a:endParaRPr lang="tr-TR" dirty="0" smtClean="0"/>
          </a:p>
          <a:p>
            <a:pPr marL="0" indent="0">
              <a:buNone/>
            </a:pPr>
            <a:endParaRPr lang="tr-TR" dirty="0" smtClean="0"/>
          </a:p>
          <a:p>
            <a:r>
              <a:rPr lang="tr-TR" dirty="0"/>
              <a:t>İşlemleri yanlış sıra ile yaparlar. </a:t>
            </a:r>
          </a:p>
          <a:p>
            <a:pPr marL="0" indent="0">
              <a:buNone/>
            </a:pPr>
            <a:endParaRPr lang="tr-TR" dirty="0"/>
          </a:p>
          <a:p>
            <a:r>
              <a:rPr lang="tr-TR" dirty="0"/>
              <a:t>Çarpma bölme gibi işlemlerde sayıları alt alta yazmakta zorlanırlar. </a:t>
            </a:r>
          </a:p>
          <a:p>
            <a:endParaRPr lang="tr-TR" dirty="0"/>
          </a:p>
          <a:p>
            <a:pPr marL="0" indent="0">
              <a:buNone/>
            </a:pPr>
            <a:endParaRPr lang="tr-TR" dirty="0"/>
          </a:p>
        </p:txBody>
      </p:sp>
    </p:spTree>
    <p:extLst>
      <p:ext uri="{BB962C8B-B14F-4D97-AF65-F5344CB8AC3E}">
        <p14:creationId xmlns:p14="http://schemas.microsoft.com/office/powerpoint/2010/main" val="1323598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680520"/>
          </a:xfrm>
        </p:spPr>
        <p:txBody>
          <a:bodyPr>
            <a:normAutofit lnSpcReduction="10000"/>
          </a:bodyPr>
          <a:lstStyle/>
          <a:p>
            <a:endParaRPr lang="tr-TR" b="1" dirty="0" smtClean="0"/>
          </a:p>
          <a:p>
            <a:r>
              <a:rPr lang="tr-TR" dirty="0" smtClean="0"/>
              <a:t>Sayıları </a:t>
            </a:r>
            <a:r>
              <a:rPr lang="tr-TR" dirty="0"/>
              <a:t>eksik ya da fazla yazarlar.  </a:t>
            </a:r>
            <a:endParaRPr lang="tr-TR" dirty="0" smtClean="0"/>
          </a:p>
          <a:p>
            <a:pPr marL="0" indent="0">
              <a:buNone/>
            </a:pPr>
            <a:endParaRPr lang="tr-TR" dirty="0"/>
          </a:p>
          <a:p>
            <a:r>
              <a:rPr lang="tr-TR" dirty="0" smtClean="0"/>
              <a:t>Geometrik </a:t>
            </a:r>
            <a:r>
              <a:rPr lang="tr-TR" dirty="0"/>
              <a:t>ilişkileri kavramada zorlanırlar. </a:t>
            </a:r>
            <a:endParaRPr lang="tr-TR" dirty="0"/>
          </a:p>
          <a:p>
            <a:pPr marL="0" indent="0">
              <a:buNone/>
            </a:pPr>
            <a:endParaRPr lang="tr-TR" dirty="0" smtClean="0"/>
          </a:p>
          <a:p>
            <a:r>
              <a:rPr lang="tr-TR" dirty="0"/>
              <a:t>Aritmetik sembolleri tanımada zorlanırlar.  </a:t>
            </a:r>
          </a:p>
          <a:p>
            <a:pPr marL="0" indent="0">
              <a:buNone/>
            </a:pPr>
            <a:endParaRPr lang="tr-TR" dirty="0"/>
          </a:p>
          <a:p>
            <a:r>
              <a:rPr lang="tr-TR" dirty="0"/>
              <a:t>Çok basamaklı sayıları okuma ve yazmada zorlanırlar. </a:t>
            </a:r>
            <a:endParaRPr lang="tr-TR" dirty="0" smtClean="0"/>
          </a:p>
          <a:p>
            <a:pPr marL="0" indent="0">
              <a:buNone/>
            </a:pPr>
            <a:endParaRPr lang="tr-TR" dirty="0" smtClean="0"/>
          </a:p>
          <a:p>
            <a:r>
              <a:rPr lang="tr-TR" dirty="0"/>
              <a:t>Problem çözerken bağlantıları kurmakta zorlanırlar. </a:t>
            </a:r>
          </a:p>
          <a:p>
            <a:pPr marL="0" indent="0">
              <a:buNone/>
            </a:pPr>
            <a:endParaRPr lang="tr-TR" dirty="0"/>
          </a:p>
          <a:p>
            <a:endParaRPr lang="tr-TR" dirty="0"/>
          </a:p>
          <a:p>
            <a:endParaRPr lang="tr-TR" dirty="0"/>
          </a:p>
          <a:p>
            <a:pPr marL="0" indent="0">
              <a:buNone/>
            </a:pPr>
            <a:endParaRPr lang="tr-TR" dirty="0"/>
          </a:p>
        </p:txBody>
      </p:sp>
    </p:spTree>
    <p:extLst>
      <p:ext uri="{BB962C8B-B14F-4D97-AF65-F5344CB8AC3E}">
        <p14:creationId xmlns:p14="http://schemas.microsoft.com/office/powerpoint/2010/main" val="2614334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Dispraksi</a:t>
            </a:r>
            <a:r>
              <a:rPr lang="tr-TR" dirty="0"/>
              <a:t> </a:t>
            </a:r>
            <a:r>
              <a:rPr lang="tr-TR" dirty="0" smtClean="0"/>
              <a:t>olan </a:t>
            </a:r>
            <a:r>
              <a:rPr lang="tr-TR" dirty="0"/>
              <a:t>çocukların özellikleri</a:t>
            </a:r>
          </a:p>
        </p:txBody>
      </p:sp>
      <p:sp>
        <p:nvSpPr>
          <p:cNvPr id="3" name="İçerik Yer Tutucusu 2"/>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05000"/>
            <a:ext cx="7704856" cy="426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866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
            </a:r>
            <a:br>
              <a:rPr lang="tr-TR" dirty="0"/>
            </a:br>
            <a:endParaRPr lang="tr-TR" sz="4400" dirty="0"/>
          </a:p>
        </p:txBody>
      </p:sp>
      <p:sp>
        <p:nvSpPr>
          <p:cNvPr id="3" name="İçerik Yer Tutucusu 2"/>
          <p:cNvSpPr>
            <a:spLocks noGrp="1"/>
          </p:cNvSpPr>
          <p:nvPr>
            <p:ph idx="1"/>
          </p:nvPr>
        </p:nvSpPr>
        <p:spPr/>
        <p:txBody>
          <a:bodyPr/>
          <a:lstStyle/>
          <a:p>
            <a:r>
              <a:rPr lang="tr-TR" dirty="0" smtClean="0"/>
              <a:t>İnce-motor becerilerde zorlanma olarak tanımlanır.</a:t>
            </a:r>
          </a:p>
          <a:p>
            <a:pPr marL="0" indent="0">
              <a:buNone/>
            </a:pPr>
            <a:endParaRPr lang="tr-TR" dirty="0" smtClean="0"/>
          </a:p>
          <a:p>
            <a:r>
              <a:rPr lang="tr-TR" dirty="0" smtClean="0"/>
              <a:t>Çatal </a:t>
            </a:r>
            <a:r>
              <a:rPr lang="tr-TR" dirty="0"/>
              <a:t>kaşık kullanmada zorlanırlar</a:t>
            </a:r>
            <a:r>
              <a:rPr lang="tr-TR" dirty="0" smtClean="0"/>
              <a:t>.</a:t>
            </a:r>
          </a:p>
          <a:p>
            <a:pPr marL="0" indent="0">
              <a:buNone/>
            </a:pPr>
            <a:endParaRPr lang="tr-TR" dirty="0"/>
          </a:p>
          <a:p>
            <a:r>
              <a:rPr lang="tr-TR" dirty="0"/>
              <a:t>Düğme ilikleme, fermuar açma kapatma gibi becerilerde zorlanırlar.</a:t>
            </a:r>
          </a:p>
          <a:p>
            <a:endParaRPr lang="tr-TR" dirty="0"/>
          </a:p>
        </p:txBody>
      </p:sp>
    </p:spTree>
    <p:extLst>
      <p:ext uri="{BB962C8B-B14F-4D97-AF65-F5344CB8AC3E}">
        <p14:creationId xmlns:p14="http://schemas.microsoft.com/office/powerpoint/2010/main" val="4062085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r>
              <a:rPr lang="tr-TR" dirty="0" smtClean="0"/>
              <a:t>Giyinme </a:t>
            </a:r>
            <a:r>
              <a:rPr lang="tr-TR" dirty="0"/>
              <a:t>soyunma becerilerini bağımsız yapmakta sorun yaşarlar</a:t>
            </a:r>
            <a:r>
              <a:rPr lang="tr-TR" dirty="0" smtClean="0"/>
              <a:t>.</a:t>
            </a:r>
          </a:p>
          <a:p>
            <a:pPr marL="0" indent="0">
              <a:buNone/>
            </a:pPr>
            <a:endParaRPr lang="tr-TR" dirty="0"/>
          </a:p>
          <a:p>
            <a:r>
              <a:rPr lang="tr-TR" dirty="0"/>
              <a:t>Merdiven inip- çıkmada zorlanırlar</a:t>
            </a:r>
          </a:p>
        </p:txBody>
      </p:sp>
    </p:spTree>
    <p:extLst>
      <p:ext uri="{BB962C8B-B14F-4D97-AF65-F5344CB8AC3E}">
        <p14:creationId xmlns:p14="http://schemas.microsoft.com/office/powerpoint/2010/main" val="216699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endParaRPr lang="tr-TR" dirty="0" smtClean="0"/>
          </a:p>
          <a:p>
            <a:r>
              <a:rPr lang="tr-TR" dirty="0" smtClean="0"/>
              <a:t>Makas </a:t>
            </a:r>
            <a:r>
              <a:rPr lang="tr-TR" dirty="0"/>
              <a:t>ile kesme ve kalem tutma gibi beceriler akranlarının gerisindedir</a:t>
            </a:r>
            <a:r>
              <a:rPr lang="tr-TR" dirty="0" smtClean="0"/>
              <a:t>.</a:t>
            </a:r>
          </a:p>
          <a:p>
            <a:pPr marL="0" indent="0">
              <a:buNone/>
            </a:pPr>
            <a:endParaRPr lang="tr-TR" dirty="0"/>
          </a:p>
          <a:p>
            <a:r>
              <a:rPr lang="tr-TR" dirty="0"/>
              <a:t>Yer-yön algısı zayıftır. Satır arasına yazıyı yazmada zorlanırlar ve resim yaparken sayfayı tamamen kullanmazlar</a:t>
            </a:r>
            <a:r>
              <a:rPr lang="tr-TR" dirty="0" smtClean="0"/>
              <a:t>.</a:t>
            </a:r>
          </a:p>
          <a:p>
            <a:pPr marL="0" indent="0">
              <a:buNone/>
            </a:pPr>
            <a:endParaRPr lang="tr-TR" dirty="0"/>
          </a:p>
          <a:p>
            <a:r>
              <a:rPr lang="tr-TR" dirty="0"/>
              <a:t>Okuma yazmada zorlanırlar. Özellikle kalem tutuşunda sıkıntı yaşar.</a:t>
            </a:r>
          </a:p>
          <a:p>
            <a:endParaRPr lang="tr-TR" dirty="0"/>
          </a:p>
        </p:txBody>
      </p:sp>
    </p:spTree>
    <p:extLst>
      <p:ext uri="{BB962C8B-B14F-4D97-AF65-F5344CB8AC3E}">
        <p14:creationId xmlns:p14="http://schemas.microsoft.com/office/powerpoint/2010/main" val="1220538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a:t/>
            </a:r>
            <a:br>
              <a:rPr lang="tr-TR" dirty="0"/>
            </a:br>
            <a:r>
              <a:rPr lang="tr-TR" dirty="0"/>
              <a:t> </a:t>
            </a:r>
            <a:br>
              <a:rPr lang="tr-TR" dirty="0"/>
            </a:br>
            <a:r>
              <a:rPr lang="tr-TR" dirty="0"/>
              <a:t>VELİLERE ÖNERİLER</a:t>
            </a:r>
          </a:p>
        </p:txBody>
      </p:sp>
      <p:sp>
        <p:nvSpPr>
          <p:cNvPr id="3" name="İçerik Yer Tutucusu 2"/>
          <p:cNvSpPr>
            <a:spLocks noGrp="1"/>
          </p:cNvSpPr>
          <p:nvPr>
            <p:ph idx="1"/>
          </p:nvPr>
        </p:nvSpPr>
        <p:spPr/>
        <p:txBody>
          <a:bodyPr/>
          <a:lstStyle/>
          <a:p>
            <a:endParaRPr lang="tr-TR" dirty="0" smtClean="0"/>
          </a:p>
          <a:p>
            <a:r>
              <a:rPr lang="tr-TR" dirty="0" smtClean="0"/>
              <a:t>Öğretmeni </a:t>
            </a:r>
            <a:r>
              <a:rPr lang="tr-TR" dirty="0"/>
              <a:t>ile ortak bir çalışma planı geliştirin. </a:t>
            </a:r>
            <a:endParaRPr lang="tr-TR" dirty="0" smtClean="0"/>
          </a:p>
          <a:p>
            <a:pPr marL="0" indent="0">
              <a:buNone/>
            </a:pPr>
            <a:endParaRPr lang="tr-TR" dirty="0"/>
          </a:p>
          <a:p>
            <a:r>
              <a:rPr lang="tr-TR" dirty="0"/>
              <a:t>Çocuğunuzun başarabildiği pek çok iş var. Bu işlerde çocuğunuzu destekleyin.</a:t>
            </a:r>
          </a:p>
          <a:p>
            <a:endParaRPr lang="tr-TR" dirty="0"/>
          </a:p>
        </p:txBody>
      </p:sp>
    </p:spTree>
    <p:extLst>
      <p:ext uri="{BB962C8B-B14F-4D97-AF65-F5344CB8AC3E}">
        <p14:creationId xmlns:p14="http://schemas.microsoft.com/office/powerpoint/2010/main" val="3820802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a:p>
            <a:endParaRPr lang="tr-TR" dirty="0" smtClean="0"/>
          </a:p>
          <a:p>
            <a:r>
              <a:rPr lang="tr-TR" dirty="0" smtClean="0"/>
              <a:t>Uyulması </a:t>
            </a:r>
            <a:r>
              <a:rPr lang="tr-TR" dirty="0"/>
              <a:t>gereken kuralları kesin, açık ve net olarak belirleyin</a:t>
            </a:r>
            <a:r>
              <a:rPr lang="tr-TR" dirty="0" smtClean="0"/>
              <a:t>.</a:t>
            </a:r>
          </a:p>
          <a:p>
            <a:pPr marL="0" indent="0">
              <a:buNone/>
            </a:pPr>
            <a:endParaRPr lang="tr-TR" dirty="0"/>
          </a:p>
          <a:p>
            <a:r>
              <a:rPr lang="tr-TR" dirty="0"/>
              <a:t>Çocuğunuzu diğer </a:t>
            </a:r>
            <a:r>
              <a:rPr lang="tr-TR" dirty="0" smtClean="0"/>
              <a:t> çocuklarla </a:t>
            </a:r>
            <a:r>
              <a:rPr lang="tr-TR" dirty="0"/>
              <a:t>kıyaslamayın. Bu çocukları ürkütür, korkutur ve endişelendirir. Kendine olan güvenini zedeler.</a:t>
            </a:r>
          </a:p>
          <a:p>
            <a:endParaRPr lang="tr-TR" dirty="0"/>
          </a:p>
        </p:txBody>
      </p:sp>
    </p:spTree>
    <p:extLst>
      <p:ext uri="{BB962C8B-B14F-4D97-AF65-F5344CB8AC3E}">
        <p14:creationId xmlns:p14="http://schemas.microsoft.com/office/powerpoint/2010/main" val="3072403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r>
              <a:rPr lang="tr-TR" dirty="0" smtClean="0"/>
              <a:t>Çocuğunuzun </a:t>
            </a:r>
            <a:r>
              <a:rPr lang="tr-TR" dirty="0"/>
              <a:t>yapması gereken işleri siz </a:t>
            </a:r>
            <a:r>
              <a:rPr lang="tr-TR" dirty="0" smtClean="0"/>
              <a:t>yapmayın</a:t>
            </a:r>
          </a:p>
          <a:p>
            <a:pPr marL="0" indent="0">
              <a:buNone/>
            </a:pPr>
            <a:endParaRPr lang="tr-TR" dirty="0"/>
          </a:p>
          <a:p>
            <a:r>
              <a:rPr lang="tr-TR" dirty="0"/>
              <a:t>Harfleri ters yazıyorsa, harflerin yazılı olduğu büyük kartlar hazırlayın. Kartlara bakarak doğru yazmasını sağlayın. Alıştırmalar yaptırın. </a:t>
            </a:r>
          </a:p>
          <a:p>
            <a:endParaRPr lang="tr-TR" dirty="0"/>
          </a:p>
        </p:txBody>
      </p:sp>
    </p:spTree>
    <p:extLst>
      <p:ext uri="{BB962C8B-B14F-4D97-AF65-F5344CB8AC3E}">
        <p14:creationId xmlns:p14="http://schemas.microsoft.com/office/powerpoint/2010/main" val="334701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Çocuk sadece bilgiyi öğrenme yeteneğinde değil kendiyle ilgili ve sosyal becerilerde de zorlanır</a:t>
            </a:r>
            <a:r>
              <a:rPr lang="tr-TR" dirty="0" smtClean="0"/>
              <a:t>.</a:t>
            </a:r>
          </a:p>
          <a:p>
            <a:endParaRPr lang="tr-TR" dirty="0"/>
          </a:p>
          <a:p>
            <a:r>
              <a:rPr lang="tr-TR" dirty="0"/>
              <a:t>Öğrenme güçlüğü olan çocuklar </a:t>
            </a:r>
            <a:r>
              <a:rPr lang="tr-TR" b="1" dirty="0"/>
              <a:t>normal zekâ ya da normalin üstünde zekâdadır. </a:t>
            </a:r>
            <a:r>
              <a:rPr lang="tr-TR" dirty="0"/>
              <a:t>Öğrenme güçlüğü olan çocukların sayısı azımsanmayacak sayıdadır ve genellikle okula başlama yaşı geldiğinde kendinden beklenen akademik başarıyı gösteremediğinde fark edilirler.</a:t>
            </a:r>
          </a:p>
        </p:txBody>
      </p:sp>
    </p:spTree>
    <p:extLst>
      <p:ext uri="{BB962C8B-B14F-4D97-AF65-F5344CB8AC3E}">
        <p14:creationId xmlns:p14="http://schemas.microsoft.com/office/powerpoint/2010/main" val="1531729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Öğretmenlere Öneriler </a:t>
            </a:r>
          </a:p>
        </p:txBody>
      </p:sp>
      <p:sp>
        <p:nvSpPr>
          <p:cNvPr id="3" name="İçerik Yer Tutucusu 2"/>
          <p:cNvSpPr>
            <a:spLocks noGrp="1"/>
          </p:cNvSpPr>
          <p:nvPr>
            <p:ph idx="1"/>
          </p:nvPr>
        </p:nvSpPr>
        <p:spPr/>
        <p:txBody>
          <a:bodyPr/>
          <a:lstStyle/>
          <a:p>
            <a:endParaRPr lang="tr-TR" dirty="0" smtClean="0"/>
          </a:p>
          <a:p>
            <a:r>
              <a:rPr lang="tr-TR" dirty="0"/>
              <a:t>Aileyle iletişim içinde olun</a:t>
            </a:r>
            <a:r>
              <a:rPr lang="tr-TR" dirty="0" smtClean="0"/>
              <a:t>.</a:t>
            </a:r>
          </a:p>
          <a:p>
            <a:pPr marL="0" indent="0">
              <a:buNone/>
            </a:pPr>
            <a:endParaRPr lang="tr-TR" dirty="0"/>
          </a:p>
          <a:p>
            <a:r>
              <a:rPr lang="tr-TR" dirty="0"/>
              <a:t>Sınıfta etkinliklere katılmalarını sağlayıcı görev ve </a:t>
            </a:r>
            <a:r>
              <a:rPr lang="tr-TR" dirty="0" smtClean="0"/>
              <a:t>sorumluluklar  </a:t>
            </a:r>
            <a:r>
              <a:rPr lang="tr-TR" dirty="0"/>
              <a:t>verin. </a:t>
            </a:r>
          </a:p>
          <a:p>
            <a:endParaRPr lang="tr-TR" dirty="0"/>
          </a:p>
        </p:txBody>
      </p:sp>
    </p:spTree>
    <p:extLst>
      <p:ext uri="{BB962C8B-B14F-4D97-AF65-F5344CB8AC3E}">
        <p14:creationId xmlns:p14="http://schemas.microsoft.com/office/powerpoint/2010/main" val="1022100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r>
              <a:rPr lang="tr-TR" dirty="0"/>
              <a:t>Kullandığınız komutların basit, kısa ve net olmasına dikkat edin. </a:t>
            </a:r>
            <a:endParaRPr lang="tr-TR" dirty="0" smtClean="0"/>
          </a:p>
          <a:p>
            <a:pPr marL="0" indent="0">
              <a:buNone/>
            </a:pPr>
            <a:endParaRPr lang="tr-TR" dirty="0"/>
          </a:p>
          <a:p>
            <a:r>
              <a:rPr lang="tr-TR" dirty="0"/>
              <a:t>Ön sıralarda oturtun, jest ve mimiklerinizle derse katılımını sağlayın. </a:t>
            </a:r>
          </a:p>
          <a:p>
            <a:endParaRPr lang="tr-TR" dirty="0"/>
          </a:p>
        </p:txBody>
      </p:sp>
    </p:spTree>
    <p:extLst>
      <p:ext uri="{BB962C8B-B14F-4D97-AF65-F5344CB8AC3E}">
        <p14:creationId xmlns:p14="http://schemas.microsoft.com/office/powerpoint/2010/main" val="3157911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r>
              <a:rPr lang="tr-TR" dirty="0"/>
              <a:t>Sosyal aktivitelere katılmasını sağlayın, iş yapma becerisi kazandırın. </a:t>
            </a:r>
            <a:endParaRPr lang="tr-TR" dirty="0" smtClean="0"/>
          </a:p>
          <a:p>
            <a:pPr marL="0" indent="0">
              <a:buNone/>
            </a:pPr>
            <a:endParaRPr lang="tr-TR" dirty="0"/>
          </a:p>
          <a:p>
            <a:r>
              <a:rPr lang="tr-TR" dirty="0"/>
              <a:t>Görsel algı becerilerinin gelişimine yönelik etkinlikler yapın. </a:t>
            </a:r>
            <a:endParaRPr lang="tr-TR" dirty="0" smtClean="0"/>
          </a:p>
          <a:p>
            <a:pPr marL="0" indent="0">
              <a:buNone/>
            </a:pPr>
            <a:endParaRPr lang="tr-TR" dirty="0"/>
          </a:p>
          <a:p>
            <a:r>
              <a:rPr lang="tr-TR" dirty="0"/>
              <a:t>Olumsuz etiketlemelerden kaçının (Yaramaz, tembel, haylaz vb.) </a:t>
            </a:r>
          </a:p>
          <a:p>
            <a:endParaRPr lang="tr-TR" dirty="0"/>
          </a:p>
        </p:txBody>
      </p:sp>
    </p:spTree>
    <p:extLst>
      <p:ext uri="{BB962C8B-B14F-4D97-AF65-F5344CB8AC3E}">
        <p14:creationId xmlns:p14="http://schemas.microsoft.com/office/powerpoint/2010/main" val="3943633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Etkinlik: Örnekleri Parmak Oyunu</a:t>
            </a:r>
          </a:p>
          <a:p>
            <a:r>
              <a:rPr lang="tr-TR" dirty="0"/>
              <a:t>Adı: Say Bak</a:t>
            </a:r>
          </a:p>
          <a:p>
            <a:r>
              <a:rPr lang="tr-TR" dirty="0"/>
              <a:t>Amaç: Yön Kavramı ve Sayıları Akılda Tutabilmek </a:t>
            </a:r>
          </a:p>
          <a:p>
            <a:r>
              <a:rPr lang="tr-TR" dirty="0"/>
              <a:t>Uygulama: Sağ elimde beş parmak (Sağ el gösterilir.) Sol elimde beş parmak (Sol el gösterilir.) Hepsi eder on parmak sen de istersen (İki el birlikte gösterilir.) Say bak, say bak, say bak 1,2,3,4,5,6,7,8,9,10 (Tüm parmaklar sayılır.)</a:t>
            </a:r>
          </a:p>
          <a:p>
            <a:pPr marL="0" indent="0">
              <a:buNone/>
            </a:pPr>
            <a:endParaRPr lang="tr-TR" dirty="0" smtClean="0"/>
          </a:p>
          <a:p>
            <a:endParaRPr lang="tr-TR" dirty="0"/>
          </a:p>
        </p:txBody>
      </p:sp>
    </p:spTree>
    <p:extLst>
      <p:ext uri="{BB962C8B-B14F-4D97-AF65-F5344CB8AC3E}">
        <p14:creationId xmlns:p14="http://schemas.microsoft.com/office/powerpoint/2010/main" val="716950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smtClean="0"/>
              <a:t>Kaynakça:</a:t>
            </a:r>
            <a:endParaRPr lang="tr-TR" dirty="0"/>
          </a:p>
        </p:txBody>
      </p:sp>
      <p:sp>
        <p:nvSpPr>
          <p:cNvPr id="3" name="İçerik Yer Tutucusu 2"/>
          <p:cNvSpPr>
            <a:spLocks noGrp="1"/>
          </p:cNvSpPr>
          <p:nvPr>
            <p:ph idx="1"/>
          </p:nvPr>
        </p:nvSpPr>
        <p:spPr/>
        <p:txBody>
          <a:bodyPr/>
          <a:lstStyle/>
          <a:p>
            <a:r>
              <a:rPr lang="tr-TR" dirty="0">
                <a:hlinkClick r:id="rId2"/>
              </a:rPr>
              <a:t>https://</a:t>
            </a:r>
            <a:r>
              <a:rPr lang="tr-TR" dirty="0" smtClean="0">
                <a:hlinkClick r:id="rId2"/>
              </a:rPr>
              <a:t>ismek.ist/files/ismekOrg/file/2016_hbo_program_modulleri</a:t>
            </a:r>
            <a:endParaRPr lang="tr-TR" dirty="0" smtClean="0"/>
          </a:p>
          <a:p>
            <a:pPr marL="0" indent="0">
              <a:buNone/>
            </a:pPr>
            <a:endParaRPr lang="tr-TR" dirty="0" smtClean="0">
              <a:hlinkClick r:id="rId3"/>
            </a:endParaRPr>
          </a:p>
          <a:p>
            <a:r>
              <a:rPr lang="tr-TR" dirty="0" smtClean="0">
                <a:hlinkClick r:id="rId3"/>
              </a:rPr>
              <a:t>http</a:t>
            </a:r>
            <a:r>
              <a:rPr lang="tr-TR" dirty="0">
                <a:hlinkClick r:id="rId3"/>
              </a:rPr>
              <a:t>://www.taniozelegitim.com.tr</a:t>
            </a:r>
            <a:endParaRPr lang="tr-TR" dirty="0"/>
          </a:p>
        </p:txBody>
      </p:sp>
    </p:spTree>
    <p:extLst>
      <p:ext uri="{BB962C8B-B14F-4D97-AF65-F5344CB8AC3E}">
        <p14:creationId xmlns:p14="http://schemas.microsoft.com/office/powerpoint/2010/main" val="86303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r>
              <a:rPr lang="tr-TR" dirty="0" smtClean="0"/>
              <a:t>Öğrenme algılama sorunu çocuğun doğumu ile başlar.</a:t>
            </a:r>
          </a:p>
          <a:p>
            <a:endParaRPr lang="tr-TR" dirty="0" smtClean="0"/>
          </a:p>
          <a:p>
            <a:r>
              <a:rPr lang="tr-TR" dirty="0" smtClean="0"/>
              <a:t>Yaşam boyu süren bir bozukluktur.</a:t>
            </a:r>
          </a:p>
          <a:p>
            <a:endParaRPr lang="tr-TR" dirty="0" smtClean="0"/>
          </a:p>
          <a:p>
            <a:r>
              <a:rPr lang="tr-TR" dirty="0" smtClean="0"/>
              <a:t> Bireyin dil gelişimini, konuşmasını, okuma yazmasını, matematik becerilerini, günlük yaşamını ve daha birçok alanı etkiler.</a:t>
            </a:r>
            <a:endParaRPr lang="tr-TR" dirty="0"/>
          </a:p>
        </p:txBody>
      </p:sp>
    </p:spTree>
    <p:extLst>
      <p:ext uri="{BB962C8B-B14F-4D97-AF65-F5344CB8AC3E}">
        <p14:creationId xmlns:p14="http://schemas.microsoft.com/office/powerpoint/2010/main" val="260109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dirty="0"/>
              <a:t> </a:t>
            </a:r>
            <a:br>
              <a:rPr lang="tr-TR" dirty="0"/>
            </a:br>
            <a:r>
              <a:rPr lang="tr-TR" b="1" dirty="0"/>
              <a:t>Erken Çocuklukta Belirtileri</a:t>
            </a:r>
            <a:endParaRPr lang="tr-TR" dirty="0"/>
          </a:p>
        </p:txBody>
      </p:sp>
      <p:sp>
        <p:nvSpPr>
          <p:cNvPr id="3" name="İçerik Yer Tutucusu 2"/>
          <p:cNvSpPr>
            <a:spLocks noGrp="1"/>
          </p:cNvSpPr>
          <p:nvPr>
            <p:ph idx="1"/>
          </p:nvPr>
        </p:nvSpPr>
        <p:spPr/>
        <p:txBody>
          <a:bodyPr/>
          <a:lstStyle/>
          <a:p>
            <a:pPr marL="0" indent="0">
              <a:buNone/>
            </a:pPr>
            <a:endParaRPr lang="tr-TR" dirty="0"/>
          </a:p>
          <a:p>
            <a:r>
              <a:rPr lang="tr-TR" dirty="0" smtClean="0"/>
              <a:t>Dil </a:t>
            </a:r>
            <a:r>
              <a:rPr lang="tr-TR" dirty="0"/>
              <a:t>gelişiminde problemler, konuşmada bozukluk, </a:t>
            </a:r>
          </a:p>
          <a:p>
            <a:endParaRPr lang="tr-TR" dirty="0"/>
          </a:p>
          <a:p>
            <a:r>
              <a:rPr lang="tr-TR" dirty="0"/>
              <a:t> Zaman kavramlarını anlamada zorluk, </a:t>
            </a:r>
            <a:endParaRPr lang="tr-TR" dirty="0" smtClean="0"/>
          </a:p>
          <a:p>
            <a:endParaRPr lang="tr-TR" dirty="0"/>
          </a:p>
          <a:p>
            <a:r>
              <a:rPr lang="tr-TR" dirty="0" smtClean="0"/>
              <a:t> Kavram </a:t>
            </a:r>
            <a:r>
              <a:rPr lang="tr-TR" dirty="0"/>
              <a:t>gelişiminde zayıflık, </a:t>
            </a:r>
          </a:p>
          <a:p>
            <a:endParaRPr lang="tr-TR" dirty="0"/>
          </a:p>
          <a:p>
            <a:endParaRPr lang="tr-TR" dirty="0"/>
          </a:p>
          <a:p>
            <a:endParaRPr lang="tr-TR" dirty="0"/>
          </a:p>
        </p:txBody>
      </p:sp>
    </p:spTree>
    <p:extLst>
      <p:ext uri="{BB962C8B-B14F-4D97-AF65-F5344CB8AC3E}">
        <p14:creationId xmlns:p14="http://schemas.microsoft.com/office/powerpoint/2010/main" val="330114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Devamı …</a:t>
            </a:r>
            <a:endParaRPr lang="tr-TR" dirty="0"/>
          </a:p>
        </p:txBody>
      </p:sp>
      <p:sp>
        <p:nvSpPr>
          <p:cNvPr id="3" name="İçerik Yer Tutucusu 2"/>
          <p:cNvSpPr>
            <a:spLocks noGrp="1"/>
          </p:cNvSpPr>
          <p:nvPr>
            <p:ph idx="1"/>
          </p:nvPr>
        </p:nvSpPr>
        <p:spPr/>
        <p:txBody>
          <a:bodyPr/>
          <a:lstStyle/>
          <a:p>
            <a:endParaRPr lang="tr-TR" dirty="0" smtClean="0"/>
          </a:p>
          <a:p>
            <a:pPr marL="0" indent="0">
              <a:buNone/>
            </a:pPr>
            <a:endParaRPr lang="tr-TR" dirty="0" smtClean="0"/>
          </a:p>
          <a:p>
            <a:r>
              <a:rPr lang="tr-TR" dirty="0" smtClean="0"/>
              <a:t>Öz </a:t>
            </a:r>
            <a:r>
              <a:rPr lang="tr-TR" dirty="0"/>
              <a:t>bakım becerilerinin yerine getirilmesinde yetersizlik, </a:t>
            </a:r>
            <a:endParaRPr lang="tr-TR" dirty="0" smtClean="0"/>
          </a:p>
          <a:p>
            <a:pPr marL="0" indent="0">
              <a:buNone/>
            </a:pPr>
            <a:endParaRPr lang="tr-TR" dirty="0"/>
          </a:p>
          <a:p>
            <a:r>
              <a:rPr lang="tr-TR" dirty="0"/>
              <a:t>  Hafızada güçlük, hatırda tutamama, </a:t>
            </a:r>
          </a:p>
          <a:p>
            <a:endParaRPr lang="tr-TR" dirty="0"/>
          </a:p>
          <a:p>
            <a:endParaRPr lang="tr-TR" dirty="0"/>
          </a:p>
        </p:txBody>
      </p:sp>
    </p:spTree>
    <p:extLst>
      <p:ext uri="{BB962C8B-B14F-4D97-AF65-F5344CB8AC3E}">
        <p14:creationId xmlns:p14="http://schemas.microsoft.com/office/powerpoint/2010/main" val="320155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Devamı…</a:t>
            </a:r>
            <a:endParaRPr lang="tr-TR" dirty="0"/>
          </a:p>
        </p:txBody>
      </p:sp>
      <p:sp>
        <p:nvSpPr>
          <p:cNvPr id="3" name="İçerik Yer Tutucusu 2"/>
          <p:cNvSpPr>
            <a:spLocks noGrp="1"/>
          </p:cNvSpPr>
          <p:nvPr>
            <p:ph idx="1"/>
          </p:nvPr>
        </p:nvSpPr>
        <p:spPr/>
        <p:txBody>
          <a:bodyPr/>
          <a:lstStyle/>
          <a:p>
            <a:endParaRPr lang="tr-TR" dirty="0" smtClean="0"/>
          </a:p>
          <a:p>
            <a:r>
              <a:rPr lang="tr-TR" dirty="0" smtClean="0"/>
              <a:t> </a:t>
            </a:r>
            <a:r>
              <a:rPr lang="tr-TR" dirty="0"/>
              <a:t>Çok hareketlilik, </a:t>
            </a:r>
            <a:endParaRPr lang="tr-TR" dirty="0" smtClean="0"/>
          </a:p>
          <a:p>
            <a:pPr marL="0" indent="0">
              <a:buNone/>
            </a:pPr>
            <a:endParaRPr lang="tr-TR" dirty="0"/>
          </a:p>
          <a:p>
            <a:r>
              <a:rPr lang="tr-TR" dirty="0"/>
              <a:t> El göz koordinasyonunda problemler, Görsel hafızada problemler </a:t>
            </a:r>
            <a:r>
              <a:rPr lang="tr-TR" dirty="0" smtClean="0"/>
              <a:t>,</a:t>
            </a:r>
          </a:p>
          <a:p>
            <a:endParaRPr lang="tr-TR" dirty="0"/>
          </a:p>
          <a:p>
            <a:r>
              <a:rPr lang="tr-TR" dirty="0"/>
              <a:t>Görsel hafızada problemler.</a:t>
            </a:r>
          </a:p>
          <a:p>
            <a:pPr marL="0" indent="0">
              <a:buNone/>
            </a:pPr>
            <a:endParaRPr lang="tr-TR" dirty="0"/>
          </a:p>
          <a:p>
            <a:endParaRPr lang="tr-TR" dirty="0"/>
          </a:p>
        </p:txBody>
      </p:sp>
    </p:spTree>
    <p:extLst>
      <p:ext uri="{BB962C8B-B14F-4D97-AF65-F5344CB8AC3E}">
        <p14:creationId xmlns:p14="http://schemas.microsoft.com/office/powerpoint/2010/main" val="17842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   Yaygınlık</a:t>
            </a:r>
            <a:endParaRPr lang="tr-TR" dirty="0"/>
          </a:p>
        </p:txBody>
      </p:sp>
      <p:sp>
        <p:nvSpPr>
          <p:cNvPr id="3" name="İçerik Yer Tutucusu 2"/>
          <p:cNvSpPr>
            <a:spLocks noGrp="1"/>
          </p:cNvSpPr>
          <p:nvPr>
            <p:ph idx="1"/>
          </p:nvPr>
        </p:nvSpPr>
        <p:spPr/>
        <p:txBody>
          <a:bodyPr/>
          <a:lstStyle/>
          <a:p>
            <a:r>
              <a:rPr lang="tr-TR" dirty="0"/>
              <a:t>Öğrenme güçlüğü ile ilgili ilk bulgular, 1896 yılında bir İngiliz doktor olan </a:t>
            </a:r>
            <a:r>
              <a:rPr lang="tr-TR" dirty="0" err="1"/>
              <a:t>W.Pringle</a:t>
            </a:r>
            <a:r>
              <a:rPr lang="tr-TR" dirty="0"/>
              <a:t> Morgan tarafından, British </a:t>
            </a:r>
            <a:r>
              <a:rPr lang="tr-TR" dirty="0" err="1"/>
              <a:t>Medical</a:t>
            </a:r>
            <a:r>
              <a:rPr lang="tr-TR" dirty="0"/>
              <a:t> </a:t>
            </a:r>
            <a:r>
              <a:rPr lang="tr-TR" dirty="0" err="1"/>
              <a:t>Journal’da</a:t>
            </a:r>
            <a:r>
              <a:rPr lang="tr-TR" dirty="0"/>
              <a:t> yayımlanmıştır. Sorun ilk önce göz sorunu gibi algılanmış, daha sonra bunu takip eden çalışmalar sorunun </a:t>
            </a:r>
            <a:r>
              <a:rPr lang="tr-TR" dirty="0" err="1"/>
              <a:t>disleksi</a:t>
            </a:r>
            <a:r>
              <a:rPr lang="tr-TR" dirty="0"/>
              <a:t> olduğunu ortaya çıkarmıştır</a:t>
            </a:r>
            <a:r>
              <a:rPr lang="tr-TR" dirty="0" smtClean="0"/>
              <a:t>.</a:t>
            </a:r>
          </a:p>
          <a:p>
            <a:r>
              <a:rPr lang="tr-TR" dirty="0"/>
              <a:t>Daha sonra, 1920 yıllarında nörolog olan </a:t>
            </a:r>
            <a:r>
              <a:rPr lang="tr-TR" dirty="0" err="1"/>
              <a:t>Samuel</a:t>
            </a:r>
            <a:r>
              <a:rPr lang="tr-TR" dirty="0"/>
              <a:t> </a:t>
            </a:r>
            <a:r>
              <a:rPr lang="tr-TR" dirty="0" err="1"/>
              <a:t>T.Orton</a:t>
            </a:r>
            <a:r>
              <a:rPr lang="tr-TR" dirty="0"/>
              <a:t> </a:t>
            </a:r>
            <a:r>
              <a:rPr lang="tr-TR" dirty="0" err="1"/>
              <a:t>disleksi</a:t>
            </a:r>
            <a:r>
              <a:rPr lang="tr-TR" dirty="0"/>
              <a:t> üzerine ilk çalışmalarını </a:t>
            </a:r>
            <a:r>
              <a:rPr lang="tr-TR" dirty="0" smtClean="0"/>
              <a:t>yapmıştır.</a:t>
            </a:r>
            <a:endParaRPr lang="tr-TR" dirty="0"/>
          </a:p>
        </p:txBody>
      </p:sp>
    </p:spTree>
    <p:extLst>
      <p:ext uri="{BB962C8B-B14F-4D97-AF65-F5344CB8AC3E}">
        <p14:creationId xmlns:p14="http://schemas.microsoft.com/office/powerpoint/2010/main" val="862325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237</TotalTime>
  <Words>1015</Words>
  <Application>Microsoft Office PowerPoint</Application>
  <PresentationFormat>Ekran Gösterisi (4:3)</PresentationFormat>
  <Paragraphs>195</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Akış</vt:lpstr>
      <vt:lpstr>Özel öğrenme güçlüğü</vt:lpstr>
      <vt:lpstr>Özel öğrenme güçlüğü nedir?</vt:lpstr>
      <vt:lpstr>PowerPoint Sunusu</vt:lpstr>
      <vt:lpstr>PowerPoint Sunusu</vt:lpstr>
      <vt:lpstr>PowerPoint Sunusu</vt:lpstr>
      <vt:lpstr>   Erken Çocuklukta Belirtileri</vt:lpstr>
      <vt:lpstr>Devamı …</vt:lpstr>
      <vt:lpstr>Devamı…</vt:lpstr>
      <vt:lpstr>   Yaygınlık</vt:lpstr>
      <vt:lpstr>Devamı…</vt:lpstr>
      <vt:lpstr>Nedenleri </vt:lpstr>
      <vt:lpstr>Devamı…</vt:lpstr>
      <vt:lpstr>Devamı…</vt:lpstr>
      <vt:lpstr>Devamı…</vt:lpstr>
      <vt:lpstr>Eğitimi</vt:lpstr>
      <vt:lpstr> </vt:lpstr>
      <vt:lpstr>PowerPoint Sunusu</vt:lpstr>
      <vt:lpstr>Tedavisi</vt:lpstr>
      <vt:lpstr>  </vt:lpstr>
      <vt:lpstr>Tanılama Süreci </vt:lpstr>
      <vt:lpstr> Ram süreci</vt:lpstr>
      <vt:lpstr>Hastane süreci</vt:lpstr>
      <vt:lpstr> ÖZEL ÖĞRENME GÜÇLÜĞÜNÜN SINIFLANDIRILMASI</vt:lpstr>
      <vt:lpstr>    Belirgin Disleksi Özellikleri</vt:lpstr>
      <vt:lpstr>   </vt:lpstr>
      <vt:lpstr>Devamı…</vt:lpstr>
      <vt:lpstr>Disgrafi olan çocukların özellikleri</vt:lpstr>
      <vt:lpstr>   </vt:lpstr>
      <vt:lpstr>PowerPoint Sunusu</vt:lpstr>
      <vt:lpstr>Diskalkuli olan çocukların özellikleri</vt:lpstr>
      <vt:lpstr>   </vt:lpstr>
      <vt:lpstr>PowerPoint Sunusu</vt:lpstr>
      <vt:lpstr>Dispraksi olan çocukların özellikleri</vt:lpstr>
      <vt:lpstr> </vt:lpstr>
      <vt:lpstr>PowerPoint Sunusu</vt:lpstr>
      <vt:lpstr>PowerPoint Sunusu</vt:lpstr>
      <vt:lpstr>   VELİLERE ÖNERİLER</vt:lpstr>
      <vt:lpstr>PowerPoint Sunusu</vt:lpstr>
      <vt:lpstr>PowerPoint Sunusu</vt:lpstr>
      <vt:lpstr>Öğretmenlere Öneriler </vt:lpstr>
      <vt:lpstr>PowerPoint Sunusu</vt:lpstr>
      <vt:lpstr>PowerPoint Sunusu</vt:lpstr>
      <vt:lpstr>PowerPoint Sunusu</vt:lpstr>
      <vt:lpstr>   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öğrenme güçlüğü</dc:title>
  <dc:creator>Acer2</dc:creator>
  <cp:lastModifiedBy>Acer2</cp:lastModifiedBy>
  <cp:revision>23</cp:revision>
  <dcterms:created xsi:type="dcterms:W3CDTF">2019-08-27T07:40:48Z</dcterms:created>
  <dcterms:modified xsi:type="dcterms:W3CDTF">2019-09-10T08:45:38Z</dcterms:modified>
</cp:coreProperties>
</file>