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77" r:id="rId13"/>
    <p:sldId id="266" r:id="rId14"/>
    <p:sldId id="267" r:id="rId15"/>
    <p:sldId id="268" r:id="rId16"/>
    <p:sldId id="278" r:id="rId17"/>
    <p:sldId id="279" r:id="rId18"/>
    <p:sldId id="270" r:id="rId19"/>
    <p:sldId id="271" r:id="rId20"/>
    <p:sldId id="272" r:id="rId21"/>
    <p:sldId id="274" r:id="rId22"/>
    <p:sldId id="275" r:id="rId23"/>
    <p:sldId id="273" r:id="rId24"/>
    <p:sldId id="276" r:id="rId25"/>
    <p:sldId id="281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41723-6CE5-493D-8B0D-4128E0514324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1DAA02-33B5-4EF5-826D-6BA7DD36BCA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625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47F4A-2720-4667-8CC1-DA61B65CB763}" type="datetimeFigureOut">
              <a:rPr lang="tr-TR" smtClean="0"/>
              <a:t>18.08.2019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6E7AF-991B-495C-9CF2-854F6AAACA2D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85786" y="745378"/>
            <a:ext cx="7772400" cy="147002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BAĞIMSIZ HAREKET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 flipH="1">
            <a:off x="1325879" y="5143512"/>
            <a:ext cx="6603706" cy="500066"/>
          </a:xfrm>
        </p:spPr>
        <p:txBody>
          <a:bodyPr>
            <a:normAutofit fontScale="92500" lnSpcReduction="20000"/>
          </a:bodyPr>
          <a:lstStyle/>
          <a:p>
            <a:endParaRPr lang="tr-TR" dirty="0"/>
          </a:p>
        </p:txBody>
      </p:sp>
      <p:pic>
        <p:nvPicPr>
          <p:cNvPr id="4" name="3 Resim" descr="l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705099"/>
            <a:ext cx="7500990" cy="37976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e)Ses Gölgeleri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sz="2400" dirty="0" smtClean="0"/>
              <a:t>   </a:t>
            </a:r>
            <a:r>
              <a:rPr lang="tr-TR" sz="2400" dirty="0"/>
              <a:t>Hepimiz gölgelerin güneş tarafından nasıl yaratıldığını biliriz. </a:t>
            </a:r>
            <a:r>
              <a:rPr lang="tr-TR" sz="2400" dirty="0" smtClean="0"/>
              <a:t>Bir</a:t>
            </a:r>
          </a:p>
          <a:p>
            <a:pPr>
              <a:buNone/>
            </a:pPr>
            <a:r>
              <a:rPr lang="tr-TR" sz="2400" dirty="0" smtClean="0"/>
              <a:t> </a:t>
            </a:r>
            <a:r>
              <a:rPr lang="tr-TR" sz="2400" dirty="0"/>
              <a:t>öğleden </a:t>
            </a:r>
            <a:r>
              <a:rPr lang="tr-TR" sz="2400" dirty="0" smtClean="0"/>
              <a:t>sonra yüzümüzü batıya dönersek,bedenimiz güneş </a:t>
            </a:r>
            <a:r>
              <a:rPr lang="tr-TR" sz="2400" dirty="0" smtClean="0"/>
              <a:t>ışın-</a:t>
            </a:r>
            <a:endParaRPr lang="tr-TR" sz="2400" dirty="0" smtClean="0"/>
          </a:p>
          <a:p>
            <a:pPr>
              <a:buNone/>
            </a:pPr>
            <a:r>
              <a:rPr lang="tr-TR" sz="2400" dirty="0" err="1" smtClean="0"/>
              <a:t>larının</a:t>
            </a:r>
            <a:r>
              <a:rPr lang="tr-TR" sz="2400" dirty="0" smtClean="0"/>
              <a:t> </a:t>
            </a:r>
            <a:r>
              <a:rPr lang="tr-TR" sz="2400" dirty="0" smtClean="0"/>
              <a:t>önünü </a:t>
            </a:r>
            <a:r>
              <a:rPr lang="tr-TR" sz="2400" dirty="0"/>
              <a:t>keser ve </a:t>
            </a:r>
            <a:r>
              <a:rPr lang="tr-TR" sz="2400" dirty="0" smtClean="0"/>
              <a:t>arkamızda bir </a:t>
            </a:r>
            <a:r>
              <a:rPr lang="tr-TR" sz="2400" dirty="0"/>
              <a:t>gölge meydana gelir. Aynı 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olay </a:t>
            </a:r>
            <a:r>
              <a:rPr lang="tr-TR" sz="2400" dirty="0"/>
              <a:t>seslerde de meydana gelir.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315268"/>
            <a:ext cx="8229600" cy="11430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f)Koklama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    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432924"/>
            <a:ext cx="3614911" cy="2716015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539552" y="1432924"/>
            <a:ext cx="84249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r-TR" sz="2400" dirty="0" smtClean="0"/>
              <a:t>   Koku </a:t>
            </a:r>
            <a:r>
              <a:rPr lang="tr-TR" sz="2400" dirty="0"/>
              <a:t>duyumu bağımsız dolaşma </a:t>
            </a:r>
            <a:r>
              <a:rPr lang="tr-TR" sz="2400" dirty="0" smtClean="0"/>
              <a:t>                                               sırasında belirli bir </a:t>
            </a:r>
            <a:r>
              <a:rPr lang="tr-TR" sz="2400" dirty="0"/>
              <a:t>öneme </a:t>
            </a:r>
            <a:r>
              <a:rPr lang="tr-TR" sz="2400" dirty="0" smtClean="0"/>
              <a:t>sahiptir</a:t>
            </a:r>
            <a:r>
              <a:rPr lang="tr-TR" sz="2400" dirty="0"/>
              <a:t>. </a:t>
            </a:r>
            <a:r>
              <a:rPr lang="tr-TR" sz="2400" dirty="0" smtClean="0"/>
              <a:t>                                                     Çevrede </a:t>
            </a:r>
            <a:r>
              <a:rPr lang="tr-TR" sz="2400" dirty="0"/>
              <a:t>her zaman, </a:t>
            </a:r>
            <a:r>
              <a:rPr lang="tr-TR" sz="2400" dirty="0" smtClean="0"/>
              <a:t>görme </a:t>
            </a:r>
            <a:r>
              <a:rPr lang="tr-TR" sz="2400" dirty="0"/>
              <a:t>engelli </a:t>
            </a:r>
            <a:r>
              <a:rPr lang="tr-TR" sz="2400" dirty="0" smtClean="0"/>
              <a:t>                                                          insanın </a:t>
            </a:r>
            <a:r>
              <a:rPr lang="tr-TR" sz="2400" dirty="0"/>
              <a:t>tam olarak </a:t>
            </a:r>
            <a:r>
              <a:rPr lang="tr-TR" sz="2400" dirty="0" smtClean="0"/>
              <a:t>nerede olduğunu                                                  söyleyebilecek </a:t>
            </a:r>
            <a:r>
              <a:rPr lang="tr-TR" sz="2400" dirty="0"/>
              <a:t>bir çok koku </a:t>
            </a:r>
            <a:r>
              <a:rPr lang="tr-TR" sz="2400" dirty="0" smtClean="0"/>
              <a:t>bulunur</a:t>
            </a:r>
            <a:r>
              <a:rPr lang="tr-TR" sz="2400" dirty="0"/>
              <a:t>.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4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80554"/>
            <a:ext cx="8865685" cy="6363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2</a:t>
            </a:r>
            <a:r>
              <a:rPr lang="tr-TR" dirty="0" smtClean="0">
                <a:solidFill>
                  <a:srgbClr val="FF0000"/>
                </a:solidFill>
              </a:rPr>
              <a:t>)DOLAŞMA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sz="2400" dirty="0"/>
              <a:t>Görme engelli kişi hareket ederken ve dolaşırken;</a:t>
            </a:r>
          </a:p>
          <a:p>
            <a:r>
              <a:rPr lang="tr-TR" sz="2400" dirty="0" smtClean="0"/>
              <a:t>A) </a:t>
            </a:r>
            <a:r>
              <a:rPr lang="tr-TR" sz="2400" dirty="0"/>
              <a:t>G</a:t>
            </a:r>
            <a:r>
              <a:rPr lang="tr-TR" sz="2400" dirty="0" smtClean="0"/>
              <a:t>ören </a:t>
            </a:r>
            <a:r>
              <a:rPr lang="tr-TR" sz="2400" dirty="0"/>
              <a:t>rehberden,</a:t>
            </a:r>
          </a:p>
          <a:p>
            <a:r>
              <a:rPr lang="tr-TR" sz="2400" dirty="0" smtClean="0"/>
              <a:t>B) Uzun </a:t>
            </a:r>
            <a:r>
              <a:rPr lang="tr-TR" sz="2400" dirty="0"/>
              <a:t>bastondan,</a:t>
            </a:r>
          </a:p>
          <a:p>
            <a:r>
              <a:rPr lang="tr-TR" sz="2400" dirty="0" smtClean="0"/>
              <a:t>C) Rehber </a:t>
            </a:r>
            <a:r>
              <a:rPr lang="tr-TR" sz="2400" dirty="0"/>
              <a:t>köpeklerden ve</a:t>
            </a:r>
          </a:p>
          <a:p>
            <a:r>
              <a:rPr lang="tr-TR" sz="2400" dirty="0" smtClean="0"/>
              <a:t>D</a:t>
            </a:r>
            <a:r>
              <a:rPr lang="tr-TR" sz="2400" dirty="0"/>
              <a:t>)</a:t>
            </a:r>
            <a:r>
              <a:rPr lang="tr-TR" sz="2400" dirty="0" smtClean="0"/>
              <a:t> Elektronik </a:t>
            </a:r>
            <a:r>
              <a:rPr lang="tr-TR" sz="2400" dirty="0"/>
              <a:t>araçlardan yararlanır.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a)Gören Rehber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6" name="Metin kutusu 5"/>
          <p:cNvSpPr txBox="1"/>
          <p:nvPr/>
        </p:nvSpPr>
        <p:spPr>
          <a:xfrm>
            <a:off x="3627075" y="1988840"/>
            <a:ext cx="5516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tr-TR" sz="2400" dirty="0"/>
              <a:t>Gören rehber, görme </a:t>
            </a:r>
            <a:r>
              <a:rPr lang="tr-TR" sz="2400" dirty="0" smtClean="0"/>
              <a:t>engelli kişinin </a:t>
            </a:r>
            <a:r>
              <a:rPr lang="tr-TR" sz="2400" dirty="0"/>
              <a:t>hızlı, güvenli ve verimli bir </a:t>
            </a:r>
            <a:r>
              <a:rPr lang="tr-TR" sz="2400" dirty="0" smtClean="0"/>
              <a:t>şekilde </a:t>
            </a:r>
            <a:r>
              <a:rPr lang="tr-TR" sz="2400" dirty="0"/>
              <a:t>hareket etmesine yardımcı olur.</a:t>
            </a:r>
          </a:p>
          <a:p>
            <a:endParaRPr lang="tr-TR" dirty="0"/>
          </a:p>
        </p:txBody>
      </p:sp>
      <p:pic>
        <p:nvPicPr>
          <p:cNvPr id="7" name="Resim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84784"/>
            <a:ext cx="2943507" cy="216664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b)Uzun Basto</a:t>
            </a:r>
            <a:r>
              <a:rPr lang="tr-TR" dirty="0">
                <a:solidFill>
                  <a:srgbClr val="FF0000"/>
                </a:solidFill>
              </a:rPr>
              <a:t>n</a:t>
            </a: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72816"/>
            <a:ext cx="2466975" cy="2736304"/>
          </a:xfrm>
          <a:prstGeom prst="rect">
            <a:avLst/>
          </a:prstGeom>
        </p:spPr>
      </p:pic>
      <p:sp>
        <p:nvSpPr>
          <p:cNvPr id="10" name="Metin kutusu 9"/>
          <p:cNvSpPr txBox="1"/>
          <p:nvPr/>
        </p:nvSpPr>
        <p:spPr>
          <a:xfrm>
            <a:off x="2574479" y="1772816"/>
            <a:ext cx="61926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/>
              <a:t>Uzun baston bağımsız hareket için en fazla önerilen yardımcı </a:t>
            </a:r>
            <a:r>
              <a:rPr lang="tr-TR" sz="2400" dirty="0" smtClean="0"/>
              <a:t>araçtır</a:t>
            </a:r>
            <a:r>
              <a:rPr lang="tr-TR" sz="2400" dirty="0"/>
              <a:t>. Görme engelli kişi uzun bastonun ucunu çok hafif şekilde </a:t>
            </a:r>
            <a:r>
              <a:rPr lang="tr-TR" sz="2400" dirty="0" smtClean="0"/>
              <a:t>zemine </a:t>
            </a:r>
            <a:r>
              <a:rPr lang="tr-TR" sz="2400" dirty="0"/>
              <a:t>dokundurarak ve yay şeklinde hareket ettirerek </a:t>
            </a:r>
            <a:r>
              <a:rPr lang="tr-TR" sz="2400" dirty="0" smtClean="0"/>
              <a:t>önündeki engelleri </a:t>
            </a:r>
            <a:r>
              <a:rPr lang="tr-TR" sz="2400" dirty="0"/>
              <a:t>fark edip, güvenli şekilde hareket eder.</a:t>
            </a:r>
          </a:p>
          <a:p>
            <a:r>
              <a:rPr lang="tr-TR" sz="2400" dirty="0"/>
              <a:t> </a:t>
            </a:r>
          </a:p>
          <a:p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8" y="908720"/>
            <a:ext cx="7704151" cy="520543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9632" y="980728"/>
            <a:ext cx="6464348" cy="54006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b="1" dirty="0">
                <a:solidFill>
                  <a:srgbClr val="FF0000"/>
                </a:solidFill>
              </a:rPr>
              <a:t>Okul Öncesi Görme Engelli Çocuklar İçin Yönelim ve Bağımsız Hareket Alanları</a:t>
            </a:r>
            <a:endParaRPr lang="tr-TR" sz="2800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tr-TR" dirty="0" smtClean="0"/>
              <a:t>       1)Kas </a:t>
            </a:r>
            <a:r>
              <a:rPr lang="tr-TR" dirty="0"/>
              <a:t>Gelişimi(Büyük ve </a:t>
            </a:r>
            <a:r>
              <a:rPr lang="tr-TR" dirty="0" smtClean="0"/>
              <a:t>Küçük)</a:t>
            </a:r>
          </a:p>
          <a:p>
            <a:pPr marL="514350" indent="-514350">
              <a:buNone/>
            </a:pPr>
            <a:r>
              <a:rPr lang="tr-TR" dirty="0" smtClean="0"/>
              <a:t>       2</a:t>
            </a:r>
            <a:r>
              <a:rPr lang="tr-TR" dirty="0"/>
              <a:t>) Kavram Gelişimi</a:t>
            </a:r>
            <a:br>
              <a:rPr lang="tr-TR" dirty="0"/>
            </a:br>
            <a:r>
              <a:rPr lang="tr-TR" dirty="0"/>
              <a:t>3) Çevresel </a:t>
            </a:r>
            <a:r>
              <a:rPr lang="tr-TR" dirty="0" err="1"/>
              <a:t>Farkındalık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4) Toplumsal </a:t>
            </a:r>
            <a:r>
              <a:rPr lang="tr-TR" dirty="0" err="1"/>
              <a:t>Farkındalık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5) Aile ve Diğer Eğitim Personeliyle Birlikte Çalışma</a:t>
            </a:r>
            <a:br>
              <a:rPr lang="tr-TR" dirty="0"/>
            </a:br>
            <a:r>
              <a:rPr lang="tr-TR" dirty="0"/>
              <a:t>6) Beden Algısı</a:t>
            </a:r>
            <a:br>
              <a:rPr lang="tr-TR" dirty="0"/>
            </a:br>
            <a:r>
              <a:rPr lang="tr-TR" dirty="0"/>
              <a:t>7) Ölçme(Zaman, uzaklık, büyüklük gibi)</a:t>
            </a:r>
            <a:br>
              <a:rPr lang="tr-TR" dirty="0"/>
            </a:br>
            <a:r>
              <a:rPr lang="tr-TR" dirty="0"/>
              <a:t>8) Gören Rehber Becerileri</a:t>
            </a:r>
            <a:br>
              <a:rPr lang="tr-TR" dirty="0"/>
            </a:br>
            <a:r>
              <a:rPr lang="tr-TR" dirty="0"/>
              <a:t>9) Korunma Teknikleri(yüksek kol, alçak kol korunma teknikleri, duvar takibi)</a:t>
            </a:r>
            <a:br>
              <a:rPr lang="tr-TR" dirty="0"/>
            </a:br>
            <a:r>
              <a:rPr lang="tr-TR" dirty="0"/>
              <a:t>10) Arama yöntemleri</a:t>
            </a:r>
            <a:br>
              <a:rPr lang="tr-TR" dirty="0"/>
            </a:br>
            <a:r>
              <a:rPr lang="tr-TR" dirty="0"/>
              <a:t>11) Baston Becerileri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Bağımsız Hareket ve Yönelim Becerilerinde Beden ve Alan İlişkileri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>
              <a:buNone/>
            </a:pPr>
            <a:r>
              <a:rPr lang="tr-TR" dirty="0" smtClean="0"/>
              <a:t>    </a:t>
            </a:r>
            <a:r>
              <a:rPr lang="tr-TR" dirty="0"/>
              <a:t>1) Dokunuşun Farkında Olma; Bedenin </a:t>
            </a:r>
            <a:r>
              <a:rPr lang="tr-TR" dirty="0" smtClean="0"/>
              <a:t>bütünüyle </a:t>
            </a:r>
            <a:r>
              <a:rPr lang="tr-TR" dirty="0"/>
              <a:t>Hareket</a:t>
            </a:r>
            <a:br>
              <a:rPr lang="tr-TR" dirty="0"/>
            </a:br>
            <a:r>
              <a:rPr lang="tr-TR" dirty="0"/>
              <a:t>2) Hareket Yoluyla Beden Bölümlerinin </a:t>
            </a:r>
            <a:r>
              <a:rPr lang="tr-TR" dirty="0" smtClean="0"/>
              <a:t>farkında </a:t>
            </a:r>
            <a:r>
              <a:rPr lang="tr-TR" dirty="0"/>
              <a:t>Olma</a:t>
            </a:r>
            <a:br>
              <a:rPr lang="tr-TR" dirty="0"/>
            </a:br>
            <a:r>
              <a:rPr lang="tr-TR" dirty="0"/>
              <a:t>3) Beden Bölümlerinin Tanınması</a:t>
            </a:r>
            <a:br>
              <a:rPr lang="tr-TR" dirty="0"/>
            </a:br>
            <a:r>
              <a:rPr lang="tr-TR" dirty="0"/>
              <a:t>4) Nesnelerle Alan İlişkilerinde Kendini Tanıma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BAĞIMSIZ HAREKET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 </a:t>
            </a:r>
            <a:r>
              <a:rPr lang="tr-TR" sz="2400" dirty="0" smtClean="0"/>
              <a:t>  Kişinin </a:t>
            </a:r>
            <a:r>
              <a:rPr lang="tr-TR" sz="2400" dirty="0"/>
              <a:t>bulunduğu çevrede kimseden </a:t>
            </a:r>
            <a:r>
              <a:rPr lang="tr-TR" sz="2400" dirty="0" smtClean="0"/>
              <a:t>yardım almadan </a:t>
            </a:r>
            <a:r>
              <a:rPr lang="tr-TR" sz="2400" dirty="0"/>
              <a:t>kendi 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başına hareket edebilmesidir. Hareket etmek için yetenek, ser-</a:t>
            </a:r>
          </a:p>
          <a:p>
            <a:pPr>
              <a:buNone/>
            </a:pPr>
            <a:r>
              <a:rPr lang="tr-TR" sz="2400" dirty="0" smtClean="0"/>
              <a:t>serbestlik </a:t>
            </a:r>
            <a:r>
              <a:rPr lang="tr-TR" sz="2400" dirty="0" smtClean="0"/>
              <a:t>ve hazır oluştur.</a:t>
            </a:r>
            <a:r>
              <a:rPr lang="tr-TR" sz="2400" dirty="0"/>
              <a:t> Yönelim ve bağımsız hareket alanı, </a:t>
            </a:r>
            <a:endParaRPr lang="tr-TR" sz="2400" dirty="0" smtClean="0"/>
          </a:p>
          <a:p>
            <a:pPr>
              <a:buNone/>
            </a:pPr>
            <a:r>
              <a:rPr lang="tr-TR" sz="2400" dirty="0" smtClean="0"/>
              <a:t>hareket </a:t>
            </a:r>
            <a:r>
              <a:rPr lang="tr-TR" sz="2400" dirty="0"/>
              <a:t>üstünde odaklaşmakla birlikte, gerçekte bütün gelişim </a:t>
            </a:r>
            <a:endParaRPr lang="tr-TR" sz="2400" dirty="0" smtClean="0"/>
          </a:p>
          <a:p>
            <a:pPr>
              <a:buNone/>
            </a:pPr>
            <a:r>
              <a:rPr lang="tr-TR" sz="2400" dirty="0"/>
              <a:t>a</a:t>
            </a:r>
            <a:r>
              <a:rPr lang="tr-TR" sz="2400" dirty="0" smtClean="0"/>
              <a:t>lanlarını kapsamaktadır.</a:t>
            </a:r>
            <a:r>
              <a:rPr lang="tr-TR" sz="2400" dirty="0"/>
              <a:t> Bağımsız hareket ve yönelim için </a:t>
            </a:r>
            <a:r>
              <a:rPr lang="tr-TR" sz="2400" dirty="0" smtClean="0"/>
              <a:t>erken</a:t>
            </a:r>
          </a:p>
          <a:p>
            <a:pPr>
              <a:buNone/>
            </a:pPr>
            <a:r>
              <a:rPr lang="tr-TR" sz="2400" dirty="0" smtClean="0"/>
              <a:t> </a:t>
            </a:r>
            <a:r>
              <a:rPr lang="tr-TR" sz="2400" dirty="0"/>
              <a:t>sağaltım programına gereksinimin belirlenmesi,çocuk ve </a:t>
            </a:r>
            <a:r>
              <a:rPr lang="tr-TR" sz="2400" dirty="0" smtClean="0"/>
              <a:t>ailenin</a:t>
            </a:r>
          </a:p>
          <a:p>
            <a:pPr>
              <a:buNone/>
            </a:pPr>
            <a:r>
              <a:rPr lang="tr-TR" sz="2400" dirty="0"/>
              <a:t>d</a:t>
            </a:r>
            <a:r>
              <a:rPr lang="tr-TR" sz="2400" dirty="0" smtClean="0"/>
              <a:t>eğerlendirilmesiyle başlar.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G</a:t>
            </a:r>
            <a:r>
              <a:rPr lang="tr-TR" sz="3200" dirty="0" smtClean="0">
                <a:solidFill>
                  <a:srgbClr val="FF0000"/>
                </a:solidFill>
              </a:rPr>
              <a:t>örme Engellilere Öğretilmesi Gerekli Öz Bakım Becerileri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tr-TR" i="1" dirty="0"/>
              <a:t>El-Yüz yıkama</a:t>
            </a:r>
            <a:endParaRPr lang="tr-TR" dirty="0"/>
          </a:p>
          <a:p>
            <a:pPr lvl="0"/>
            <a:r>
              <a:rPr lang="tr-TR" i="1" dirty="0"/>
              <a:t>Kurulama</a:t>
            </a:r>
            <a:endParaRPr lang="tr-TR" dirty="0"/>
          </a:p>
          <a:p>
            <a:pPr lvl="0"/>
            <a:r>
              <a:rPr lang="tr-TR" i="1" dirty="0"/>
              <a:t>Tıraş olma</a:t>
            </a:r>
            <a:endParaRPr lang="tr-TR" dirty="0"/>
          </a:p>
          <a:p>
            <a:pPr lvl="0"/>
            <a:r>
              <a:rPr lang="tr-TR" i="1" dirty="0"/>
              <a:t>Tuvalet becerisi</a:t>
            </a:r>
            <a:endParaRPr lang="tr-TR" dirty="0"/>
          </a:p>
          <a:p>
            <a:pPr lvl="0"/>
            <a:r>
              <a:rPr lang="tr-TR" i="1" dirty="0"/>
              <a:t>Banyo yapma</a:t>
            </a:r>
            <a:endParaRPr lang="tr-TR" dirty="0"/>
          </a:p>
          <a:p>
            <a:pPr lvl="0"/>
            <a:r>
              <a:rPr lang="tr-TR" i="1" dirty="0"/>
              <a:t>Yemek yeme</a:t>
            </a:r>
            <a:endParaRPr lang="tr-TR" dirty="0"/>
          </a:p>
          <a:p>
            <a:pPr lvl="0"/>
            <a:r>
              <a:rPr lang="tr-TR" i="1" dirty="0"/>
              <a:t>Diş fırçalama</a:t>
            </a:r>
            <a:endParaRPr lang="tr-TR" dirty="0"/>
          </a:p>
          <a:p>
            <a:pPr lvl="0"/>
            <a:r>
              <a:rPr lang="tr-TR" i="1" dirty="0"/>
              <a:t>Giyinme becerileri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404664"/>
            <a:ext cx="4587422" cy="611656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5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357166"/>
            <a:ext cx="8823979" cy="63692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Evde Yaşam İçin Öğretilmesi Gerekenler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tr-TR" sz="2400" i="1" dirty="0"/>
              <a:t>Günlük yaşantıda sık kullanılan araç-gereç kullanımı</a:t>
            </a:r>
            <a:endParaRPr lang="tr-T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i="1" dirty="0"/>
              <a:t>Ev temizliği ve düzeni</a:t>
            </a:r>
            <a:endParaRPr lang="tr-T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i="1" dirty="0"/>
              <a:t>Giysilerin bakımı</a:t>
            </a:r>
            <a:endParaRPr lang="tr-T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i="1" dirty="0"/>
              <a:t>Mutfak becerileri</a:t>
            </a:r>
            <a:endParaRPr lang="tr-TR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tr-TR" sz="2400" i="1" dirty="0"/>
              <a:t>Dengeli beslenme </a:t>
            </a:r>
            <a:r>
              <a:rPr lang="tr-TR" sz="2400" i="1" dirty="0" smtClean="0"/>
              <a:t>becerileri</a:t>
            </a:r>
          </a:p>
          <a:p>
            <a:pPr>
              <a:buNone/>
            </a:pPr>
            <a:r>
              <a:rPr lang="tr-TR" sz="2400" i="1" dirty="0" smtClean="0">
                <a:solidFill>
                  <a:srgbClr val="FF0000"/>
                </a:solidFill>
              </a:rPr>
              <a:t>!!!</a:t>
            </a:r>
            <a:r>
              <a:rPr lang="tr-TR" sz="2400" i="1" dirty="0"/>
              <a:t> Evin bölümlerini amaca uygun ekonomik kullanabilme becerilerini içermektedir. Mutfak kullanımı, oturma odası kullanımı, tuvalet-banyo kullanımı gibi konular öğretilmektedir. Mekanların kullanımı, eşyaların sağlığa uygun kullanımı, korunması, bakımı, temizliği ve basit tamiratları içermektedir.</a:t>
            </a:r>
            <a:endParaRPr lang="tr-TR" sz="2400" dirty="0"/>
          </a:p>
          <a:p>
            <a:pPr lvl="0">
              <a:buNone/>
            </a:pPr>
            <a:endParaRPr lang="tr-TR" sz="2400" dirty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9722" y="428604"/>
            <a:ext cx="8794278" cy="642939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İçerik Yer Tutucusu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4036" y="0"/>
            <a:ext cx="10805235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14488"/>
            <a:ext cx="7829576" cy="34718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2400" dirty="0" smtClean="0"/>
              <a:t> Görme engelli çocuklarda geliştirilmesi gerekli becerilerden</a:t>
            </a:r>
          </a:p>
          <a:p>
            <a:pPr>
              <a:buNone/>
            </a:pPr>
            <a:r>
              <a:rPr lang="tr-TR" sz="2400" dirty="0" smtClean="0"/>
              <a:t> biri bağımsız harekettir.Bağımsız hareket edemeyen kişinin</a:t>
            </a:r>
          </a:p>
          <a:p>
            <a:pPr>
              <a:buNone/>
            </a:pPr>
            <a:r>
              <a:rPr lang="tr-TR" sz="2400" dirty="0" smtClean="0"/>
              <a:t>çevreyi anlaması  ve öğrenmesi sınırlandırılmış olur.Görme</a:t>
            </a:r>
          </a:p>
          <a:p>
            <a:pPr>
              <a:buNone/>
            </a:pPr>
            <a:r>
              <a:rPr lang="tr-TR" sz="2400" dirty="0"/>
              <a:t>e</a:t>
            </a:r>
            <a:r>
              <a:rPr lang="tr-TR" sz="2400" dirty="0" smtClean="0"/>
              <a:t>ngelli kişinin görme yetersizliği ile baş etmesi,bağımsız</a:t>
            </a:r>
          </a:p>
          <a:p>
            <a:pPr>
              <a:buNone/>
            </a:pPr>
            <a:r>
              <a:rPr lang="tr-TR" sz="2400" dirty="0"/>
              <a:t>b</a:t>
            </a:r>
            <a:r>
              <a:rPr lang="tr-TR" sz="2400" dirty="0" smtClean="0"/>
              <a:t>ir şekilde dolaşmasına bağlıdır.Bağımsız hareketin iki boyutu</a:t>
            </a:r>
          </a:p>
          <a:p>
            <a:pPr>
              <a:buNone/>
            </a:pPr>
            <a:r>
              <a:rPr lang="tr-TR" sz="2400" dirty="0"/>
              <a:t>v</a:t>
            </a:r>
            <a:r>
              <a:rPr lang="tr-TR" sz="2400" dirty="0" smtClean="0"/>
              <a:t>ardır:</a:t>
            </a:r>
          </a:p>
          <a:p>
            <a:pPr>
              <a:buNone/>
            </a:pPr>
            <a:r>
              <a:rPr lang="tr-TR" sz="2400" u="sng" dirty="0">
                <a:solidFill>
                  <a:srgbClr val="FF0000"/>
                </a:solidFill>
              </a:rPr>
              <a:t>1</a:t>
            </a:r>
            <a:r>
              <a:rPr lang="tr-TR" sz="2400" u="sng" dirty="0" smtClean="0">
                <a:solidFill>
                  <a:srgbClr val="FF0000"/>
                </a:solidFill>
              </a:rPr>
              <a:t>)ORYANTASYON(ZİHİNSEL TASARIM)</a:t>
            </a:r>
          </a:p>
          <a:p>
            <a:pPr>
              <a:buNone/>
            </a:pPr>
            <a:r>
              <a:rPr lang="tr-TR" sz="2400" u="sng" dirty="0">
                <a:solidFill>
                  <a:srgbClr val="FF0000"/>
                </a:solidFill>
              </a:rPr>
              <a:t>2</a:t>
            </a:r>
            <a:r>
              <a:rPr lang="tr-TR" sz="2400" u="sng" dirty="0" smtClean="0">
                <a:solidFill>
                  <a:srgbClr val="FF0000"/>
                </a:solidFill>
              </a:rPr>
              <a:t>)DOLAŞMA</a:t>
            </a:r>
            <a:endParaRPr lang="tr-TR" sz="2400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1"/>
            <a:ext cx="8472518" cy="2328866"/>
          </a:xfrm>
        </p:spPr>
        <p:txBody>
          <a:bodyPr/>
          <a:lstStyle/>
          <a:p>
            <a:pPr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sz="2400" dirty="0" smtClean="0"/>
              <a:t>Zihinsel tasarım, </a:t>
            </a:r>
            <a:r>
              <a:rPr lang="tr-TR" sz="2400" dirty="0"/>
              <a:t>görme engelli kişinin çevresini ve </a:t>
            </a:r>
            <a:r>
              <a:rPr lang="tr-TR" sz="2400" dirty="0" smtClean="0"/>
              <a:t>çevresiyle</a:t>
            </a:r>
          </a:p>
          <a:p>
            <a:pPr>
              <a:buNone/>
            </a:pPr>
            <a:r>
              <a:rPr lang="tr-TR" sz="2400" dirty="0"/>
              <a:t>o</a:t>
            </a:r>
            <a:r>
              <a:rPr lang="tr-TR" sz="2400" dirty="0" smtClean="0"/>
              <a:t>lan ilişkisini  anlamlandırmasıdır.Dolaşma ise görme kalıntısından</a:t>
            </a:r>
          </a:p>
          <a:p>
            <a:pPr>
              <a:buNone/>
            </a:pPr>
            <a:r>
              <a:rPr lang="tr-TR" sz="2400" dirty="0"/>
              <a:t>ve geri kalan </a:t>
            </a:r>
            <a:r>
              <a:rPr lang="tr-TR" sz="2400" dirty="0" smtClean="0"/>
              <a:t>diğer </a:t>
            </a:r>
            <a:r>
              <a:rPr lang="tr-TR" sz="2400" dirty="0"/>
              <a:t>duyulardan yararlanarak </a:t>
            </a:r>
            <a:r>
              <a:rPr lang="tr-TR" sz="2400" dirty="0" smtClean="0"/>
              <a:t> </a:t>
            </a:r>
            <a:r>
              <a:rPr lang="tr-TR" sz="2400" dirty="0"/>
              <a:t>bir yere </a:t>
            </a:r>
            <a:r>
              <a:rPr lang="tr-TR" sz="2400" dirty="0" smtClean="0"/>
              <a:t>gidebilme</a:t>
            </a:r>
          </a:p>
          <a:p>
            <a:pPr>
              <a:buNone/>
            </a:pPr>
            <a:r>
              <a:rPr lang="tr-TR" sz="2400" dirty="0"/>
              <a:t>b</a:t>
            </a:r>
            <a:r>
              <a:rPr lang="tr-TR" sz="2400" dirty="0" smtClean="0"/>
              <a:t>ecerisidir.</a:t>
            </a: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1</a:t>
            </a:r>
            <a:r>
              <a:rPr lang="tr-TR" dirty="0" smtClean="0">
                <a:solidFill>
                  <a:srgbClr val="FF0000"/>
                </a:solidFill>
              </a:rPr>
              <a:t>)ORYANTASYON(ZİHİNSEL TASARIM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sz="2400" dirty="0"/>
              <a:t>Kişi çevresini ve çevresiyle kendi ilişkisini </a:t>
            </a:r>
            <a:r>
              <a:rPr lang="tr-TR" sz="2400" dirty="0" smtClean="0"/>
              <a:t> anlamlandırmasında</a:t>
            </a:r>
          </a:p>
          <a:p>
            <a:pPr>
              <a:buNone/>
            </a:pPr>
            <a:r>
              <a:rPr lang="tr-TR" sz="2400" dirty="0"/>
              <a:t>seslerden </a:t>
            </a:r>
            <a:r>
              <a:rPr lang="tr-TR" sz="2400" dirty="0" smtClean="0"/>
              <a:t>önemli </a:t>
            </a:r>
            <a:r>
              <a:rPr lang="tr-TR" sz="2400" dirty="0"/>
              <a:t>ölçüde </a:t>
            </a:r>
            <a:r>
              <a:rPr lang="tr-TR" sz="2400" dirty="0" smtClean="0"/>
              <a:t>yararlanır.</a:t>
            </a:r>
            <a:r>
              <a:rPr lang="tr-TR" sz="2400" dirty="0"/>
              <a:t> . Ses, titreşimlerin </a:t>
            </a:r>
            <a:r>
              <a:rPr lang="tr-TR" sz="2400" dirty="0" smtClean="0"/>
              <a:t>neden</a:t>
            </a:r>
          </a:p>
          <a:p>
            <a:pPr>
              <a:buNone/>
            </a:pPr>
            <a:r>
              <a:rPr lang="tr-TR" sz="2400" dirty="0" smtClean="0"/>
              <a:t>olduğu bir enerji biçimidir.</a:t>
            </a:r>
            <a:r>
              <a:rPr lang="tr-TR" sz="2400" dirty="0"/>
              <a:t> </a:t>
            </a:r>
            <a:r>
              <a:rPr lang="tr-TR" sz="2400" dirty="0" smtClean="0"/>
              <a:t>Çevrede </a:t>
            </a:r>
            <a:r>
              <a:rPr lang="tr-TR" sz="2400" dirty="0"/>
              <a:t>bulunan nesneler </a:t>
            </a:r>
            <a:r>
              <a:rPr lang="tr-TR" sz="2400" dirty="0" smtClean="0"/>
              <a:t> ses çıkarırlar</a:t>
            </a:r>
          </a:p>
          <a:p>
            <a:pPr>
              <a:buNone/>
            </a:pPr>
            <a:r>
              <a:rPr lang="tr-TR" sz="2400" dirty="0"/>
              <a:t>y</a:t>
            </a:r>
            <a:r>
              <a:rPr lang="tr-TR" sz="2400" dirty="0" smtClean="0"/>
              <a:t>a da sesleri yansıtırlar.</a:t>
            </a:r>
            <a:r>
              <a:rPr lang="tr-TR" sz="2400" dirty="0"/>
              <a:t> </a:t>
            </a:r>
            <a:r>
              <a:rPr lang="tr-TR" sz="2400" dirty="0" smtClean="0"/>
              <a:t> </a:t>
            </a:r>
            <a:r>
              <a:rPr lang="tr-TR" sz="2400" dirty="0"/>
              <a:t>Titreşimler, sesi </a:t>
            </a:r>
            <a:r>
              <a:rPr lang="tr-TR" sz="2400" dirty="0" smtClean="0"/>
              <a:t>çıkartan kaynaktan çıkarak</a:t>
            </a:r>
          </a:p>
          <a:p>
            <a:pPr>
              <a:buNone/>
            </a:pPr>
            <a:r>
              <a:rPr lang="tr-TR" sz="2400" dirty="0"/>
              <a:t>h</a:t>
            </a:r>
            <a:r>
              <a:rPr lang="tr-TR" sz="2400" dirty="0" smtClean="0"/>
              <a:t>avada yol alır.</a:t>
            </a:r>
            <a:r>
              <a:rPr lang="tr-TR" sz="2400" dirty="0"/>
              <a:t> </a:t>
            </a:r>
            <a:r>
              <a:rPr lang="tr-TR" sz="2400" dirty="0" smtClean="0"/>
              <a:t> </a:t>
            </a:r>
            <a:r>
              <a:rPr lang="tr-TR" sz="2400" dirty="0"/>
              <a:t>Çevredeki nesnelerin çıkarttıkları sesler </a:t>
            </a:r>
            <a:r>
              <a:rPr lang="tr-TR" sz="2400" dirty="0" smtClean="0"/>
              <a:t> ve yankıları</a:t>
            </a:r>
          </a:p>
          <a:p>
            <a:pPr>
              <a:buNone/>
            </a:pPr>
            <a:r>
              <a:rPr lang="tr-TR" sz="2400" dirty="0"/>
              <a:t>aracılığıyla görme engelli kişi nasıl bir çevre </a:t>
            </a:r>
            <a:r>
              <a:rPr lang="tr-TR" sz="2400" dirty="0" smtClean="0"/>
              <a:t>içinde olduğunu tasar-</a:t>
            </a:r>
          </a:p>
          <a:p>
            <a:pPr>
              <a:buNone/>
            </a:pPr>
            <a:r>
              <a:rPr lang="tr-TR" sz="2400" dirty="0" err="1"/>
              <a:t>l</a:t>
            </a:r>
            <a:r>
              <a:rPr lang="tr-TR" sz="2400" dirty="0" err="1" smtClean="0"/>
              <a:t>ayabilir</a:t>
            </a:r>
            <a:r>
              <a:rPr lang="tr-TR" sz="2400" dirty="0" smtClean="0"/>
              <a:t>.</a:t>
            </a:r>
            <a:r>
              <a:rPr lang="tr-TR" sz="2400" i="1" dirty="0"/>
              <a:t> Oryantasyon, uyum; mobilete ise, hareket demektir. 3-4 </a:t>
            </a:r>
            <a:endParaRPr lang="tr-TR" sz="2400" i="1" dirty="0" smtClean="0"/>
          </a:p>
          <a:p>
            <a:pPr>
              <a:buNone/>
            </a:pPr>
            <a:r>
              <a:rPr lang="tr-TR" sz="2400" i="1" dirty="0" smtClean="0"/>
              <a:t>yaşlarından </a:t>
            </a:r>
            <a:r>
              <a:rPr lang="tr-TR" sz="2400" i="1" dirty="0"/>
              <a:t>itibaren </a:t>
            </a:r>
            <a:r>
              <a:rPr lang="tr-TR" sz="2400" i="1" dirty="0" smtClean="0"/>
              <a:t>total görmeyen çocuğa </a:t>
            </a:r>
            <a:r>
              <a:rPr lang="tr-TR" sz="2400" i="1" dirty="0"/>
              <a:t>bir yerden bir </a:t>
            </a:r>
            <a:r>
              <a:rPr lang="tr-TR" sz="2400" i="1" dirty="0" smtClean="0"/>
              <a:t>yere baston </a:t>
            </a:r>
            <a:r>
              <a:rPr lang="tr-TR" sz="2400" i="1" dirty="0"/>
              <a:t>kullanarak </a:t>
            </a:r>
            <a:r>
              <a:rPr lang="tr-TR" sz="2400" i="1" dirty="0" smtClean="0"/>
              <a:t>gidebilme </a:t>
            </a:r>
            <a:r>
              <a:rPr lang="tr-TR" sz="2400" i="1" dirty="0"/>
              <a:t>becerisi kazandırılmaya başlanabilir. </a:t>
            </a:r>
            <a:br>
              <a:rPr lang="tr-TR" sz="2400" i="1" dirty="0"/>
            </a:br>
            <a:endParaRPr lang="tr-TR" sz="2400" dirty="0"/>
          </a:p>
          <a:p>
            <a:pPr>
              <a:buNone/>
            </a:pPr>
            <a:endParaRPr lang="tr-TR" sz="2400" dirty="0"/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a)Ses kaynağını Saptama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sz="2400" dirty="0"/>
              <a:t>Görme engelli çocuğun sesin nereden geldiğini ve </a:t>
            </a:r>
            <a:r>
              <a:rPr lang="tr-TR" sz="2400" dirty="0" smtClean="0"/>
              <a:t>kaynağını </a:t>
            </a:r>
          </a:p>
          <a:p>
            <a:pPr>
              <a:buNone/>
            </a:pPr>
            <a:r>
              <a:rPr lang="tr-TR" sz="2400" dirty="0" err="1"/>
              <a:t>b</a:t>
            </a:r>
            <a:r>
              <a:rPr lang="tr-TR" sz="2400" dirty="0" err="1" smtClean="0"/>
              <a:t>elirliyebilmesi</a:t>
            </a:r>
            <a:r>
              <a:rPr lang="tr-TR" sz="2400" dirty="0" smtClean="0"/>
              <a:t> son derece önemlidir.</a:t>
            </a:r>
            <a:r>
              <a:rPr lang="tr-TR" sz="2400" dirty="0"/>
              <a:t> Sesin kaynağını </a:t>
            </a:r>
            <a:r>
              <a:rPr lang="tr-TR" sz="2400" dirty="0" smtClean="0"/>
              <a:t>belirlemeye</a:t>
            </a:r>
          </a:p>
          <a:p>
            <a:pPr>
              <a:buNone/>
            </a:pPr>
            <a:r>
              <a:rPr lang="tr-TR" sz="2400" dirty="0"/>
              <a:t>"</a:t>
            </a:r>
            <a:r>
              <a:rPr lang="tr-TR" sz="2400" u="sng" dirty="0">
                <a:solidFill>
                  <a:srgbClr val="FF0000"/>
                </a:solidFill>
              </a:rPr>
              <a:t>iki kulakta işitme</a:t>
            </a:r>
            <a:r>
              <a:rPr lang="tr-TR" sz="2400" dirty="0"/>
              <a:t>" dendiği de </a:t>
            </a:r>
            <a:r>
              <a:rPr lang="tr-TR" sz="2400" dirty="0" smtClean="0"/>
              <a:t>olur.</a:t>
            </a:r>
            <a:endParaRPr lang="tr-TR" sz="2400" dirty="0"/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b)Yankıyla Yer Saptama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543956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</a:t>
            </a:r>
            <a:r>
              <a:rPr lang="tr-TR" sz="2400" dirty="0"/>
              <a:t>Görme engelliler, önlerindeki bir duvarı ya da </a:t>
            </a:r>
            <a:r>
              <a:rPr lang="tr-TR" sz="2400" dirty="0" smtClean="0"/>
              <a:t>boşluğu parmaklarını</a:t>
            </a:r>
          </a:p>
          <a:p>
            <a:pPr>
              <a:buNone/>
            </a:pPr>
            <a:r>
              <a:rPr lang="tr-TR" sz="2400" dirty="0"/>
              <a:t>ş</a:t>
            </a:r>
            <a:r>
              <a:rPr lang="tr-TR" sz="2400" dirty="0" smtClean="0"/>
              <a:t>aklatarak,</a:t>
            </a:r>
            <a:r>
              <a:rPr lang="tr-TR" sz="2400" dirty="0"/>
              <a:t> topuklarını vurarak ya da da anahtarları sallayarak </a:t>
            </a:r>
            <a:r>
              <a:rPr lang="tr-TR" sz="2400" dirty="0" smtClean="0"/>
              <a:t> ses</a:t>
            </a:r>
          </a:p>
          <a:p>
            <a:pPr>
              <a:buNone/>
            </a:pPr>
            <a:r>
              <a:rPr lang="tr-TR" sz="2400" dirty="0"/>
              <a:t>y</a:t>
            </a:r>
            <a:r>
              <a:rPr lang="tr-TR" sz="2400" dirty="0" smtClean="0"/>
              <a:t>ankılarıyla belirlerler.</a:t>
            </a:r>
            <a:endParaRPr lang="tr-TR" sz="24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3077792"/>
            <a:ext cx="4033614" cy="3780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c)Sesi Ayırt Etme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0"/>
            <a:ext cx="8686800" cy="44831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400" dirty="0" smtClean="0"/>
              <a:t> </a:t>
            </a:r>
            <a:r>
              <a:rPr lang="tr-TR" sz="2400" dirty="0"/>
              <a:t>Çocuğun sesleri tanımayı öğrenebileceği en iyi yer, gerçek </a:t>
            </a:r>
            <a:r>
              <a:rPr lang="tr-TR" sz="2400" dirty="0" smtClean="0"/>
              <a:t>dünyadır.</a:t>
            </a:r>
          </a:p>
          <a:p>
            <a:pPr>
              <a:buNone/>
            </a:pPr>
            <a:r>
              <a:rPr lang="tr-TR" sz="2400" dirty="0" smtClean="0"/>
              <a:t>Yeni bir ses duyulduğunda,</a:t>
            </a:r>
            <a:r>
              <a:rPr lang="tr-TR" sz="2400" dirty="0"/>
              <a:t> mümkünse görme engelli </a:t>
            </a:r>
            <a:r>
              <a:rPr lang="tr-TR" sz="2400" dirty="0" smtClean="0"/>
              <a:t>çocuğun sesin</a:t>
            </a:r>
          </a:p>
          <a:p>
            <a:pPr>
              <a:buNone/>
            </a:pPr>
            <a:r>
              <a:rPr lang="tr-TR" sz="2400" dirty="0"/>
              <a:t>k</a:t>
            </a:r>
            <a:r>
              <a:rPr lang="tr-TR" sz="2400" dirty="0" smtClean="0"/>
              <a:t>aynağını araştırmasına izin verilmelidir.</a:t>
            </a:r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d)Nesne Algısı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43051"/>
            <a:ext cx="8686800" cy="4429156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sz="2400" dirty="0" smtClean="0"/>
              <a:t>Görme </a:t>
            </a:r>
            <a:r>
              <a:rPr lang="tr-TR" sz="2400" dirty="0"/>
              <a:t>engellilerde altıncı duyu var mıdır</a:t>
            </a:r>
            <a:r>
              <a:rPr lang="tr-TR" sz="2400" dirty="0" smtClean="0"/>
              <a:t>? Yüzyıllar boyunca görme</a:t>
            </a:r>
          </a:p>
          <a:p>
            <a:pPr>
              <a:buNone/>
            </a:pPr>
            <a:r>
              <a:rPr lang="tr-TR" sz="2400" dirty="0"/>
              <a:t>yetersizliğiyle doğan insanların, gören </a:t>
            </a:r>
            <a:r>
              <a:rPr lang="tr-TR" sz="2400" dirty="0" smtClean="0"/>
              <a:t>insanlardan daha iyi işittikleri</a:t>
            </a:r>
          </a:p>
          <a:p>
            <a:pPr>
              <a:buNone/>
            </a:pPr>
            <a:r>
              <a:rPr lang="tr-TR" sz="2400" dirty="0"/>
              <a:t>d</a:t>
            </a:r>
            <a:r>
              <a:rPr lang="tr-TR" sz="2400" dirty="0" smtClean="0"/>
              <a:t>üşünülmüştür.</a:t>
            </a:r>
            <a:r>
              <a:rPr lang="tr-TR" sz="2400" dirty="0"/>
              <a:t> </a:t>
            </a:r>
            <a:r>
              <a:rPr lang="tr-TR" sz="2400" dirty="0" smtClean="0"/>
              <a:t>Bu </a:t>
            </a:r>
            <a:r>
              <a:rPr lang="tr-TR" sz="2400" dirty="0"/>
              <a:t>insanların genellikle “</a:t>
            </a:r>
            <a:r>
              <a:rPr lang="tr-TR" sz="2400" u="sng" dirty="0">
                <a:solidFill>
                  <a:srgbClr val="FF0000"/>
                </a:solidFill>
              </a:rPr>
              <a:t>yüzleriyle görme</a:t>
            </a:r>
            <a:r>
              <a:rPr lang="tr-TR" sz="2400" dirty="0"/>
              <a:t>” </a:t>
            </a:r>
            <a:r>
              <a:rPr lang="tr-TR" sz="2400" dirty="0" smtClean="0"/>
              <a:t>denilen</a:t>
            </a:r>
          </a:p>
          <a:p>
            <a:pPr>
              <a:buNone/>
            </a:pPr>
            <a:r>
              <a:rPr lang="tr-TR" sz="2400" dirty="0"/>
              <a:t>altıncı duyularının olduğuna </a:t>
            </a:r>
            <a:r>
              <a:rPr lang="tr-TR" sz="2400" dirty="0" smtClean="0"/>
              <a:t>inanılmıştır.</a:t>
            </a:r>
            <a:r>
              <a:rPr lang="tr-TR" sz="2400" dirty="0"/>
              <a:t> </a:t>
            </a:r>
            <a:r>
              <a:rPr lang="tr-TR" sz="2400" dirty="0" smtClean="0"/>
              <a:t>Bu </a:t>
            </a:r>
            <a:r>
              <a:rPr lang="tr-TR" sz="2400" dirty="0"/>
              <a:t>inancın kaynağı, bazı </a:t>
            </a:r>
          </a:p>
          <a:p>
            <a:pPr>
              <a:buNone/>
            </a:pPr>
            <a:r>
              <a:rPr lang="tr-TR" sz="2400" dirty="0"/>
              <a:t>g</a:t>
            </a:r>
            <a:r>
              <a:rPr lang="tr-TR" sz="2400" dirty="0" smtClean="0"/>
              <a:t>örme engellilerin </a:t>
            </a:r>
            <a:r>
              <a:rPr lang="tr-TR" sz="2400" dirty="0"/>
              <a:t>çevrelerindeki eşyalara </a:t>
            </a:r>
            <a:r>
              <a:rPr lang="tr-TR" sz="2400" dirty="0" smtClean="0"/>
              <a:t>çarpmadan dolaşabilme-</a:t>
            </a:r>
          </a:p>
          <a:p>
            <a:pPr>
              <a:buNone/>
            </a:pPr>
            <a:r>
              <a:rPr lang="tr-TR" sz="2400" dirty="0" err="1"/>
              <a:t>l</a:t>
            </a:r>
            <a:r>
              <a:rPr lang="tr-TR" sz="2400" dirty="0" err="1" smtClean="0"/>
              <a:t>eridir</a:t>
            </a:r>
            <a:r>
              <a:rPr lang="tr-TR" sz="2400" dirty="0" smtClean="0"/>
              <a:t>.</a:t>
            </a:r>
            <a:r>
              <a:rPr lang="tr-TR" sz="2400" b="1" dirty="0"/>
              <a:t> </a:t>
            </a:r>
            <a:r>
              <a:rPr lang="tr-TR" sz="2400" dirty="0"/>
              <a:t>Görme yetersizliği olanların daha iyi duydukları ve </a:t>
            </a:r>
            <a:r>
              <a:rPr lang="tr-TR" sz="2400" dirty="0" smtClean="0"/>
              <a:t>altıncı </a:t>
            </a:r>
          </a:p>
          <a:p>
            <a:pPr>
              <a:buNone/>
            </a:pPr>
            <a:r>
              <a:rPr lang="tr-TR" sz="2400" dirty="0" smtClean="0"/>
              <a:t>duyularının olduğu inancı gerçek dışıdır.Gerçek dışı olduğu uzun</a:t>
            </a:r>
            <a:endParaRPr lang="tr-TR" sz="2400" dirty="0"/>
          </a:p>
          <a:p>
            <a:pPr>
              <a:buNone/>
            </a:pPr>
            <a:r>
              <a:rPr lang="tr-TR" sz="2400" dirty="0" smtClean="0"/>
              <a:t>yıllar </a:t>
            </a:r>
            <a:r>
              <a:rPr lang="tr-TR" sz="2400" dirty="0"/>
              <a:t>önce kanıtlanmıştır. </a:t>
            </a:r>
            <a:endParaRPr lang="tr-TR" sz="2400" dirty="0" smtClean="0"/>
          </a:p>
          <a:p>
            <a:pPr>
              <a:buNone/>
            </a:pPr>
            <a:endParaRPr lang="tr-TR" sz="2400" dirty="0"/>
          </a:p>
          <a:p>
            <a:pPr>
              <a:buNone/>
            </a:pPr>
            <a:endParaRPr lang="tr-T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193</TotalTime>
  <Words>658</Words>
  <Application>Microsoft Office PowerPoint</Application>
  <PresentationFormat>Ekran Gösterisi (4:3)</PresentationFormat>
  <Paragraphs>92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Ofis Teması</vt:lpstr>
      <vt:lpstr>BAĞIMSIZ HAREKET</vt:lpstr>
      <vt:lpstr>BAĞIMSIZ HAREKET</vt:lpstr>
      <vt:lpstr>PowerPoint Sunusu</vt:lpstr>
      <vt:lpstr>PowerPoint Sunusu</vt:lpstr>
      <vt:lpstr>1)ORYANTASYON(ZİHİNSEL TASARIM)</vt:lpstr>
      <vt:lpstr>a)Ses kaynağını Saptama</vt:lpstr>
      <vt:lpstr>b)Yankıyla Yer Saptama</vt:lpstr>
      <vt:lpstr>c)Sesi Ayırt Etme</vt:lpstr>
      <vt:lpstr>d)Nesne Algısı</vt:lpstr>
      <vt:lpstr>e)Ses Gölgeleri</vt:lpstr>
      <vt:lpstr>f)Koklama</vt:lpstr>
      <vt:lpstr>PowerPoint Sunusu</vt:lpstr>
      <vt:lpstr>2)DOLAŞMA</vt:lpstr>
      <vt:lpstr>a)Gören Rehber </vt:lpstr>
      <vt:lpstr>b)Uzun Baston</vt:lpstr>
      <vt:lpstr>PowerPoint Sunusu</vt:lpstr>
      <vt:lpstr>PowerPoint Sunusu</vt:lpstr>
      <vt:lpstr>Okul Öncesi Görme Engelli Çocuklar İçin Yönelim ve Bağımsız Hareket Alanları</vt:lpstr>
      <vt:lpstr>Bağımsız Hareket ve Yönelim Becerilerinde Beden ve Alan İlişkileri</vt:lpstr>
      <vt:lpstr>Görme Engellilere Öğretilmesi Gerekli Öz Bakım Becerileri</vt:lpstr>
      <vt:lpstr>PowerPoint Sunusu</vt:lpstr>
      <vt:lpstr>PowerPoint Sunusu</vt:lpstr>
      <vt:lpstr>Evde Yaşam İçin Öğretilmesi Gerekenler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BAĞIMSIZ HAREKET</dc:title>
  <dc:creator>selen</dc:creator>
  <cp:lastModifiedBy>SİNAN</cp:lastModifiedBy>
  <cp:revision>22</cp:revision>
  <dcterms:created xsi:type="dcterms:W3CDTF">2013-04-07T10:34:31Z</dcterms:created>
  <dcterms:modified xsi:type="dcterms:W3CDTF">2019-08-18T18:36:45Z</dcterms:modified>
</cp:coreProperties>
</file>