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3" r:id="rId7"/>
    <p:sldId id="264" r:id="rId8"/>
    <p:sldId id="265" r:id="rId9"/>
    <p:sldId id="262"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E26B02-FBEE-429C-8A41-29CE4337CEF8}" type="datetimeFigureOut">
              <a:rPr lang="tr-TR" smtClean="0"/>
              <a:t>3.11.2019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767EBC-1218-478E-A99A-5C46F8E9666B}" type="slidenum">
              <a:rPr lang="tr-TR" smtClean="0"/>
              <a:t>‹#›</a:t>
            </a:fld>
            <a:endParaRPr lang="tr-TR"/>
          </a:p>
        </p:txBody>
      </p:sp>
    </p:spTree>
    <p:extLst>
      <p:ext uri="{BB962C8B-B14F-4D97-AF65-F5344CB8AC3E}">
        <p14:creationId xmlns:p14="http://schemas.microsoft.com/office/powerpoint/2010/main" val="3017616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9A1C124-FE96-4422-ADAB-53C31E9CAF0A}" type="datetime1">
              <a:rPr lang="tr-TR" smtClean="0"/>
              <a:t>3.11.2019</a:t>
            </a:fld>
            <a:endParaRPr lang="tr-TR"/>
          </a:p>
        </p:txBody>
      </p:sp>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723661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3A1BE54-FC72-42C3-A8B5-6FE1D74AEA9A}" type="datetime1">
              <a:rPr lang="tr-TR" smtClean="0"/>
              <a:t>3.11.2019</a:t>
            </a:fld>
            <a:endParaRPr lang="tr-TR"/>
          </a:p>
        </p:txBody>
      </p:sp>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4135580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D828A68-C3CF-45A3-A165-0882C3CB3BA4}" type="datetime1">
              <a:rPr lang="tr-TR" smtClean="0"/>
              <a:t>3.11.2019</a:t>
            </a:fld>
            <a:endParaRPr lang="tr-TR"/>
          </a:p>
        </p:txBody>
      </p:sp>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2611462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2D097AC-975D-4670-AA9D-1D081F8B05E2}" type="datetime1">
              <a:rPr lang="tr-TR" smtClean="0"/>
              <a:t>3.11.2019</a:t>
            </a:fld>
            <a:endParaRPr lang="tr-TR"/>
          </a:p>
        </p:txBody>
      </p:sp>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71039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BA4637B-C7CF-4006-A17E-11F33E83EA61}" type="datetime1">
              <a:rPr lang="tr-TR" smtClean="0"/>
              <a:t>3.11.2019</a:t>
            </a:fld>
            <a:endParaRPr lang="tr-TR"/>
          </a:p>
        </p:txBody>
      </p:sp>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315093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D413884-6C60-40E4-B5FC-BF623CACE643}" type="datetime1">
              <a:rPr lang="tr-TR" smtClean="0"/>
              <a:t>3.11.2019</a:t>
            </a:fld>
            <a:endParaRPr lang="tr-TR"/>
          </a:p>
        </p:txBody>
      </p:sp>
      <p:sp>
        <p:nvSpPr>
          <p:cNvPr id="6" name="Altbilgi Yer Tutucusu 5"/>
          <p:cNvSpPr>
            <a:spLocks noGrp="1"/>
          </p:cNvSpPr>
          <p:nvPr>
            <p:ph type="ftr" sz="quarter" idx="11"/>
          </p:nvPr>
        </p:nvSpPr>
        <p:spPr/>
        <p:txBody>
          <a:bodyPr/>
          <a:lstStyle/>
          <a:p>
            <a:r>
              <a:rPr lang="tr-TR" smtClean="0"/>
              <a:t>SUŞEHRİ REHBERLİK VE ARAŞTIRMA MERKEZİ</a:t>
            </a:r>
            <a:endParaRPr lang="tr-TR"/>
          </a:p>
        </p:txBody>
      </p:sp>
      <p:sp>
        <p:nvSpPr>
          <p:cNvPr id="7" name="Slayt Numarası Yer Tutucusu 6"/>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1781772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E1D7928-5E3C-474B-911C-4638D8F375BE}" type="datetime1">
              <a:rPr lang="tr-TR" smtClean="0"/>
              <a:t>3.11.2019</a:t>
            </a:fld>
            <a:endParaRPr lang="tr-TR"/>
          </a:p>
        </p:txBody>
      </p:sp>
      <p:sp>
        <p:nvSpPr>
          <p:cNvPr id="8" name="Altbilgi Yer Tutucusu 7"/>
          <p:cNvSpPr>
            <a:spLocks noGrp="1"/>
          </p:cNvSpPr>
          <p:nvPr>
            <p:ph type="ftr" sz="quarter" idx="11"/>
          </p:nvPr>
        </p:nvSpPr>
        <p:spPr/>
        <p:txBody>
          <a:bodyPr/>
          <a:lstStyle/>
          <a:p>
            <a:r>
              <a:rPr lang="tr-TR" smtClean="0"/>
              <a:t>SUŞEHRİ REHBERLİK VE ARAŞTIRMA MERKEZİ</a:t>
            </a:r>
            <a:endParaRPr lang="tr-TR"/>
          </a:p>
        </p:txBody>
      </p:sp>
      <p:sp>
        <p:nvSpPr>
          <p:cNvPr id="9" name="Slayt Numarası Yer Tutucusu 8"/>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3668018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58FD3A8-37A0-494F-B3DA-E1B5567039D1}" type="datetime1">
              <a:rPr lang="tr-TR" smtClean="0"/>
              <a:t>3.11.2019</a:t>
            </a:fld>
            <a:endParaRPr lang="tr-TR"/>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917545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FFCC326-7474-4104-8920-1B1FC6B8A95C}" type="datetime1">
              <a:rPr lang="tr-TR" smtClean="0"/>
              <a:t>3.11.2019</a:t>
            </a:fld>
            <a:endParaRPr lang="tr-TR"/>
          </a:p>
        </p:txBody>
      </p:sp>
      <p:sp>
        <p:nvSpPr>
          <p:cNvPr id="3" name="Altbilgi Yer Tutucusu 2"/>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2384230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3388E4F-A456-496C-9D44-240F1D1C4994}" type="datetime1">
              <a:rPr lang="tr-TR" smtClean="0"/>
              <a:t>3.11.2019</a:t>
            </a:fld>
            <a:endParaRPr lang="tr-TR"/>
          </a:p>
        </p:txBody>
      </p:sp>
      <p:sp>
        <p:nvSpPr>
          <p:cNvPr id="6" name="Altbilgi Yer Tutucusu 5"/>
          <p:cNvSpPr>
            <a:spLocks noGrp="1"/>
          </p:cNvSpPr>
          <p:nvPr>
            <p:ph type="ftr" sz="quarter" idx="11"/>
          </p:nvPr>
        </p:nvSpPr>
        <p:spPr/>
        <p:txBody>
          <a:bodyPr/>
          <a:lstStyle/>
          <a:p>
            <a:r>
              <a:rPr lang="tr-TR" smtClean="0"/>
              <a:t>SUŞEHRİ REHBERLİK VE ARAŞTIRMA MERKEZİ</a:t>
            </a:r>
            <a:endParaRPr lang="tr-TR"/>
          </a:p>
        </p:txBody>
      </p:sp>
      <p:sp>
        <p:nvSpPr>
          <p:cNvPr id="7" name="Slayt Numarası Yer Tutucusu 6"/>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42766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084405-EBF7-4CE0-BA3A-C069026BA63D}" type="datetime1">
              <a:rPr lang="tr-TR" smtClean="0"/>
              <a:t>3.11.2019</a:t>
            </a:fld>
            <a:endParaRPr lang="tr-TR"/>
          </a:p>
        </p:txBody>
      </p:sp>
      <p:sp>
        <p:nvSpPr>
          <p:cNvPr id="6" name="Altbilgi Yer Tutucusu 5"/>
          <p:cNvSpPr>
            <a:spLocks noGrp="1"/>
          </p:cNvSpPr>
          <p:nvPr>
            <p:ph type="ftr" sz="quarter" idx="11"/>
          </p:nvPr>
        </p:nvSpPr>
        <p:spPr/>
        <p:txBody>
          <a:bodyPr/>
          <a:lstStyle/>
          <a:p>
            <a:r>
              <a:rPr lang="tr-TR" smtClean="0"/>
              <a:t>SUŞEHRİ REHBERLİK VE ARAŞTIRMA MERKEZİ</a:t>
            </a:r>
            <a:endParaRPr lang="tr-TR"/>
          </a:p>
        </p:txBody>
      </p:sp>
      <p:sp>
        <p:nvSpPr>
          <p:cNvPr id="7" name="Slayt Numarası Yer Tutucusu 6"/>
          <p:cNvSpPr>
            <a:spLocks noGrp="1"/>
          </p:cNvSpPr>
          <p:nvPr>
            <p:ph type="sldNum" sz="quarter" idx="12"/>
          </p:nvPr>
        </p:nvSpPr>
        <p:spPr/>
        <p:txBody>
          <a:bodyPr/>
          <a:lstStyle/>
          <a:p>
            <a:fld id="{437CAD9B-3393-43F5-80D0-51ECB0B93019}" type="slidenum">
              <a:rPr lang="tr-TR" smtClean="0"/>
              <a:t>‹#›</a:t>
            </a:fld>
            <a:endParaRPr lang="tr-TR"/>
          </a:p>
        </p:txBody>
      </p:sp>
    </p:spTree>
    <p:extLst>
      <p:ext uri="{BB962C8B-B14F-4D97-AF65-F5344CB8AC3E}">
        <p14:creationId xmlns:p14="http://schemas.microsoft.com/office/powerpoint/2010/main" val="3182851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A1E9AB-4F46-4FE2-AF37-DBE7CB45C41B}" type="datetime1">
              <a:rPr lang="tr-TR" smtClean="0"/>
              <a:t>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SUŞEHRİ REHBERLİK VE ARAŞTIRMA MERKEZİ</a:t>
            </a:r>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7CAD9B-3393-43F5-80D0-51ECB0B93019}" type="slidenum">
              <a:rPr lang="tr-TR" smtClean="0"/>
              <a:t>‹#›</a:t>
            </a:fld>
            <a:endParaRPr lang="tr-TR"/>
          </a:p>
        </p:txBody>
      </p:sp>
    </p:spTree>
    <p:extLst>
      <p:ext uri="{BB962C8B-B14F-4D97-AF65-F5344CB8AC3E}">
        <p14:creationId xmlns:p14="http://schemas.microsoft.com/office/powerpoint/2010/main" val="2749451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407886" y="1731963"/>
            <a:ext cx="9144000" cy="2387600"/>
          </a:xfrm>
        </p:spPr>
        <p:txBody>
          <a:bodyPr/>
          <a:lstStyle/>
          <a:p>
            <a:r>
              <a:rPr lang="tr-TR" dirty="0" smtClean="0">
                <a:solidFill>
                  <a:srgbClr val="FF0000"/>
                </a:solidFill>
              </a:rPr>
              <a:t>RAM’A ÖĞRENCİ YÖNLENDİRME SÜRECİ</a:t>
            </a:r>
            <a:endParaRPr lang="tr-TR" dirty="0">
              <a:solidFill>
                <a:srgbClr val="FF0000"/>
              </a:solidFill>
            </a:endParaRPr>
          </a:p>
        </p:txBody>
      </p:sp>
      <p:sp>
        <p:nvSpPr>
          <p:cNvPr id="3" name="Altbilgi Yer Tutucusu 2"/>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1</a:t>
            </a:fld>
            <a:endParaRPr lang="tr-TR"/>
          </a:p>
        </p:txBody>
      </p:sp>
    </p:spTree>
    <p:extLst>
      <p:ext uri="{BB962C8B-B14F-4D97-AF65-F5344CB8AC3E}">
        <p14:creationId xmlns:p14="http://schemas.microsoft.com/office/powerpoint/2010/main" val="1061246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4182" y="609601"/>
            <a:ext cx="11152909" cy="5652654"/>
          </a:xfrm>
        </p:spPr>
      </p:pic>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10</a:t>
            </a:fld>
            <a:endParaRPr lang="tr-TR"/>
          </a:p>
        </p:txBody>
      </p:sp>
    </p:spTree>
    <p:extLst>
      <p:ext uri="{BB962C8B-B14F-4D97-AF65-F5344CB8AC3E}">
        <p14:creationId xmlns:p14="http://schemas.microsoft.com/office/powerpoint/2010/main" val="21559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SAĞLIK KURULU RAPORU GEREKTİREN TANILAR VE DURUMLAR </a:t>
            </a:r>
          </a:p>
        </p:txBody>
      </p:sp>
      <p:sp>
        <p:nvSpPr>
          <p:cNvPr id="3" name="İçerik Yer Tutucusu 2"/>
          <p:cNvSpPr>
            <a:spLocks noGrp="1"/>
          </p:cNvSpPr>
          <p:nvPr>
            <p:ph idx="1"/>
          </p:nvPr>
        </p:nvSpPr>
        <p:spPr/>
        <p:txBody>
          <a:bodyPr>
            <a:normAutofit fontScale="25000" lnSpcReduction="20000"/>
          </a:bodyPr>
          <a:lstStyle/>
          <a:p>
            <a:endParaRPr lang="tr-TR" dirty="0"/>
          </a:p>
          <a:p>
            <a:pPr>
              <a:buFont typeface="Wingdings" panose="05000000000000000000" pitchFamily="2" charset="2"/>
              <a:buChar char="Ø"/>
            </a:pPr>
            <a:r>
              <a:rPr lang="tr-TR" sz="7000" dirty="0"/>
              <a:t>Dikkat Eksikliği ve Hiperaktivite, </a:t>
            </a:r>
          </a:p>
          <a:p>
            <a:endParaRPr lang="tr-TR" sz="7000" dirty="0"/>
          </a:p>
          <a:p>
            <a:pPr>
              <a:buFont typeface="Wingdings" panose="05000000000000000000" pitchFamily="2" charset="2"/>
              <a:buChar char="Ø"/>
            </a:pPr>
            <a:r>
              <a:rPr lang="tr-TR" sz="7000" dirty="0"/>
              <a:t>İşitme Yetersizliği, </a:t>
            </a:r>
          </a:p>
          <a:p>
            <a:pPr marL="0" indent="0">
              <a:buNone/>
            </a:pPr>
            <a:endParaRPr lang="tr-TR" sz="7000" dirty="0"/>
          </a:p>
          <a:p>
            <a:pPr>
              <a:buFont typeface="Wingdings" panose="05000000000000000000" pitchFamily="2" charset="2"/>
              <a:buChar char="Ø"/>
            </a:pPr>
            <a:r>
              <a:rPr lang="tr-TR" sz="7000" dirty="0"/>
              <a:t>Görme Yetersizliği, </a:t>
            </a:r>
          </a:p>
          <a:p>
            <a:endParaRPr lang="tr-TR" sz="7000" dirty="0"/>
          </a:p>
          <a:p>
            <a:pPr>
              <a:buFont typeface="Wingdings" panose="05000000000000000000" pitchFamily="2" charset="2"/>
              <a:buChar char="Ø"/>
            </a:pPr>
            <a:r>
              <a:rPr lang="tr-TR" sz="7000" dirty="0"/>
              <a:t>Otizm, </a:t>
            </a:r>
          </a:p>
          <a:p>
            <a:endParaRPr lang="tr-TR" sz="7000" dirty="0"/>
          </a:p>
          <a:p>
            <a:pPr>
              <a:buFont typeface="Wingdings" panose="05000000000000000000" pitchFamily="2" charset="2"/>
              <a:buChar char="Ø"/>
            </a:pPr>
            <a:r>
              <a:rPr lang="tr-TR" sz="7000" dirty="0"/>
              <a:t>Özel Öğrenme Güçlüğü, </a:t>
            </a:r>
          </a:p>
          <a:p>
            <a:pPr marL="0" indent="0">
              <a:buNone/>
            </a:pPr>
            <a:endParaRPr lang="tr-TR" sz="7000" dirty="0"/>
          </a:p>
          <a:p>
            <a:pPr>
              <a:buFont typeface="Wingdings" panose="05000000000000000000" pitchFamily="2" charset="2"/>
              <a:buChar char="Ø"/>
            </a:pPr>
            <a:r>
              <a:rPr lang="tr-TR" sz="7000" dirty="0"/>
              <a:t>Bedensel Yetersizlik, </a:t>
            </a:r>
          </a:p>
          <a:p>
            <a:endParaRPr lang="tr-TR" sz="7000" dirty="0"/>
          </a:p>
          <a:p>
            <a:pPr>
              <a:buFont typeface="Wingdings" panose="05000000000000000000" pitchFamily="2" charset="2"/>
              <a:buChar char="Ø"/>
            </a:pPr>
            <a:r>
              <a:rPr lang="tr-TR" sz="7000" dirty="0"/>
              <a:t>Dil ve Konuşma Güçlüğü vb. tanıları tıbbi tanı olması nedeniyle kurumumuzda tanılanamamaktadır. </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11</a:t>
            </a:fld>
            <a:endParaRPr lang="tr-TR"/>
          </a:p>
        </p:txBody>
      </p:sp>
    </p:spTree>
    <p:extLst>
      <p:ext uri="{BB962C8B-B14F-4D97-AF65-F5344CB8AC3E}">
        <p14:creationId xmlns:p14="http://schemas.microsoft.com/office/powerpoint/2010/main" val="1830073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24114"/>
            <a:ext cx="10515600" cy="5552849"/>
          </a:xfrm>
        </p:spPr>
        <p:txBody>
          <a:bodyPr>
            <a:normAutofit fontScale="85000" lnSpcReduction="20000"/>
          </a:bodyPr>
          <a:lstStyle/>
          <a:p>
            <a:pPr marL="0" indent="0">
              <a:buNone/>
            </a:pPr>
            <a:r>
              <a:rPr lang="tr-TR" dirty="0"/>
              <a:t>Bu nedenle yukarıda adı geçen tanıların belirtilerini gösteren öğrenciler için: </a:t>
            </a:r>
          </a:p>
          <a:p>
            <a:pPr>
              <a:buFont typeface="Wingdings" panose="05000000000000000000" pitchFamily="2" charset="2"/>
              <a:buChar char="Ø"/>
            </a:pPr>
            <a:r>
              <a:rPr lang="tr-TR" dirty="0"/>
              <a:t>Formlar Klasöründe yer alan ‘Sağlık Kuruluşuna Yönlendirme Formu’, </a:t>
            </a:r>
          </a:p>
          <a:p>
            <a:endParaRPr lang="tr-TR" dirty="0"/>
          </a:p>
          <a:p>
            <a:pPr>
              <a:buFont typeface="Wingdings" panose="05000000000000000000" pitchFamily="2" charset="2"/>
              <a:buChar char="Ø"/>
            </a:pPr>
            <a:r>
              <a:rPr lang="tr-TR" dirty="0"/>
              <a:t>DEHB şüphesi duyulan öğrenci için DEHB Gözlem Formu, </a:t>
            </a:r>
          </a:p>
          <a:p>
            <a:endParaRPr lang="tr-TR" dirty="0"/>
          </a:p>
          <a:p>
            <a:pPr>
              <a:buFont typeface="Wingdings" panose="05000000000000000000" pitchFamily="2" charset="2"/>
              <a:buChar char="Ø"/>
            </a:pPr>
            <a:r>
              <a:rPr lang="tr-TR" dirty="0"/>
              <a:t>Özel Öğrenme Güçlüğünden şüphe edilen öğrenci için Özel Öğrenme Güçlüğü Gözlem Formu doldurarak kapalı zarfta mühürlü bir şekilde veliye teslim edilmesi ve velinin sağlık kuruşuna yönlendirilmesi gerekmektedir. </a:t>
            </a:r>
          </a:p>
          <a:p>
            <a:endParaRPr lang="tr-TR" dirty="0"/>
          </a:p>
          <a:p>
            <a:pPr marL="0" indent="0">
              <a:buNone/>
            </a:pPr>
            <a:r>
              <a:rPr lang="tr-TR" dirty="0"/>
              <a:t>Bu tanılarda: </a:t>
            </a:r>
          </a:p>
          <a:p>
            <a:pPr>
              <a:buFont typeface="Wingdings" panose="05000000000000000000" pitchFamily="2" charset="2"/>
              <a:buChar char="Ø"/>
            </a:pPr>
            <a:r>
              <a:rPr lang="tr-TR" dirty="0"/>
              <a:t>Veli sadece resmi tedbir(kaynaştırma kararı) talebinde bulunuyorsa: tek hekim, üç hekim veya heyet raporları, </a:t>
            </a:r>
          </a:p>
          <a:p>
            <a:endParaRPr lang="tr-TR" dirty="0"/>
          </a:p>
          <a:p>
            <a:pPr>
              <a:buFont typeface="Wingdings" panose="05000000000000000000" pitchFamily="2" charset="2"/>
              <a:buChar char="Ø"/>
            </a:pPr>
            <a:r>
              <a:rPr lang="tr-TR" dirty="0"/>
              <a:t>Veli hem resmi tedbir hem de Rehabilitasyon Merkezlerinden alınacak destek eğitim için talepte bulunuyorsa sadece heyet raporu kabul edilmektedir. Yukarıda adı geçen diğer raporlar kabul edilememektedir. </a:t>
            </a:r>
          </a:p>
          <a:p>
            <a:endParaRPr lang="tr-TR" dirty="0"/>
          </a:p>
        </p:txBody>
      </p:sp>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12</a:t>
            </a:fld>
            <a:endParaRPr lang="tr-TR"/>
          </a:p>
        </p:txBody>
      </p:sp>
    </p:spTree>
    <p:extLst>
      <p:ext uri="{BB962C8B-B14F-4D97-AF65-F5344CB8AC3E}">
        <p14:creationId xmlns:p14="http://schemas.microsoft.com/office/powerpoint/2010/main" val="4047049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072" y="775855"/>
            <a:ext cx="11014363" cy="5401108"/>
          </a:xfrm>
        </p:spPr>
      </p:pic>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13</a:t>
            </a:fld>
            <a:endParaRPr lang="tr-TR"/>
          </a:p>
        </p:txBody>
      </p:sp>
    </p:spTree>
    <p:extLst>
      <p:ext uri="{BB962C8B-B14F-4D97-AF65-F5344CB8AC3E}">
        <p14:creationId xmlns:p14="http://schemas.microsoft.com/office/powerpoint/2010/main" val="251357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rPr>
              <a:t>RAM REHBERLİK VE PSİKOLOJİK DANIŞMA HİZMETLERİ BÖLÜMÜNE ÖĞRENCİ YÖNLENDİRME SÜRECİ </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a:solidFill>
                  <a:srgbClr val="FF0000"/>
                </a:solidFill>
              </a:rPr>
              <a:t>Rehber Öğretmeni Olmayan Okullar </a:t>
            </a:r>
            <a:r>
              <a:rPr lang="tr-TR" dirty="0" smtClean="0">
                <a:solidFill>
                  <a:srgbClr val="FF0000"/>
                </a:solidFill>
              </a:rPr>
              <a:t>İçin</a:t>
            </a:r>
          </a:p>
          <a:p>
            <a:pPr marL="0" indent="0">
              <a:buNone/>
            </a:pPr>
            <a:r>
              <a:rPr lang="tr-TR" dirty="0" smtClean="0"/>
              <a:t>Hizmet </a:t>
            </a:r>
            <a:r>
              <a:rPr lang="tr-TR" dirty="0"/>
              <a:t>bölgemizde yer alan Suşehri, Koyulhisar, Gölova ve Akıncılar ilçelerindeki okullarda yaşanması olası sorunlara yönelik önleyici rehberlik hizmetinden yararlanmak, ya da var olan problem davranışlara yönelik iyileştirici tedbirler alabilmek, öğrencilerin ve velilerinin iyileştirici rehberlik ve psikolojik danışmanlık hizmetlerinden yararlanmasını sağlamak için kurumumuz PDR Hizmetleri bölümünden destek alabilirsiniz. </a:t>
            </a:r>
          </a:p>
          <a:p>
            <a:pPr marL="0" indent="0">
              <a:buNone/>
            </a:pPr>
            <a:r>
              <a:rPr lang="tr-TR" dirty="0"/>
              <a:t>Suşehri ilçesinde ikamet etmeyen ve RAM ‘ da görüşmelere düzenli bir şekilde gelme durumu olmayan velilerimiz ve öğrencilerimiz aynı ilçede çalışan diğer okul rehber öğretmenlerinden de yardım alabilmektedir. </a:t>
            </a:r>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14</a:t>
            </a:fld>
            <a:endParaRPr lang="tr-TR"/>
          </a:p>
        </p:txBody>
      </p:sp>
    </p:spTree>
    <p:extLst>
      <p:ext uri="{BB962C8B-B14F-4D97-AF65-F5344CB8AC3E}">
        <p14:creationId xmlns:p14="http://schemas.microsoft.com/office/powerpoint/2010/main" val="121520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783771"/>
            <a:ext cx="10515600" cy="5393192"/>
          </a:xfrm>
        </p:spPr>
        <p:txBody>
          <a:bodyPr/>
          <a:lstStyle/>
          <a:p>
            <a:pPr marL="0" indent="0">
              <a:buNone/>
            </a:pPr>
            <a:r>
              <a:rPr lang="tr-TR" dirty="0">
                <a:solidFill>
                  <a:srgbClr val="FF0000"/>
                </a:solidFill>
              </a:rPr>
              <a:t>Rehber Öğretmeni Olan Okullar </a:t>
            </a:r>
            <a:r>
              <a:rPr lang="tr-TR" dirty="0" smtClean="0">
                <a:solidFill>
                  <a:srgbClr val="FF0000"/>
                </a:solidFill>
              </a:rPr>
              <a:t>İçin</a:t>
            </a:r>
            <a:endParaRPr lang="tr-TR" dirty="0">
              <a:solidFill>
                <a:srgbClr val="FF0000"/>
              </a:solidFill>
            </a:endParaRPr>
          </a:p>
          <a:p>
            <a:pPr marL="0" indent="0">
              <a:buNone/>
            </a:pPr>
            <a:r>
              <a:rPr lang="tr-TR" dirty="0"/>
              <a:t>Rehberlik ve Araştırma Merkezi PDR Hizmetleri Bölümünden okullarda eğitim alan öğrencilerin destek alabilmesi için öncelikle okul rehber öğretmeninin öğrenci için gerekli çalışmaları yapmış olması gerekmektedir. Eğer Rehber Öğretmen öğrenci veya velisini RAM’ a yönlendirmek istiyorsa RAM PDR Hizmetleri Bölümünden yardım alabilir. </a:t>
            </a:r>
          </a:p>
        </p:txBody>
      </p:sp>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15</a:t>
            </a:fld>
            <a:endParaRPr lang="tr-TR"/>
          </a:p>
        </p:txBody>
      </p:sp>
    </p:spTree>
    <p:extLst>
      <p:ext uri="{BB962C8B-B14F-4D97-AF65-F5344CB8AC3E}">
        <p14:creationId xmlns:p14="http://schemas.microsoft.com/office/powerpoint/2010/main" val="2899510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RAM PDR HİZMETLERİ BÖLÜMÜNE ÖĞRENCİ YÖNLENDİRME SÜRECİ </a:t>
            </a:r>
          </a:p>
        </p:txBody>
      </p:sp>
      <p:sp>
        <p:nvSpPr>
          <p:cNvPr id="3" name="İçerik Yer Tutucusu 2"/>
          <p:cNvSpPr>
            <a:spLocks noGrp="1"/>
          </p:cNvSpPr>
          <p:nvPr>
            <p:ph idx="1"/>
          </p:nvPr>
        </p:nvSpPr>
        <p:spPr/>
        <p:txBody>
          <a:bodyPr>
            <a:normAutofit lnSpcReduction="10000"/>
          </a:bodyPr>
          <a:lstStyle/>
          <a:p>
            <a:endParaRPr lang="tr-TR" dirty="0"/>
          </a:p>
          <a:p>
            <a:pPr marL="0" indent="0">
              <a:buNone/>
            </a:pPr>
            <a:r>
              <a:rPr lang="tr-TR" dirty="0"/>
              <a:t>1. Okullar tarafından yönlendirilecek olan öğrenciler için Psikolojik Destek Yönlendirme Formu doldurulur. </a:t>
            </a:r>
          </a:p>
          <a:p>
            <a:pPr marL="0" indent="0">
              <a:buNone/>
            </a:pPr>
            <a:r>
              <a:rPr lang="tr-TR" dirty="0"/>
              <a:t>2. Öğrenci ve yönlendirilme sebebi hakkında detaylı bilgi verilir. </a:t>
            </a:r>
          </a:p>
          <a:p>
            <a:pPr marL="0" indent="0">
              <a:buNone/>
            </a:pPr>
            <a:r>
              <a:rPr lang="tr-TR" dirty="0"/>
              <a:t>3. Öğrenci için okulda yapılan çalışmalar hakkında formda detaylı bilgi verilir. </a:t>
            </a:r>
          </a:p>
          <a:p>
            <a:pPr marL="0" indent="0">
              <a:buNone/>
            </a:pPr>
            <a:r>
              <a:rPr lang="tr-TR" dirty="0"/>
              <a:t>4. Psikolojik Destek Yönlendirme Formu kapalı zarf içerisinde mühürlenip RAM’ a gönderilir, </a:t>
            </a:r>
          </a:p>
          <a:p>
            <a:pPr marL="0" indent="0">
              <a:buNone/>
            </a:pPr>
            <a:r>
              <a:rPr lang="tr-TR" dirty="0"/>
              <a:t>5. Üst yazı hazırlanır, RAM’ a DYS ile ulaştırılır. </a:t>
            </a:r>
          </a:p>
          <a:p>
            <a:pPr marL="0" indent="0">
              <a:buNone/>
            </a:pPr>
            <a:r>
              <a:rPr lang="tr-TR" dirty="0"/>
              <a:t>6. RAM PDR Hizmetleri Bölümünden randevu alınır. </a:t>
            </a:r>
          </a:p>
          <a:p>
            <a:endParaRPr lang="tr-TR" dirty="0"/>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16</a:t>
            </a:fld>
            <a:endParaRPr lang="tr-TR"/>
          </a:p>
        </p:txBody>
      </p:sp>
    </p:spTree>
    <p:extLst>
      <p:ext uri="{BB962C8B-B14F-4D97-AF65-F5344CB8AC3E}">
        <p14:creationId xmlns:p14="http://schemas.microsoft.com/office/powerpoint/2010/main" val="26692514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dirty="0">
                <a:solidFill>
                  <a:srgbClr val="FF0000"/>
                </a:solidFill>
              </a:rPr>
              <a:t>! UYARI: </a:t>
            </a:r>
            <a:r>
              <a:rPr lang="tr-TR" dirty="0"/>
              <a:t>PDR Hizmetleri Bölümüne Öğrenci Yönlendirirken sadece üst yazı DYS ile gönderilebilir. Psikolojik Destek Yönlendirme Formu hiçbir şekilde DYS veya kapalı zarf olmaksızın tarafımıza gönderilemez, başkasıyla paylaşılamaz. Okulların PDR Hizmetleri İlkelerinden gizlilik maddesini ihlal etmemeleri adına bu konuya titizlikle yaklaşması kurumumuz PDR Hizmetleri Bölümü tarafından rica olunur. </a:t>
            </a:r>
            <a:endParaRPr lang="tr-TR" dirty="0" smtClean="0"/>
          </a:p>
          <a:p>
            <a:pPr marL="0" indent="0">
              <a:buNone/>
            </a:pPr>
            <a:endParaRPr lang="tr-TR" dirty="0"/>
          </a:p>
        </p:txBody>
      </p:sp>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17</a:t>
            </a:fld>
            <a:endParaRPr lang="tr-TR"/>
          </a:p>
        </p:txBody>
      </p:sp>
    </p:spTree>
    <p:extLst>
      <p:ext uri="{BB962C8B-B14F-4D97-AF65-F5344CB8AC3E}">
        <p14:creationId xmlns:p14="http://schemas.microsoft.com/office/powerpoint/2010/main" val="485130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2857" y="159657"/>
            <a:ext cx="11553372" cy="6821714"/>
          </a:xfrm>
        </p:spPr>
      </p:pic>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3" name="Slayt Numarası Yer Tutucusu 2"/>
          <p:cNvSpPr>
            <a:spLocks noGrp="1"/>
          </p:cNvSpPr>
          <p:nvPr>
            <p:ph type="sldNum" sz="quarter" idx="12"/>
          </p:nvPr>
        </p:nvSpPr>
        <p:spPr/>
        <p:txBody>
          <a:bodyPr/>
          <a:lstStyle/>
          <a:p>
            <a:fld id="{437CAD9B-3393-43F5-80D0-51ECB0B93019}" type="slidenum">
              <a:rPr lang="tr-TR" smtClean="0"/>
              <a:t>18</a:t>
            </a:fld>
            <a:endParaRPr lang="tr-TR"/>
          </a:p>
        </p:txBody>
      </p:sp>
    </p:spTree>
    <p:extLst>
      <p:ext uri="{BB962C8B-B14F-4D97-AF65-F5344CB8AC3E}">
        <p14:creationId xmlns:p14="http://schemas.microsoft.com/office/powerpoint/2010/main" val="36905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
            </a:r>
            <a:br>
              <a:rPr lang="tr-TR" dirty="0"/>
            </a:br>
            <a:r>
              <a:rPr lang="tr-TR" dirty="0">
                <a:solidFill>
                  <a:srgbClr val="FF0000"/>
                </a:solidFill>
              </a:rPr>
              <a:t> </a:t>
            </a:r>
            <a:r>
              <a:rPr lang="tr-TR" b="1" dirty="0">
                <a:solidFill>
                  <a:srgbClr val="FF0000"/>
                </a:solidFill>
              </a:rPr>
              <a:t>RAM ÖZEL EĞİTİM HİZMETLERİ BÖLÜMÜNE ÖĞRENCİ YÖNLENDİRME SÜRECİ </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pPr marL="0" indent="0">
              <a:buNone/>
            </a:pPr>
            <a:r>
              <a:rPr lang="tr-TR" dirty="0"/>
              <a:t>‘ Ali yaşıtlarından çok farklı, geç öğreniyor, geç kavrıyor.’ ‘Zafer odaklanmakta zorluk yaşıyor, dikkat süresi çok kısa.’ </a:t>
            </a:r>
          </a:p>
          <a:p>
            <a:pPr marL="0" indent="0">
              <a:buNone/>
            </a:pPr>
            <a:r>
              <a:rPr lang="tr-TR" dirty="0"/>
              <a:t>‘Elif her şeyi çok çabuk öğreniyor, yaşıtlarına kıyasla çok hızlı kavrıyor, bazen beni şaşırtan sorular soruyor özel yetenekli olduğunu düşünüyorum.’ </a:t>
            </a:r>
          </a:p>
          <a:p>
            <a:pPr marL="0" indent="0">
              <a:buNone/>
            </a:pPr>
            <a:r>
              <a:rPr lang="tr-TR" dirty="0"/>
              <a:t>‘Ahmet göz teması kuramıyor, adıyla seslensem de tepki vermiyor.’ </a:t>
            </a:r>
          </a:p>
          <a:p>
            <a:pPr marL="0" indent="0">
              <a:buNone/>
            </a:pPr>
            <a:r>
              <a:rPr lang="tr-TR" dirty="0"/>
              <a:t>‘Yaşıtları okumayı çoktan öğrendi ancak Zeynep hala harfleri bile öğrenemiyor.’ </a:t>
            </a:r>
          </a:p>
          <a:p>
            <a:pPr marL="0" indent="0">
              <a:buNone/>
            </a:pPr>
            <a:r>
              <a:rPr lang="tr-TR" dirty="0"/>
              <a:t>‘Emre bazı harfleri tersten yazıyor, bazı heceleri ters yazıp okuyor, hece atlıyor, işlemleri yaparken tersten başlıyor.’ </a:t>
            </a:r>
          </a:p>
          <a:p>
            <a:pPr marL="0" indent="0">
              <a:buNone/>
            </a:pPr>
            <a:r>
              <a:rPr lang="tr-TR" dirty="0"/>
              <a:t>‘Sefa hep hareketli, eli ayağı sürekli kıpır kıpır, kendine engel olamıyor, sürekli hareket halinde olduğu için öğrenmekte de zorlanıyor.’ </a:t>
            </a:r>
          </a:p>
          <a:p>
            <a:pPr marL="0" indent="0">
              <a:buNone/>
            </a:pPr>
            <a:r>
              <a:rPr lang="tr-TR" dirty="0"/>
              <a:t>Yukarıdaki cümlelerden herhangi birini öğrenciniz için kuruyorsanız ya da bunların dışında da bir takım sorunlar gözlemliyorsanız öğrencinize yönelik sınıf içi ek tedbirler aldıktan sonra kurumumuz Özel Eğitim Hizmetleri Bölümüne başvurmanız gerekmektedir. </a:t>
            </a:r>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2</a:t>
            </a:fld>
            <a:endParaRPr lang="tr-TR"/>
          </a:p>
        </p:txBody>
      </p:sp>
    </p:spTree>
    <p:extLst>
      <p:ext uri="{BB962C8B-B14F-4D97-AF65-F5344CB8AC3E}">
        <p14:creationId xmlns:p14="http://schemas.microsoft.com/office/powerpoint/2010/main" val="280165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FF0000"/>
                </a:solidFill>
              </a:rPr>
              <a:t>RAM’ A İLK YÖNLENDİRME VE KADEME GEÇİŞİ SÜRECİ </a:t>
            </a:r>
          </a:p>
        </p:txBody>
      </p:sp>
      <p:sp>
        <p:nvSpPr>
          <p:cNvPr id="3" name="İçerik Yer Tutucusu 2"/>
          <p:cNvSpPr>
            <a:spLocks noGrp="1"/>
          </p:cNvSpPr>
          <p:nvPr>
            <p:ph idx="1"/>
          </p:nvPr>
        </p:nvSpPr>
        <p:spPr/>
        <p:txBody>
          <a:bodyPr>
            <a:normAutofit fontScale="70000" lnSpcReduction="20000"/>
          </a:bodyPr>
          <a:lstStyle/>
          <a:p>
            <a:pPr marL="0" indent="0">
              <a:buNone/>
            </a:pPr>
            <a:r>
              <a:rPr lang="tr-TR" dirty="0"/>
              <a:t>Yaşıtlarından anlamlı derecede farklılık gösteren öğrenciyi öğretmen bir süre gözlemler. Okul rehber öğretmeni, sınıf öğretmeni, okul idaresi ve veli ile durumun değerlendirilmesi yapılır. Öğrencinin eğitiminde müfredat uygulanırken çeşitli uyarlamalar yapılır ve öğrencinin durumu takip edilir. Alınan sınıf içi tedbirlerin ardından öğrenci gözlemlenmeye devam eder. Gözlem sonuçları ve öğrenci hakkında veliye bilgi verilir. RAM yönlendirmesi fikri veliyle paylaşılır. </a:t>
            </a:r>
          </a:p>
          <a:p>
            <a:pPr marL="0" indent="0">
              <a:buNone/>
            </a:pPr>
            <a:r>
              <a:rPr lang="tr-TR" dirty="0"/>
              <a:t>Velinin onay vermesi halinde formda belirtilen yönergeler doğrultusunda Eğitsel Değerlendirme İsteği Formu doldurulur. </a:t>
            </a:r>
          </a:p>
          <a:p>
            <a:pPr marL="0" indent="0">
              <a:buNone/>
            </a:pPr>
            <a:r>
              <a:rPr lang="tr-TR" b="1" dirty="0">
                <a:solidFill>
                  <a:srgbClr val="FF0000"/>
                </a:solidFill>
              </a:rPr>
              <a:t>Suşehri İlçesindeki okullar: </a:t>
            </a:r>
            <a:endParaRPr lang="tr-TR" dirty="0">
              <a:solidFill>
                <a:srgbClr val="FF0000"/>
              </a:solidFill>
            </a:endParaRPr>
          </a:p>
          <a:p>
            <a:pPr marL="0" indent="0">
              <a:buNone/>
            </a:pPr>
            <a:r>
              <a:rPr lang="tr-TR" dirty="0"/>
              <a:t>Eğitsel Değerlendirme İsteği Formunu ve üst yazısını DYS ile doğrudan kurumumuza </a:t>
            </a:r>
          </a:p>
          <a:p>
            <a:pPr marL="0" indent="0">
              <a:buNone/>
            </a:pPr>
            <a:r>
              <a:rPr lang="tr-TR" b="1" dirty="0">
                <a:solidFill>
                  <a:srgbClr val="FF0000"/>
                </a:solidFill>
              </a:rPr>
              <a:t>Koyulhisar, Gölova, Akıncılar ilçelerinde yer alan okullar: </a:t>
            </a:r>
            <a:endParaRPr lang="tr-TR" dirty="0">
              <a:solidFill>
                <a:srgbClr val="FF0000"/>
              </a:solidFill>
            </a:endParaRPr>
          </a:p>
          <a:p>
            <a:pPr marL="0" indent="0">
              <a:buNone/>
            </a:pPr>
            <a:r>
              <a:rPr lang="tr-TR" dirty="0"/>
              <a:t>Eğitsel Değerlendirme İsteği Formunu ve üst yazısını DYS üzerinden silsile yolunu takip ederek kurumumuza ulaştırabilirler. Suşehri Rehberlik ve Araştırma Merkezine elden teslim edebilirler veya veli randevuya gelirken mühürlü kapalı zarf içinde veli aracılığıyla kurumumuza ulaştırabilirler. Eğitsel Değerlendirme İstek </a:t>
            </a:r>
            <a:r>
              <a:rPr lang="tr-TR" dirty="0" err="1"/>
              <a:t>Formu’nun</a:t>
            </a:r>
            <a:r>
              <a:rPr lang="tr-TR" dirty="0"/>
              <a:t> kurumumuza ulaşmasıyla birlikte öğrenciye randevu oluşturulur. Kurumumuz tarafından okula ve öğrenci velisine bildirilir. </a:t>
            </a:r>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3</a:t>
            </a:fld>
            <a:endParaRPr lang="tr-TR"/>
          </a:p>
        </p:txBody>
      </p:sp>
    </p:spTree>
    <p:extLst>
      <p:ext uri="{BB962C8B-B14F-4D97-AF65-F5344CB8AC3E}">
        <p14:creationId xmlns:p14="http://schemas.microsoft.com/office/powerpoint/2010/main" val="370890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478971"/>
            <a:ext cx="10515600" cy="5697992"/>
          </a:xfrm>
        </p:spPr>
        <p:txBody>
          <a:bodyPr>
            <a:normAutofit fontScale="92500" lnSpcReduction="10000"/>
          </a:bodyPr>
          <a:lstStyle/>
          <a:p>
            <a:pPr marL="0" indent="0">
              <a:buNone/>
            </a:pPr>
            <a:r>
              <a:rPr lang="tr-TR" dirty="0">
                <a:solidFill>
                  <a:srgbClr val="FF0000"/>
                </a:solidFill>
              </a:rPr>
              <a:t>Kademe geçişi nedir? </a:t>
            </a:r>
          </a:p>
          <a:p>
            <a:pPr>
              <a:buFont typeface="Wingdings" panose="05000000000000000000" pitchFamily="2" charset="2"/>
              <a:buChar char="Ø"/>
            </a:pPr>
            <a:r>
              <a:rPr lang="tr-TR" dirty="0"/>
              <a:t>Okul öncesine devam eden bir öğrenci ilkokula geçtiği zaman, </a:t>
            </a:r>
          </a:p>
          <a:p>
            <a:endParaRPr lang="tr-TR" dirty="0"/>
          </a:p>
          <a:p>
            <a:pPr>
              <a:buFont typeface="Wingdings" panose="05000000000000000000" pitchFamily="2" charset="2"/>
              <a:buChar char="Ø"/>
            </a:pPr>
            <a:r>
              <a:rPr lang="tr-TR" dirty="0"/>
              <a:t>İlkokul öğrencisi ortaokula geçtiği zaman ve </a:t>
            </a:r>
            <a:endParaRPr lang="tr-TR" dirty="0" smtClean="0"/>
          </a:p>
          <a:p>
            <a:pPr marL="0" indent="0">
              <a:buNone/>
            </a:pPr>
            <a:endParaRPr lang="tr-TR" dirty="0"/>
          </a:p>
          <a:p>
            <a:pPr>
              <a:buFont typeface="Wingdings" panose="05000000000000000000" pitchFamily="2" charset="2"/>
              <a:buChar char="Ø"/>
            </a:pPr>
            <a:r>
              <a:rPr lang="tr-TR" dirty="0"/>
              <a:t>Ortaokul öğrencisi liseye geçtiği zaman kademe geçişi yapmış olur. </a:t>
            </a:r>
          </a:p>
          <a:p>
            <a:endParaRPr lang="tr-TR" dirty="0"/>
          </a:p>
          <a:p>
            <a:pPr marL="0" indent="0">
              <a:buNone/>
            </a:pPr>
            <a:r>
              <a:rPr lang="tr-TR" dirty="0"/>
              <a:t>Kademe geçişi yapmış olan öğrencinin Resmi Tedbir Kararı iptal olmaktadır. Bu sebeple raporunun yenilenmesi gerekmektedir.(Yukarıdaki süreçle aynı adımlar izlenir.) </a:t>
            </a:r>
          </a:p>
          <a:p>
            <a:pPr marL="0" indent="0">
              <a:buNone/>
            </a:pPr>
            <a:r>
              <a:rPr lang="tr-TR" dirty="0">
                <a:solidFill>
                  <a:srgbClr val="FF0000"/>
                </a:solidFill>
              </a:rPr>
              <a:t>NOT: </a:t>
            </a:r>
            <a:r>
              <a:rPr lang="tr-TR" dirty="0"/>
              <a:t>Alınan her resmi tedbir kararı kademe geçişine veya resmi tedbir değişikliğine( öğrenci okulunuzdan mezun olana) kadar geçerlidir. Resmi tedbir kararı(özel eğitim sınıfı, kaynaştırma) için her yıl öğrencinin yeniden yönlendirilmesine gerek yoktur. </a:t>
            </a:r>
          </a:p>
        </p:txBody>
      </p:sp>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4</a:t>
            </a:fld>
            <a:endParaRPr lang="tr-TR"/>
          </a:p>
        </p:txBody>
      </p:sp>
    </p:spTree>
    <p:extLst>
      <p:ext uri="{BB962C8B-B14F-4D97-AF65-F5344CB8AC3E}">
        <p14:creationId xmlns:p14="http://schemas.microsoft.com/office/powerpoint/2010/main" val="875755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solidFill>
                  <a:srgbClr val="FF0000"/>
                </a:solidFill>
              </a:rPr>
              <a:t>RAM’A GELİRKEN VELİNİN GETİRMESİ GEREKEN EVRAKLAR </a:t>
            </a:r>
            <a:endParaRPr lang="tr-TR" dirty="0">
              <a:solidFill>
                <a:srgbClr val="FF0000"/>
              </a:solidFill>
            </a:endParaRPr>
          </a:p>
        </p:txBody>
      </p:sp>
      <p:sp>
        <p:nvSpPr>
          <p:cNvPr id="3" name="İçerik Yer Tutucusu 2"/>
          <p:cNvSpPr>
            <a:spLocks noGrp="1"/>
          </p:cNvSpPr>
          <p:nvPr>
            <p:ph idx="1"/>
          </p:nvPr>
        </p:nvSpPr>
        <p:spPr/>
        <p:txBody>
          <a:bodyPr/>
          <a:lstStyle/>
          <a:p>
            <a:pPr marL="0" indent="0">
              <a:buNone/>
            </a:pPr>
            <a:r>
              <a:rPr lang="tr-TR" dirty="0"/>
              <a:t>1.Öğrencinin Nüfus Cüzdanı </a:t>
            </a:r>
          </a:p>
          <a:p>
            <a:pPr marL="0" indent="0">
              <a:buNone/>
            </a:pPr>
            <a:r>
              <a:rPr lang="tr-TR" dirty="0"/>
              <a:t>2.Velinin Nüfus Cüzdanı( Anne, Baba, Vasi(vasilik durumu varsa) dışında kimse veli olarak kabul edilmez.) </a:t>
            </a:r>
          </a:p>
          <a:p>
            <a:pPr marL="0" indent="0">
              <a:buNone/>
            </a:pPr>
            <a:r>
              <a:rPr lang="tr-TR" dirty="0"/>
              <a:t>3.Öğrencinin 4 adet vesikalık fotoğrafı </a:t>
            </a:r>
          </a:p>
          <a:p>
            <a:pPr marL="0" indent="0">
              <a:buNone/>
            </a:pPr>
            <a:r>
              <a:rPr lang="tr-TR" dirty="0"/>
              <a:t>4.Anne Baba ayrılmış veya Vasi tayin edilmiş ise; Mahkeme kararı, Vasi belgesi, </a:t>
            </a:r>
          </a:p>
          <a:p>
            <a:pPr marL="0" indent="0">
              <a:buNone/>
            </a:pPr>
            <a:r>
              <a:rPr lang="tr-TR" dirty="0"/>
              <a:t>5. Eğitsel Değerlendirme İsteği Formu, </a:t>
            </a:r>
          </a:p>
          <a:p>
            <a:pPr marL="0" indent="0">
              <a:buNone/>
            </a:pPr>
            <a:r>
              <a:rPr lang="tr-TR" dirty="0"/>
              <a:t>6. Sağlık Kurulu Raporu( Tıbbi bir tanısı varsa) </a:t>
            </a:r>
          </a:p>
          <a:p>
            <a:endParaRPr lang="tr-TR" dirty="0"/>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5</a:t>
            </a:fld>
            <a:endParaRPr lang="tr-TR"/>
          </a:p>
        </p:txBody>
      </p:sp>
    </p:spTree>
    <p:extLst>
      <p:ext uri="{BB962C8B-B14F-4D97-AF65-F5344CB8AC3E}">
        <p14:creationId xmlns:p14="http://schemas.microsoft.com/office/powerpoint/2010/main" val="2080685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endParaRPr lang="tr-TR" dirty="0" smtClean="0"/>
          </a:p>
          <a:p>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055" y="872836"/>
            <a:ext cx="11069781" cy="5133035"/>
          </a:xfrm>
          <a:prstGeom prst="rect">
            <a:avLst/>
          </a:prstGeom>
        </p:spPr>
      </p:pic>
      <p:sp>
        <p:nvSpPr>
          <p:cNvPr id="5" name="Altbilgi Yer Tutucusu 4"/>
          <p:cNvSpPr>
            <a:spLocks noGrp="1"/>
          </p:cNvSpPr>
          <p:nvPr>
            <p:ph type="ftr" sz="quarter" idx="11"/>
          </p:nvPr>
        </p:nvSpPr>
        <p:spPr/>
        <p:txBody>
          <a:bodyPr/>
          <a:lstStyle/>
          <a:p>
            <a:r>
              <a:rPr lang="tr-TR" smtClean="0"/>
              <a:t>SUŞEHRİ REHBERLİK VE ARAŞTIRMA MERKEZİ</a:t>
            </a:r>
            <a:endParaRPr lang="tr-TR"/>
          </a:p>
        </p:txBody>
      </p:sp>
      <p:sp>
        <p:nvSpPr>
          <p:cNvPr id="6" name="Slayt Numarası Yer Tutucusu 5"/>
          <p:cNvSpPr>
            <a:spLocks noGrp="1"/>
          </p:cNvSpPr>
          <p:nvPr>
            <p:ph type="sldNum" sz="quarter" idx="12"/>
          </p:nvPr>
        </p:nvSpPr>
        <p:spPr/>
        <p:txBody>
          <a:bodyPr/>
          <a:lstStyle/>
          <a:p>
            <a:fld id="{437CAD9B-3393-43F5-80D0-51ECB0B93019}" type="slidenum">
              <a:rPr lang="tr-TR" smtClean="0"/>
              <a:t>6</a:t>
            </a:fld>
            <a:endParaRPr lang="tr-TR"/>
          </a:p>
        </p:txBody>
      </p:sp>
    </p:spTree>
    <p:extLst>
      <p:ext uri="{BB962C8B-B14F-4D97-AF65-F5344CB8AC3E}">
        <p14:creationId xmlns:p14="http://schemas.microsoft.com/office/powerpoint/2010/main" val="1248662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a:solidFill>
                  <a:srgbClr val="FF0000"/>
                </a:solidFill>
              </a:rPr>
              <a:t>DESTEK EĞİTİM ALAN ÖĞRENCİYİ RAPOR YENİLEMEK İÇİN </a:t>
            </a:r>
            <a:r>
              <a:rPr lang="tr-TR" b="1" dirty="0" smtClean="0">
                <a:solidFill>
                  <a:srgbClr val="FF0000"/>
                </a:solidFill>
              </a:rPr>
              <a:t>RAM’A YÖNLENDİRME SÜRECİ</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a:solidFill>
                  <a:srgbClr val="FF0000"/>
                </a:solidFill>
              </a:rPr>
              <a:t>UYARI: </a:t>
            </a:r>
            <a:r>
              <a:rPr lang="tr-TR" dirty="0"/>
              <a:t>Bu bölümde bahsi geçen ‘Destek Eğitim’ okul destek eğitim odalarındaki eğitim değil rehabilitasyon merkezlerinde verilen Destek Eğitim’dir. </a:t>
            </a:r>
          </a:p>
          <a:p>
            <a:pPr marL="0" indent="0">
              <a:buNone/>
            </a:pPr>
            <a:r>
              <a:rPr lang="tr-TR" dirty="0"/>
              <a:t>Rehabilitasyon Merkezlerinden destek eğitim alan öğrencilerin raporları, raporda belirtilen sürenin sonunda yenilenmektedir. Bu süre her öğrenci için değişkenlik gösterebilir. ( </a:t>
            </a:r>
            <a:r>
              <a:rPr lang="tr-TR" dirty="0" err="1"/>
              <a:t>Örn</a:t>
            </a:r>
            <a:r>
              <a:rPr lang="tr-TR" dirty="0"/>
              <a:t>: 6 Ay, 1 Yıl vb.) </a:t>
            </a:r>
          </a:p>
          <a:p>
            <a:pPr marL="0" indent="0">
              <a:buNone/>
            </a:pPr>
            <a:r>
              <a:rPr lang="tr-TR" dirty="0"/>
              <a:t>Okul rehber öğretmeninin, rehber öğretmen yoksa sınıf rehber öğretmeninin Formlar Klasöründe yer alan Takip Formunu kullanarak öğrencilerin destek eğitim raporlarının bitiş tarihini takip etmesi ve destek eğitim için veli RAM’a başvurmadan önce Bireysel Gelişim Raporunu doldurarak DYS üzerinden RAM’a göndermesi gerekmektedir. </a:t>
            </a:r>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7</a:t>
            </a:fld>
            <a:endParaRPr lang="tr-TR"/>
          </a:p>
        </p:txBody>
      </p:sp>
    </p:spTree>
    <p:extLst>
      <p:ext uri="{BB962C8B-B14F-4D97-AF65-F5344CB8AC3E}">
        <p14:creationId xmlns:p14="http://schemas.microsoft.com/office/powerpoint/2010/main" val="3669435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537029"/>
            <a:ext cx="10515600" cy="5639934"/>
          </a:xfrm>
        </p:spPr>
        <p:txBody>
          <a:bodyPr>
            <a:normAutofit lnSpcReduction="10000"/>
          </a:bodyPr>
          <a:lstStyle/>
          <a:p>
            <a:endParaRPr lang="tr-TR" dirty="0"/>
          </a:p>
          <a:p>
            <a:pPr marL="0" indent="0">
              <a:buNone/>
            </a:pPr>
            <a:r>
              <a:rPr lang="tr-TR" dirty="0"/>
              <a:t>1. Bireysel Gelişim Raporu doldurulur. </a:t>
            </a:r>
          </a:p>
          <a:p>
            <a:endParaRPr lang="tr-TR" dirty="0"/>
          </a:p>
          <a:p>
            <a:pPr marL="0" indent="0">
              <a:buNone/>
            </a:pPr>
            <a:r>
              <a:rPr lang="tr-TR" dirty="0"/>
              <a:t>2. RAM’ a gelirken getirilmesi gereken evraklar hakkında veliye bilgi verilir</a:t>
            </a:r>
            <a:r>
              <a:rPr lang="tr-TR" dirty="0" smtClean="0"/>
              <a:t>.</a:t>
            </a:r>
            <a:endParaRPr lang="tr-TR" dirty="0"/>
          </a:p>
          <a:p>
            <a:endParaRPr lang="tr-TR" dirty="0"/>
          </a:p>
          <a:p>
            <a:pPr marL="0" indent="0">
              <a:buNone/>
            </a:pPr>
            <a:r>
              <a:rPr lang="tr-TR" b="1" dirty="0"/>
              <a:t>3. Suşehri İlçesindeki okullar: </a:t>
            </a:r>
            <a:endParaRPr lang="tr-TR" dirty="0"/>
          </a:p>
          <a:p>
            <a:pPr marL="0" indent="0">
              <a:buNone/>
            </a:pPr>
            <a:r>
              <a:rPr lang="tr-TR" dirty="0"/>
              <a:t>Bireysel Gelişim Raporunu DYS ile doğrudan kurumumuza </a:t>
            </a:r>
          </a:p>
          <a:p>
            <a:pPr marL="0" indent="0">
              <a:buNone/>
            </a:pPr>
            <a:r>
              <a:rPr lang="tr-TR" b="1" dirty="0"/>
              <a:t>4.Koyulhisar, Gölova, Akıncılar ilçelerinde yer alan okullar: </a:t>
            </a:r>
            <a:endParaRPr lang="tr-TR" dirty="0"/>
          </a:p>
          <a:p>
            <a:pPr marL="0" indent="0">
              <a:buNone/>
            </a:pPr>
            <a:r>
              <a:rPr lang="tr-TR" dirty="0"/>
              <a:t>Bireysel Gelişim Raporunu DYS üzerinden silsile yolunu takip ederek kurumumuza ulaştırabilirler, Suşehri Rehberlik ve Araştırma Merkezine elden teslim edebilirler veya veli randevuya gelirken mühürlü kapalı zarf içinde veli aracılığıyla kurumumuza ulaştırabilirler. </a:t>
            </a:r>
          </a:p>
        </p:txBody>
      </p:sp>
      <p:sp>
        <p:nvSpPr>
          <p:cNvPr id="2" name="Altbilgi Yer Tutucusu 1"/>
          <p:cNvSpPr>
            <a:spLocks noGrp="1"/>
          </p:cNvSpPr>
          <p:nvPr>
            <p:ph type="ftr" sz="quarter" idx="11"/>
          </p:nvPr>
        </p:nvSpPr>
        <p:spPr/>
        <p:txBody>
          <a:bodyPr/>
          <a:lstStyle/>
          <a:p>
            <a:r>
              <a:rPr lang="tr-TR" smtClean="0"/>
              <a:t>SUŞEHRİ REHBERLİK VE ARAŞTIRMA MERKEZİ</a:t>
            </a:r>
            <a:endParaRPr lang="tr-TR"/>
          </a:p>
        </p:txBody>
      </p:sp>
      <p:sp>
        <p:nvSpPr>
          <p:cNvPr id="4" name="Slayt Numarası Yer Tutucusu 3"/>
          <p:cNvSpPr>
            <a:spLocks noGrp="1"/>
          </p:cNvSpPr>
          <p:nvPr>
            <p:ph type="sldNum" sz="quarter" idx="12"/>
          </p:nvPr>
        </p:nvSpPr>
        <p:spPr/>
        <p:txBody>
          <a:bodyPr/>
          <a:lstStyle/>
          <a:p>
            <a:fld id="{437CAD9B-3393-43F5-80D0-51ECB0B93019}" type="slidenum">
              <a:rPr lang="tr-TR" smtClean="0"/>
              <a:t>8</a:t>
            </a:fld>
            <a:endParaRPr lang="tr-TR"/>
          </a:p>
        </p:txBody>
      </p:sp>
    </p:spTree>
    <p:extLst>
      <p:ext uri="{BB962C8B-B14F-4D97-AF65-F5344CB8AC3E}">
        <p14:creationId xmlns:p14="http://schemas.microsoft.com/office/powerpoint/2010/main" val="31242818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a:solidFill>
                  <a:srgbClr val="FF0000"/>
                </a:solidFill>
              </a:rPr>
              <a:t>DESTEK EĞİTİM RAPORU YENİLEMEK İÇİN RAM’A GELİRKEN VELİNİN GETİRMESİ GEREKEN EVRAKLAR </a:t>
            </a:r>
            <a:endParaRPr lang="tr-TR" dirty="0">
              <a:solidFill>
                <a:srgbClr val="FF0000"/>
              </a:solidFill>
            </a:endParaRPr>
          </a:p>
        </p:txBody>
      </p:sp>
      <p:sp>
        <p:nvSpPr>
          <p:cNvPr id="3" name="İçerik Yer Tutucusu 2"/>
          <p:cNvSpPr>
            <a:spLocks noGrp="1"/>
          </p:cNvSpPr>
          <p:nvPr>
            <p:ph idx="1"/>
          </p:nvPr>
        </p:nvSpPr>
        <p:spPr/>
        <p:txBody>
          <a:bodyPr>
            <a:normAutofit lnSpcReduction="10000"/>
          </a:bodyPr>
          <a:lstStyle/>
          <a:p>
            <a:pPr marL="0" indent="0">
              <a:buNone/>
            </a:pPr>
            <a:r>
              <a:rPr lang="tr-TR" dirty="0"/>
              <a:t>1.Öğrencinin Nüfus Cüzdanı </a:t>
            </a:r>
          </a:p>
          <a:p>
            <a:pPr marL="0" indent="0">
              <a:buNone/>
            </a:pPr>
            <a:r>
              <a:rPr lang="tr-TR" dirty="0"/>
              <a:t>2.Velinin Nüfus Cüzdanı( Anne-Baba dışındaki hiçbir yakın veli olarak kabul edilmez.) </a:t>
            </a:r>
          </a:p>
          <a:p>
            <a:pPr marL="0" indent="0">
              <a:buNone/>
            </a:pPr>
            <a:r>
              <a:rPr lang="tr-TR" dirty="0"/>
              <a:t>3.Öğrencinin 4 adet fotoğrafı </a:t>
            </a:r>
          </a:p>
          <a:p>
            <a:pPr marL="0" indent="0">
              <a:buNone/>
            </a:pPr>
            <a:r>
              <a:rPr lang="tr-TR" dirty="0"/>
              <a:t>4.Anne Baba ayrılmış veya Vasi tayin edilmiş ise; • Mahkeme kararı, • Vasi belgesi, </a:t>
            </a:r>
          </a:p>
          <a:p>
            <a:pPr marL="0" indent="0">
              <a:buNone/>
            </a:pPr>
            <a:r>
              <a:rPr lang="tr-TR" dirty="0"/>
              <a:t>5. Bireysel Gelişim Raporu </a:t>
            </a:r>
          </a:p>
          <a:p>
            <a:pPr marL="0" indent="0">
              <a:buNone/>
            </a:pPr>
            <a:r>
              <a:rPr lang="tr-TR" dirty="0"/>
              <a:t>6. Sağlık Kurulu Raporu </a:t>
            </a:r>
          </a:p>
          <a:p>
            <a:pPr marL="0" indent="0">
              <a:buNone/>
            </a:pPr>
            <a:r>
              <a:rPr lang="tr-TR" dirty="0"/>
              <a:t>7. Dönem Sonu Tablosu ve Aylık Performans Kayıt Tabloları ( Öğrencinin eğitim aldığı rehabilitasyon merkezinden alınacaktır.) </a:t>
            </a:r>
          </a:p>
          <a:p>
            <a:endParaRPr lang="tr-TR" dirty="0"/>
          </a:p>
        </p:txBody>
      </p:sp>
      <p:sp>
        <p:nvSpPr>
          <p:cNvPr id="4" name="Altbilgi Yer Tutucusu 3"/>
          <p:cNvSpPr>
            <a:spLocks noGrp="1"/>
          </p:cNvSpPr>
          <p:nvPr>
            <p:ph type="ftr" sz="quarter" idx="11"/>
          </p:nvPr>
        </p:nvSpPr>
        <p:spPr/>
        <p:txBody>
          <a:bodyPr/>
          <a:lstStyle/>
          <a:p>
            <a:r>
              <a:rPr lang="tr-TR" smtClean="0"/>
              <a:t>SUŞEHRİ REHBERLİK VE ARAŞTIRMA MERKEZİ</a:t>
            </a:r>
            <a:endParaRPr lang="tr-TR"/>
          </a:p>
        </p:txBody>
      </p:sp>
      <p:sp>
        <p:nvSpPr>
          <p:cNvPr id="5" name="Slayt Numarası Yer Tutucusu 4"/>
          <p:cNvSpPr>
            <a:spLocks noGrp="1"/>
          </p:cNvSpPr>
          <p:nvPr>
            <p:ph type="sldNum" sz="quarter" idx="12"/>
          </p:nvPr>
        </p:nvSpPr>
        <p:spPr/>
        <p:txBody>
          <a:bodyPr/>
          <a:lstStyle/>
          <a:p>
            <a:fld id="{437CAD9B-3393-43F5-80D0-51ECB0B93019}" type="slidenum">
              <a:rPr lang="tr-TR" smtClean="0"/>
              <a:t>9</a:t>
            </a:fld>
            <a:endParaRPr lang="tr-TR"/>
          </a:p>
        </p:txBody>
      </p:sp>
    </p:spTree>
    <p:extLst>
      <p:ext uri="{BB962C8B-B14F-4D97-AF65-F5344CB8AC3E}">
        <p14:creationId xmlns:p14="http://schemas.microsoft.com/office/powerpoint/2010/main" val="306759490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1275</Words>
  <Application>Microsoft Office PowerPoint</Application>
  <PresentationFormat>Geniş ekran</PresentationFormat>
  <Paragraphs>130</Paragraphs>
  <Slides>18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18</vt:i4>
      </vt:variant>
    </vt:vector>
  </HeadingPairs>
  <TitlesOfParts>
    <vt:vector size="23" baseType="lpstr">
      <vt:lpstr>Arial</vt:lpstr>
      <vt:lpstr>Calibri</vt:lpstr>
      <vt:lpstr>Calibri Light</vt:lpstr>
      <vt:lpstr>Wingdings</vt:lpstr>
      <vt:lpstr>Office Teması</vt:lpstr>
      <vt:lpstr>RAM’A ÖĞRENCİ YÖNLENDİRME SÜRECİ</vt:lpstr>
      <vt:lpstr>  RAM ÖZEL EĞİTİM HİZMETLERİ BÖLÜMÜNE ÖĞRENCİ YÖNLENDİRME SÜRECİ </vt:lpstr>
      <vt:lpstr>RAM’ A İLK YÖNLENDİRME VE KADEME GEÇİŞİ SÜRECİ </vt:lpstr>
      <vt:lpstr>PowerPoint Sunusu</vt:lpstr>
      <vt:lpstr>RAM’A GELİRKEN VELİNİN GETİRMESİ GEREKEN EVRAKLAR </vt:lpstr>
      <vt:lpstr>PowerPoint Sunusu</vt:lpstr>
      <vt:lpstr>DESTEK EĞİTİM ALAN ÖĞRENCİYİ RAPOR YENİLEMEK İÇİN RAM’A YÖNLENDİRME SÜRECİ</vt:lpstr>
      <vt:lpstr>PowerPoint Sunusu</vt:lpstr>
      <vt:lpstr>DESTEK EĞİTİM RAPORU YENİLEMEK İÇİN RAM’A GELİRKEN VELİNİN GETİRMESİ GEREKEN EVRAKLAR </vt:lpstr>
      <vt:lpstr>PowerPoint Sunusu</vt:lpstr>
      <vt:lpstr>SAĞLIK KURULU RAPORU GEREKTİREN TANILAR VE DURUMLAR </vt:lpstr>
      <vt:lpstr>PowerPoint Sunusu</vt:lpstr>
      <vt:lpstr>PowerPoint Sunusu</vt:lpstr>
      <vt:lpstr>RAM REHBERLİK VE PSİKOLOJİK DANIŞMA HİZMETLERİ BÖLÜMÜNE ÖĞRENCİ YÖNLENDİRME SÜRECİ </vt:lpstr>
      <vt:lpstr>PowerPoint Sunusu</vt:lpstr>
      <vt:lpstr>RAM PDR HİZMETLERİ BÖLÜMÜNE ÖĞRENCİ YÖNLENDİRME SÜRECİ </vt:lpstr>
      <vt:lpstr>PowerPoint Sunusu</vt:lpstr>
      <vt:lpstr>PowerPoint Sunusu</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RAM’A ÖĞRENCİ YÖNLENDİRME SÜRECİ</dc:title>
  <dc:creator>SİNAN</dc:creator>
  <cp:lastModifiedBy>SİNAN</cp:lastModifiedBy>
  <cp:revision>9</cp:revision>
  <dcterms:created xsi:type="dcterms:W3CDTF">2019-09-30T19:20:30Z</dcterms:created>
  <dcterms:modified xsi:type="dcterms:W3CDTF">2019-11-03T17:44:33Z</dcterms:modified>
</cp:coreProperties>
</file>