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9" r:id="rId2"/>
    <p:sldId id="271" r:id="rId3"/>
    <p:sldId id="273" r:id="rId4"/>
    <p:sldId id="274" r:id="rId5"/>
    <p:sldId id="275" r:id="rId6"/>
    <p:sldId id="276" r:id="rId7"/>
    <p:sldId id="257" r:id="rId8"/>
    <p:sldId id="258" r:id="rId9"/>
    <p:sldId id="259" r:id="rId10"/>
    <p:sldId id="269" r:id="rId11"/>
    <p:sldId id="260" r:id="rId12"/>
    <p:sldId id="270" r:id="rId13"/>
    <p:sldId id="261" r:id="rId14"/>
    <p:sldId id="262" r:id="rId15"/>
    <p:sldId id="263" r:id="rId16"/>
    <p:sldId id="264" r:id="rId17"/>
    <p:sldId id="265" r:id="rId18"/>
    <p:sldId id="266" r:id="rId19"/>
    <p:sldId id="267" r:id="rId20"/>
    <p:sldId id="268" r:id="rId21"/>
    <p:sldId id="277" r:id="rId22"/>
    <p:sldId id="278"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18.11.2019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pPr/>
              <a:t>18.11.2019</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85728"/>
            <a:ext cx="8715436" cy="6215106"/>
          </a:xfrm>
        </p:spPr>
        <p:txBody>
          <a:bodyPr/>
          <a:lstStyle/>
          <a:p>
            <a:pPr marL="0" indent="0" algn="ctr">
              <a:buNone/>
            </a:pPr>
            <a:endParaRPr lang="tr-TR" b="1" dirty="0" smtClean="0"/>
          </a:p>
          <a:p>
            <a:pPr marL="0" indent="0" algn="ctr">
              <a:buNone/>
            </a:pPr>
            <a:r>
              <a:rPr lang="tr-TR" sz="4800" b="1" dirty="0" smtClean="0"/>
              <a:t>GECİKMİŞ KONUŞMA</a:t>
            </a:r>
          </a:p>
          <a:p>
            <a:pPr marL="0" indent="0"/>
            <a:endParaRPr lang="tr-TR" dirty="0"/>
          </a:p>
        </p:txBody>
      </p:sp>
      <p:pic>
        <p:nvPicPr>
          <p:cNvPr id="9218" name="Picture 2" descr="C:\Users\datron\Desktop\images (1).jpg"/>
          <p:cNvPicPr>
            <a:picLocks noChangeAspect="1" noChangeArrowheads="1"/>
          </p:cNvPicPr>
          <p:nvPr/>
        </p:nvPicPr>
        <p:blipFill>
          <a:blip r:embed="rId2"/>
          <a:srcRect/>
          <a:stretch>
            <a:fillRect/>
          </a:stretch>
        </p:blipFill>
        <p:spPr bwMode="auto">
          <a:xfrm>
            <a:off x="714348" y="2714620"/>
            <a:ext cx="7500990" cy="321471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357166"/>
            <a:ext cx="8572560" cy="6215106"/>
          </a:xfrm>
        </p:spPr>
        <p:txBody>
          <a:bodyPr>
            <a:normAutofit/>
          </a:bodyPr>
          <a:lstStyle/>
          <a:p>
            <a:pPr marL="0" indent="0">
              <a:buNone/>
            </a:pPr>
            <a:r>
              <a:rPr lang="tr-TR" sz="2400" dirty="0" smtClean="0"/>
              <a:t> </a:t>
            </a:r>
          </a:p>
          <a:p>
            <a:pPr marL="0" indent="0">
              <a:buNone/>
            </a:pPr>
            <a:endParaRPr lang="tr-TR" sz="2400" dirty="0" smtClean="0"/>
          </a:p>
          <a:p>
            <a:pPr marL="0" indent="0">
              <a:buNone/>
            </a:pPr>
            <a:endParaRPr lang="tr-TR" sz="2400" dirty="0" smtClean="0"/>
          </a:p>
          <a:p>
            <a:pPr marL="0" indent="0">
              <a:buNone/>
            </a:pPr>
            <a:r>
              <a:rPr lang="tr-TR" sz="2400" dirty="0" smtClean="0"/>
              <a:t>Dil ve konuşmanın gecikmesi; </a:t>
            </a:r>
          </a:p>
          <a:p>
            <a:pPr marL="0" indent="0">
              <a:buNone/>
            </a:pPr>
            <a:r>
              <a:rPr lang="tr-TR" sz="2400" dirty="0" smtClean="0"/>
              <a:t>erken doğum, kromozom anomalileri, motor gelişim geriliği, işitme kayıpları, genetik bozukluklar, ailede gecikmiş dil öyküsü, zekâ geriliği, yarık dudak/damak, otizm, yaygın gelişimsel bozukluk, çevresel koşullar, uyaranların az olması, anne-babanın tutum hataları gibi birçok nedene bağlı olabileceği gibi bazen tüm bu nedenlerden bağımsız olarak da görülebilmektedir. </a:t>
            </a:r>
            <a:endParaRPr lang="tr-TR" sz="2400" dirty="0" smtClean="0">
              <a:latin typeface="Calibri" pitchFamily="34" charset="0"/>
            </a:endParaRPr>
          </a:p>
          <a:p>
            <a:pPr>
              <a:buNone/>
            </a:pPr>
            <a:endParaRPr lang="tr-T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285728"/>
            <a:ext cx="8643998" cy="6286544"/>
          </a:xfrm>
        </p:spPr>
        <p:txBody>
          <a:bodyPr>
            <a:normAutofit/>
          </a:bodyPr>
          <a:lstStyle/>
          <a:p>
            <a:pPr marL="0" indent="0">
              <a:buNone/>
            </a:pPr>
            <a:endParaRPr lang="tr-TR" sz="1600" dirty="0" smtClean="0">
              <a:latin typeface="Calibri" pitchFamily="34" charset="0"/>
            </a:endParaRPr>
          </a:p>
          <a:p>
            <a:pPr marL="0" indent="0" algn="ctr">
              <a:buNone/>
            </a:pPr>
            <a:endParaRPr lang="tr-TR" sz="2200" b="1" dirty="0" smtClean="0"/>
          </a:p>
          <a:p>
            <a:pPr marL="0" indent="0" algn="ctr">
              <a:buNone/>
            </a:pPr>
            <a:r>
              <a:rPr lang="tr-TR" sz="2200" b="1" dirty="0" smtClean="0"/>
              <a:t>Gecikmiş Konuşma Gösteren Öğrencilerin Ailelerine Öneriler </a:t>
            </a:r>
          </a:p>
          <a:p>
            <a:pPr marL="0" indent="0">
              <a:buNone/>
            </a:pPr>
            <a:endParaRPr lang="tr-TR" sz="1600" dirty="0" smtClean="0">
              <a:latin typeface="Calibri" pitchFamily="34" charset="0"/>
            </a:endParaRPr>
          </a:p>
          <a:p>
            <a:pPr marL="0" indent="0">
              <a:buNone/>
            </a:pPr>
            <a:endParaRPr lang="tr-TR" sz="1800" dirty="0" smtClean="0">
              <a:latin typeface="Calibri" pitchFamily="34" charset="0"/>
            </a:endParaRPr>
          </a:p>
          <a:p>
            <a:pPr marL="0" indent="0"/>
            <a:r>
              <a:rPr lang="tr-TR" sz="1800" dirty="0" smtClean="0">
                <a:latin typeface="Calibri" pitchFamily="34" charset="0"/>
              </a:rPr>
              <a:t>Aynı şarkıları, aynı ninnileri tekrar tekrar söyleyin, zaman zaman onun söylemesini</a:t>
            </a:r>
          </a:p>
          <a:p>
            <a:pPr marL="0" indent="0">
              <a:buNone/>
            </a:pPr>
            <a:r>
              <a:rPr lang="tr-TR" sz="1800" dirty="0" smtClean="0">
                <a:latin typeface="Calibri" pitchFamily="34" charset="0"/>
              </a:rPr>
              <a:t>isteyin. Şarkı söylerken, ninni söylerken kullanabiliyorsanız şarkıya uygun resimler</a:t>
            </a:r>
          </a:p>
          <a:p>
            <a:pPr marL="0" indent="0">
              <a:buNone/>
            </a:pPr>
            <a:r>
              <a:rPr lang="tr-TR" sz="1800" dirty="0" smtClean="0">
                <a:latin typeface="Calibri" pitchFamily="34" charset="0"/>
              </a:rPr>
              <a:t>kullanmaya çalışın. Hangi şarkıyı veya hangi ninniyi istediğini sorun cevap</a:t>
            </a:r>
          </a:p>
          <a:p>
            <a:pPr marL="0" indent="0">
              <a:buNone/>
            </a:pPr>
            <a:r>
              <a:rPr lang="tr-TR" sz="1800" dirty="0" smtClean="0">
                <a:latin typeface="Calibri" pitchFamily="34" charset="0"/>
              </a:rPr>
              <a:t>veremezse ona ipuçları verin. Ördekleri mi söyleyelim, kuşları mı gibi.</a:t>
            </a:r>
          </a:p>
          <a:p>
            <a:pPr marL="0" indent="0"/>
            <a:r>
              <a:rPr lang="tr-TR" sz="1800" dirty="0" smtClean="0">
                <a:latin typeface="Calibri" pitchFamily="34" charset="0"/>
              </a:rPr>
              <a:t>Yaşı uygunsa anaokulu, kreş veya anasınıfına gönderin. Düzenli olarak park gibi</a:t>
            </a:r>
          </a:p>
          <a:p>
            <a:pPr marL="0" indent="0">
              <a:buNone/>
            </a:pPr>
            <a:r>
              <a:rPr lang="tr-TR" sz="1800" dirty="0" smtClean="0">
                <a:latin typeface="Calibri" pitchFamily="34" charset="0"/>
              </a:rPr>
              <a:t>alanlarda akranları ile iletişime girmesi için fırsatlar yaratın.</a:t>
            </a:r>
          </a:p>
          <a:p>
            <a:pPr marL="0" indent="0"/>
            <a:r>
              <a:rPr lang="tr-TR" sz="1800" dirty="0" smtClean="0">
                <a:latin typeface="Calibri" pitchFamily="34" charset="0"/>
              </a:rPr>
              <a:t>Cümlelerinizi anlayabileceği şekilde kurun. Seviyesine gelişim özelliklerine uygun</a:t>
            </a:r>
          </a:p>
          <a:p>
            <a:pPr marL="0" indent="0">
              <a:buNone/>
            </a:pPr>
            <a:r>
              <a:rPr lang="tr-TR" sz="1800" dirty="0" smtClean="0">
                <a:latin typeface="Calibri" pitchFamily="34" charset="0"/>
              </a:rPr>
              <a:t>cümleler kurun tane tane konuşun.</a:t>
            </a:r>
          </a:p>
          <a:p>
            <a:pPr marL="0" indent="0"/>
            <a:r>
              <a:rPr lang="tr-TR" sz="1800" dirty="0" smtClean="0">
                <a:latin typeface="Calibri" pitchFamily="34" charset="0"/>
              </a:rPr>
              <a:t>Televizyon, tablet ve telefon kullanımını sınırlandırın. Bu süreyi konuşmaya, oyuna ve</a:t>
            </a:r>
          </a:p>
          <a:p>
            <a:pPr marL="0" indent="0">
              <a:buNone/>
            </a:pPr>
            <a:r>
              <a:rPr lang="tr-TR" sz="1800" dirty="0" smtClean="0">
                <a:latin typeface="Calibri" pitchFamily="34" charset="0"/>
              </a:rPr>
              <a:t>beraber kitap bakmaya ayırın.</a:t>
            </a:r>
          </a:p>
          <a:p>
            <a:pPr marL="0" indent="0">
              <a:buNone/>
            </a:pPr>
            <a:endParaRPr lang="tr-TR" sz="1800" dirty="0" smtClean="0">
              <a:latin typeface="Calibri" pitchFamily="34" charset="0"/>
            </a:endParaRPr>
          </a:p>
          <a:p>
            <a:pPr marL="0" indent="0"/>
            <a:endParaRPr lang="tr-TR"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357166"/>
            <a:ext cx="8643998" cy="6286544"/>
          </a:xfrm>
        </p:spPr>
        <p:txBody>
          <a:bodyPr>
            <a:normAutofit/>
          </a:bodyPr>
          <a:lstStyle/>
          <a:p>
            <a:pPr marL="0" indent="0">
              <a:buNone/>
            </a:pPr>
            <a:r>
              <a:rPr lang="tr-TR" sz="2400" b="1" dirty="0" smtClean="0">
                <a:latin typeface="Calibri" pitchFamily="34" charset="0"/>
              </a:rPr>
              <a:t>Ailelere Önerilerin Devamı…</a:t>
            </a:r>
          </a:p>
          <a:p>
            <a:pPr marL="0" indent="0">
              <a:buNone/>
            </a:pPr>
            <a:endParaRPr lang="tr-TR" sz="1800" dirty="0" smtClean="0">
              <a:latin typeface="Calibri" pitchFamily="34" charset="0"/>
            </a:endParaRPr>
          </a:p>
          <a:p>
            <a:pPr marL="0" indent="0"/>
            <a:r>
              <a:rPr lang="tr-TR" sz="1800" dirty="0" smtClean="0">
                <a:latin typeface="Calibri" pitchFamily="34" charset="0"/>
              </a:rPr>
              <a:t>Evde rutin yapılan işleri dil gelişimini desteklemek için kullanın. ‘makineye çamaşır</a:t>
            </a:r>
          </a:p>
          <a:p>
            <a:pPr marL="0" indent="0">
              <a:buNone/>
            </a:pPr>
            <a:r>
              <a:rPr lang="tr-TR" sz="1800" dirty="0" smtClean="0">
                <a:latin typeface="Calibri" pitchFamily="34" charset="0"/>
              </a:rPr>
              <a:t>atarken sarı kirli pantolonu ver. Makineye atalım, kırmızı kazağını ver makineye</a:t>
            </a:r>
          </a:p>
          <a:p>
            <a:pPr marL="0" indent="0">
              <a:buNone/>
            </a:pPr>
            <a:r>
              <a:rPr lang="tr-TR" sz="1800" dirty="0" smtClean="0">
                <a:latin typeface="Calibri" pitchFamily="34" charset="0"/>
              </a:rPr>
              <a:t>atalım vb. Zamanla rollerinizi değiştirin o sizden istesin. Beraber kek, kurabiye,</a:t>
            </a:r>
          </a:p>
          <a:p>
            <a:pPr marL="0" indent="0">
              <a:buNone/>
            </a:pPr>
            <a:r>
              <a:rPr lang="tr-TR" sz="1800" dirty="0" smtClean="0">
                <a:latin typeface="Calibri" pitchFamily="34" charset="0"/>
              </a:rPr>
              <a:t>yemek yapın. Evdeki eksik listesini beraber hazırlayın, beraber toz alın. ‘Buralar toz</a:t>
            </a:r>
          </a:p>
          <a:p>
            <a:pPr marL="0" indent="0">
              <a:buNone/>
            </a:pPr>
            <a:r>
              <a:rPr lang="tr-TR" sz="1800" dirty="0" smtClean="0">
                <a:latin typeface="Calibri" pitchFamily="34" charset="0"/>
              </a:rPr>
              <a:t>olmuş gel beraber toz alalım. İki tane patates getir. Patates yemeği yapalım, kahvaltı</a:t>
            </a:r>
          </a:p>
          <a:p>
            <a:pPr marL="0" indent="0">
              <a:buNone/>
            </a:pPr>
            <a:r>
              <a:rPr lang="tr-TR" sz="1800" dirty="0" smtClean="0">
                <a:latin typeface="Calibri" pitchFamily="34" charset="0"/>
              </a:rPr>
              <a:t>masasına peyniri götür, masaya iki tane kaşık koy vb.</a:t>
            </a:r>
          </a:p>
          <a:p>
            <a:pPr marL="0" indent="0">
              <a:buNone/>
            </a:pPr>
            <a:endParaRPr lang="tr-TR" sz="1800" dirty="0" smtClean="0">
              <a:latin typeface="Calibri" pitchFamily="34" charset="0"/>
            </a:endParaRPr>
          </a:p>
          <a:p>
            <a:pPr marL="0" indent="0"/>
            <a:r>
              <a:rPr lang="tr-TR" sz="1800" dirty="0" smtClean="0">
                <a:latin typeface="Calibri" pitchFamily="34" charset="0"/>
              </a:rPr>
              <a:t>Çevrenizde gördüğünüz nesneleri ona gösterin ve tanıtın. Markette, okulda, parkta vb.</a:t>
            </a:r>
          </a:p>
          <a:p>
            <a:pPr marL="0" indent="0">
              <a:buNone/>
            </a:pPr>
            <a:r>
              <a:rPr lang="tr-TR" sz="1800" dirty="0" smtClean="0">
                <a:latin typeface="Calibri" pitchFamily="34" charset="0"/>
              </a:rPr>
              <a:t>(Hadi salıncağa gidelim, bak salıncak, çocuklar salıncakta sallanıyor gibi)</a:t>
            </a:r>
          </a:p>
          <a:p>
            <a:pPr marL="0" indent="0">
              <a:buNone/>
            </a:pPr>
            <a:endParaRPr lang="tr-TR" sz="1800" dirty="0" smtClean="0">
              <a:latin typeface="Calibri" pitchFamily="34" charset="0"/>
            </a:endParaRPr>
          </a:p>
          <a:p>
            <a:pPr marL="0" indent="0"/>
            <a:r>
              <a:rPr lang="tr-TR" sz="1800" dirty="0" smtClean="0">
                <a:latin typeface="Calibri" pitchFamily="34" charset="0"/>
              </a:rPr>
              <a:t>Çocuğunuzla sözel iletişim kurmaya dikkat edin. Bu onun yeni kelimeler öğrenmesine</a:t>
            </a:r>
          </a:p>
          <a:p>
            <a:pPr marL="0" indent="0">
              <a:buNone/>
            </a:pPr>
            <a:r>
              <a:rPr lang="tr-TR" sz="1800" dirty="0" smtClean="0">
                <a:latin typeface="Calibri" pitchFamily="34" charset="0"/>
              </a:rPr>
              <a:t>yardım edecektir.</a:t>
            </a:r>
          </a:p>
          <a:p>
            <a:pPr marL="0" indent="0"/>
            <a:endParaRPr lang="tr-TR"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14290"/>
            <a:ext cx="8643998" cy="6429420"/>
          </a:xfrm>
        </p:spPr>
        <p:txBody>
          <a:bodyPr>
            <a:normAutofit/>
          </a:bodyPr>
          <a:lstStyle/>
          <a:p>
            <a:pPr marL="0" indent="0"/>
            <a:r>
              <a:rPr lang="tr-TR" sz="1800" b="1" dirty="0" smtClean="0">
                <a:latin typeface="Calibri" pitchFamily="34" charset="0"/>
              </a:rPr>
              <a:t>Ailelere Önerilerin Devamı…</a:t>
            </a:r>
          </a:p>
          <a:p>
            <a:pPr marL="0" indent="0"/>
            <a:endParaRPr lang="tr-TR" sz="1800" dirty="0" smtClean="0">
              <a:latin typeface="Calibri" pitchFamily="34" charset="0"/>
            </a:endParaRPr>
          </a:p>
          <a:p>
            <a:pPr marL="0" indent="0"/>
            <a:r>
              <a:rPr lang="tr-TR" sz="1800" dirty="0" smtClean="0">
                <a:latin typeface="Calibri" pitchFamily="34" charset="0"/>
              </a:rPr>
              <a:t>Her gün çocuğunuzla beraber seviyesine uygun resimli bir kitabın resimlerini inceleyin ve çocuğunuza anlatın. Okuduğunuz kitabın görsellerine dikkat çekin.</a:t>
            </a:r>
          </a:p>
          <a:p>
            <a:pPr marL="0" indent="0"/>
            <a:endParaRPr lang="tr-TR" sz="1800" dirty="0" smtClean="0">
              <a:latin typeface="Calibri" pitchFamily="34" charset="0"/>
            </a:endParaRPr>
          </a:p>
          <a:p>
            <a:pPr marL="0" indent="0"/>
            <a:r>
              <a:rPr lang="tr-TR" sz="1800" dirty="0" smtClean="0">
                <a:latin typeface="Calibri" pitchFamily="34" charset="0"/>
              </a:rPr>
              <a:t>Çocuğunuz konuşmak istediğinde fırsat tanıyın, sorularına cevap verin.</a:t>
            </a:r>
          </a:p>
          <a:p>
            <a:pPr marL="0" indent="0"/>
            <a:endParaRPr lang="tr-TR" sz="1800" dirty="0" smtClean="0">
              <a:latin typeface="Calibri" pitchFamily="34" charset="0"/>
            </a:endParaRPr>
          </a:p>
          <a:p>
            <a:pPr marL="0" indent="0"/>
            <a:r>
              <a:rPr lang="tr-TR" sz="1800" dirty="0" smtClean="0">
                <a:latin typeface="Calibri" pitchFamily="34" charset="0"/>
              </a:rPr>
              <a:t>Çocuğunuzu soru sormaya teşvik edin.</a:t>
            </a:r>
          </a:p>
          <a:p>
            <a:pPr marL="0" indent="0"/>
            <a:endParaRPr lang="tr-TR" sz="1800" dirty="0" smtClean="0">
              <a:latin typeface="Calibri" pitchFamily="34" charset="0"/>
            </a:endParaRPr>
          </a:p>
          <a:p>
            <a:pPr marL="0" indent="0"/>
            <a:r>
              <a:rPr lang="tr-TR" sz="1800" dirty="0" smtClean="0">
                <a:latin typeface="Calibri" pitchFamily="34" charset="0"/>
              </a:rPr>
              <a:t>Çocuğunuza sürekli aynı soruları sormayın. Sadece soru sormak için soru sormayın.</a:t>
            </a:r>
          </a:p>
          <a:p>
            <a:pPr marL="0" indent="0"/>
            <a:endParaRPr lang="tr-TR" sz="1800" dirty="0" smtClean="0">
              <a:latin typeface="Calibri" pitchFamily="34" charset="0"/>
            </a:endParaRPr>
          </a:p>
          <a:p>
            <a:pPr marL="0" indent="0"/>
            <a:r>
              <a:rPr lang="tr-TR" sz="1800" dirty="0" smtClean="0">
                <a:latin typeface="Calibri" pitchFamily="34" charset="0"/>
              </a:rPr>
              <a:t>Yerinde ve zamanında gerektikçe soru sormaya dikkat edin. Ayrıca; Sorulan sorulara cevap vermede çocuğunuza süre tanıyın.</a:t>
            </a:r>
          </a:p>
          <a:p>
            <a:pPr marL="0" indent="0"/>
            <a:endParaRPr lang="tr-TR" sz="1800" dirty="0" smtClean="0">
              <a:latin typeface="Calibri" pitchFamily="34" charset="0"/>
            </a:endParaRPr>
          </a:p>
          <a:p>
            <a:pPr marL="0" indent="0"/>
            <a:r>
              <a:rPr lang="tr-TR" sz="1800" dirty="0" smtClean="0">
                <a:latin typeface="Calibri" pitchFamily="34" charset="0"/>
              </a:rPr>
              <a:t>Her zaman cevabı “evet” ya da “hayır “ olan sorular sormayın. Daha uzun veya evet hayır kelimeleri dışında cevap verecek şekilde sorular sorun.</a:t>
            </a:r>
          </a:p>
          <a:p>
            <a:pPr marL="0" indent="0"/>
            <a:endParaRPr lang="tr-TR"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357166"/>
            <a:ext cx="8643998" cy="6286544"/>
          </a:xfrm>
        </p:spPr>
        <p:txBody>
          <a:bodyPr>
            <a:normAutofit/>
          </a:bodyPr>
          <a:lstStyle/>
          <a:p>
            <a:pPr marL="0" indent="0">
              <a:buNone/>
            </a:pPr>
            <a:r>
              <a:rPr lang="tr-TR" sz="2000" b="1" dirty="0" smtClean="0"/>
              <a:t>Gecikmiş Konuşma Gösteren Öğrencilerin Öğretmenlerine Öneriler</a:t>
            </a:r>
          </a:p>
          <a:p>
            <a:pPr marL="0" indent="0">
              <a:buNone/>
            </a:pPr>
            <a:r>
              <a:rPr lang="tr-TR" sz="2000" b="1" dirty="0" smtClean="0"/>
              <a:t> </a:t>
            </a:r>
          </a:p>
          <a:p>
            <a:pPr marL="0" indent="0"/>
            <a:r>
              <a:rPr lang="tr-TR" sz="1600" dirty="0" smtClean="0"/>
              <a:t>Sınıf öğretmeni sınıfında konuşması anlaşılmayan öğrencisi olduğunda bu öğrencileri ilgili kurumlara yönlendirmelidir. </a:t>
            </a:r>
          </a:p>
          <a:p>
            <a:pPr marL="0" indent="0">
              <a:buNone/>
            </a:pPr>
            <a:endParaRPr lang="tr-TR" sz="1600" dirty="0" smtClean="0"/>
          </a:p>
          <a:p>
            <a:pPr marL="0" indent="0"/>
            <a:r>
              <a:rPr lang="tr-TR" sz="1600" dirty="0" smtClean="0"/>
              <a:t>Çocuk kendisine öğretilen yeni sözcükleri günlük yaşamında kullanmaya özendirilmelidir. </a:t>
            </a:r>
          </a:p>
          <a:p>
            <a:pPr marL="0" indent="0">
              <a:buNone/>
            </a:pPr>
            <a:endParaRPr lang="tr-TR" sz="1600" dirty="0" smtClean="0"/>
          </a:p>
          <a:p>
            <a:pPr marL="0" indent="0"/>
            <a:r>
              <a:rPr lang="tr-TR" sz="1600" dirty="0" smtClean="0"/>
              <a:t>Konuşma ancak konuşmakla kazanılır ve konuştukça pekişir. Konuşma zevkli bir uğraş hâline getirilir ve bir işe yaradığı gösterilirse çocuk konuşmaya istek duyar. Ama gecikmiş konuşma gösteren çocukların bazılarında hiç konuşma görülmez. Bu tür çocuklara gereksinim oluşturmak için çocuğun yanında onun duyabileceği gürlükte, izleyebileceği hızda, anlayabileceği sadelikte ve hoşlanabileceği tonda konuşmak yararlı olur.</a:t>
            </a:r>
          </a:p>
          <a:p>
            <a:pPr marL="0" indent="0">
              <a:buNone/>
            </a:pPr>
            <a:endParaRPr lang="tr-TR" sz="1600" dirty="0" smtClean="0"/>
          </a:p>
          <a:p>
            <a:pPr marL="0" indent="0"/>
            <a:r>
              <a:rPr lang="tr-TR" sz="1600" dirty="0" smtClean="0"/>
              <a:t>Çocuğun konuşma girişimleri izlenir ve desteklenirse konuşma isteği ve arzusu artacaktır. </a:t>
            </a:r>
          </a:p>
          <a:p>
            <a:pPr marL="0" indent="0">
              <a:buNone/>
            </a:pPr>
            <a:endParaRPr lang="tr-TR" sz="1600" dirty="0" smtClean="0"/>
          </a:p>
          <a:p>
            <a:pPr marL="0" indent="0"/>
            <a:r>
              <a:rPr lang="tr-TR" sz="1600" dirty="0" smtClean="0"/>
              <a:t>Çocukla ilişkide bulunurken onlarla konuşma gereksinimi oluşturmak için sessiz jest ve mimiklerle yapılan anlatımları görmezden gelmekte yarar vardır. </a:t>
            </a:r>
          </a:p>
          <a:p>
            <a:pPr marL="0" indent="0"/>
            <a:endParaRPr lang="tr-TR"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214290"/>
            <a:ext cx="8572560" cy="6357982"/>
          </a:xfrm>
        </p:spPr>
        <p:txBody>
          <a:bodyPr>
            <a:normAutofit/>
          </a:bodyPr>
          <a:lstStyle/>
          <a:p>
            <a:pPr marL="0" indent="0">
              <a:buNone/>
            </a:pPr>
            <a:endParaRPr lang="tr-TR" sz="1600" dirty="0" smtClean="0"/>
          </a:p>
          <a:p>
            <a:pPr marL="0" indent="0"/>
            <a:r>
              <a:rPr lang="tr-TR" sz="1600" dirty="0" smtClean="0"/>
              <a:t>Çocuk yanındayken öğretmen, yaptığı iş ya da hareketleri konuşarak ifade etmelidir. Örneğin “Öğretmen şu anda tebeşiri eline aldı, tahtaya yazı yazdı sonra öğrencilerden defterlerine yazmalarını istedi” gibi konuşmalar çocukla birlikte yapılırsa faydalı olur. </a:t>
            </a:r>
          </a:p>
          <a:p>
            <a:pPr marL="0" indent="0">
              <a:buNone/>
            </a:pPr>
            <a:endParaRPr lang="tr-TR" sz="1600" dirty="0" smtClean="0"/>
          </a:p>
          <a:p>
            <a:pPr marL="0" indent="0"/>
            <a:r>
              <a:rPr lang="tr-TR" sz="1600" dirty="0" smtClean="0"/>
              <a:t>Çocukla onun anlayabileceği basit cümleler ve kalıplar içinde konuşulmalıdır. </a:t>
            </a:r>
          </a:p>
          <a:p>
            <a:pPr marL="0" indent="0">
              <a:buNone/>
            </a:pPr>
            <a:endParaRPr lang="tr-TR" sz="1600" dirty="0" smtClean="0"/>
          </a:p>
          <a:p>
            <a:pPr marL="0" indent="0"/>
            <a:r>
              <a:rPr lang="tr-TR" sz="1600" dirty="0" smtClean="0"/>
              <a:t>Artikülasyon bozukluğu uygun eğitim ortamı sağlandığı zaman düzeltilebilecek bir problemdir. </a:t>
            </a:r>
          </a:p>
          <a:p>
            <a:pPr marL="0" indent="0">
              <a:buNone/>
            </a:pPr>
            <a:endParaRPr lang="tr-TR" sz="1600" dirty="0" smtClean="0"/>
          </a:p>
          <a:p>
            <a:pPr marL="0" indent="0"/>
            <a:r>
              <a:rPr lang="tr-TR" sz="1600" dirty="0" smtClean="0"/>
              <a:t>Sınıfta hem bu çocuğun hem de diğer çocukların konuşmalarını geliştirmeye yönelik uygun ortamlar sağlanmalıdır. </a:t>
            </a:r>
          </a:p>
          <a:p>
            <a:pPr marL="0" indent="0">
              <a:buNone/>
            </a:pPr>
            <a:endParaRPr lang="tr-TR" sz="1600" dirty="0" smtClean="0"/>
          </a:p>
          <a:p>
            <a:pPr marL="0" indent="0"/>
            <a:r>
              <a:rPr lang="tr-TR" sz="1600" dirty="0" smtClean="0"/>
              <a:t>Çocuk her gün en çok kullanmak zorunda olduğu temel sözcüklerden oluşan bir sözcük dağarcığına kavuşturulmalıdır. Öncelikle bu dağarcık günlük yaşamda en çok kullandığı sözcüklerden oluşturulmalı, basitten zora doğru bir sıra izlenmeli bu sözcüklerin sesleri önce ayrı ayrı öğretilmeli, çocuk bu sesleri çıkarabilir duruma geldikten sonra birleştirerek sözcük oluşturulmasına geçilmelidir. </a:t>
            </a:r>
          </a:p>
          <a:p>
            <a:pPr marL="0" indent="0">
              <a:buNone/>
            </a:pPr>
            <a:endParaRPr lang="tr-TR" sz="1600" dirty="0" smtClean="0"/>
          </a:p>
          <a:p>
            <a:pPr marL="0" indent="0"/>
            <a:r>
              <a:rPr lang="tr-TR" sz="1600" dirty="0" smtClean="0"/>
              <a:t>Gecikmiş konuşma engeli olan çocuklarda öncelikle sesleri tek tek çıkarması sağlandıktan sonra ona bu sesleri sırayla ulayarak tek heceli ve kısa sözcükler oluşturmasını öğretmek gerekir. Bu çalışmaların oyun ile desteklenmesi çocuğun dikkat süresini arttırır, ilgisini çeker ve sıkılmadan katılımını sağlar.</a:t>
            </a:r>
          </a:p>
          <a:p>
            <a:pPr marL="0" indent="0"/>
            <a:endParaRPr lang="tr-TR"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214313" y="428604"/>
            <a:ext cx="8715405" cy="607223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214312" y="285728"/>
            <a:ext cx="8572529" cy="635798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285750" y="357166"/>
            <a:ext cx="8643938" cy="6000791"/>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214313" y="428604"/>
            <a:ext cx="8643937" cy="5929354"/>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a:xfrm>
            <a:off x="214282" y="285728"/>
            <a:ext cx="8572560" cy="6215106"/>
          </a:xfrm>
        </p:spPr>
        <p:txBody>
          <a:bodyPr>
            <a:normAutofit/>
          </a:bodyPr>
          <a:lstStyle/>
          <a:p>
            <a:pPr marL="0" indent="0" algn="ctr">
              <a:buNone/>
            </a:pPr>
            <a:endParaRPr lang="tr-TR" sz="2400" b="1" dirty="0" smtClean="0"/>
          </a:p>
          <a:p>
            <a:pPr marL="0" indent="0" algn="ctr">
              <a:buNone/>
            </a:pPr>
            <a:endParaRPr lang="tr-TR" sz="2400" b="1" dirty="0" smtClean="0"/>
          </a:p>
          <a:p>
            <a:pPr marL="0" indent="0" algn="ctr">
              <a:buNone/>
            </a:pPr>
            <a:r>
              <a:rPr lang="tr-TR" sz="2400" b="1" dirty="0" smtClean="0"/>
              <a:t>Çocuklarda Dil ve Konuşma Gelişimi</a:t>
            </a:r>
          </a:p>
          <a:p>
            <a:pPr marL="0" indent="0" algn="ctr">
              <a:buNone/>
            </a:pPr>
            <a:endParaRPr lang="tr-TR" sz="2400" b="1" dirty="0" smtClean="0"/>
          </a:p>
          <a:p>
            <a:pPr marL="0" indent="0"/>
            <a:r>
              <a:rPr lang="tr-TR" sz="1800" dirty="0" smtClean="0"/>
              <a:t>Çocuğun dil gelişimi doğumdan itibaren izlendiğinde doğuştan getirdiği bir ses kapasitesinin olduğu görülmektedir. Doğumdan sonraki ilk aylarda bebek ağlama, gülme, hıçkırma, bağırma gibi kendiliğinden birtakım sesler çıkartırken, dışarıdan işittiği sesleri de taklit etmeye başlar. Ses taklitleri, hece tekrarları ve ilk sözcüğün söylenmesi gibi dil gelişimindeki belirgin aşamalar izlenerek, çocuğun konuşulanları anlaması ve konuşmaya başlaması gerçekleşir. Çocuk olgunlaştıkça konuşma üzerindeki denetimi artmakta, bunun yanı sıra çevrenin ve eğitimin gelişim üzerindeki etkinliği de önem kazanmaktadır.</a:t>
            </a:r>
          </a:p>
          <a:p>
            <a:pPr marL="0" indent="0">
              <a:buNone/>
            </a:pPr>
            <a:endParaRPr lang="tr-TR" sz="1800" dirty="0" smtClean="0"/>
          </a:p>
          <a:p>
            <a:pPr marL="0" indent="0"/>
            <a:r>
              <a:rPr lang="tr-TR" sz="1800" dirty="0" smtClean="0"/>
              <a:t>Çocuklarda dil ve konuşma becerilerinin kazanıldığı yaşlar sabit ve değişmez değildir, önceden tahmin edilebilir bir sıra izlediği söylenmektedir.</a:t>
            </a:r>
            <a:endParaRPr lang="tr-TR"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285750" y="428604"/>
            <a:ext cx="8643938" cy="621510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214313" y="285728"/>
            <a:ext cx="8643967" cy="621510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85728"/>
            <a:ext cx="8715436" cy="6286544"/>
          </a:xfrm>
        </p:spPr>
        <p:txBody>
          <a:bodyPr>
            <a:normAutofit/>
          </a:bodyPr>
          <a:lstStyle/>
          <a:p>
            <a:pPr marL="0" indent="0">
              <a:buNone/>
            </a:pPr>
            <a:endParaRPr lang="tr-TR" sz="1800" dirty="0" smtClean="0"/>
          </a:p>
          <a:p>
            <a:pPr marL="0" indent="0">
              <a:buNone/>
            </a:pPr>
            <a:r>
              <a:rPr lang="tr-TR" sz="1800" dirty="0" smtClean="0"/>
              <a:t>KAYNAKÇA:</a:t>
            </a:r>
          </a:p>
          <a:p>
            <a:pPr marL="0" indent="0">
              <a:buNone/>
            </a:pPr>
            <a:endParaRPr lang="tr-TR" sz="1800" dirty="0" smtClean="0"/>
          </a:p>
          <a:p>
            <a:pPr marL="0" indent="0">
              <a:buNone/>
            </a:pPr>
            <a:r>
              <a:rPr lang="tr-TR" sz="1800" dirty="0" smtClean="0"/>
              <a:t>MEB, Özel Eğitim Rehberlik ve Danışma Hizmetleri Genel Müdürlüğü, Gecikmiş Konuşma Öğretmen El Kitabı, Ocak/2001</a:t>
            </a:r>
          </a:p>
          <a:p>
            <a:pPr marL="0" indent="0">
              <a:buNone/>
            </a:pPr>
            <a:endParaRPr lang="tr-TR" sz="1800" dirty="0" smtClean="0"/>
          </a:p>
          <a:p>
            <a:pPr marL="0" indent="0">
              <a:buNone/>
            </a:pPr>
            <a:r>
              <a:rPr lang="tr-TR" sz="1800" dirty="0" smtClean="0"/>
              <a:t>MEGEP, Çocuk Gelişimi ve Eğitimi, Dil ve Konuşma Güçlüğü, Ankara, 2009</a:t>
            </a:r>
            <a:endParaRPr lang="tr-T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14290"/>
            <a:ext cx="8715436" cy="6429420"/>
          </a:xfrm>
        </p:spPr>
        <p:txBody>
          <a:bodyPr>
            <a:normAutofit/>
          </a:bodyPr>
          <a:lstStyle/>
          <a:p>
            <a:pPr marL="0" indent="0" algn="ctr">
              <a:buNone/>
            </a:pPr>
            <a:r>
              <a:rPr lang="tr-TR" sz="2400" b="1" dirty="0" smtClean="0"/>
              <a:t>Dil Gelişiminin Aşamaları</a:t>
            </a:r>
          </a:p>
          <a:p>
            <a:pPr marL="0" indent="0">
              <a:buNone/>
            </a:pPr>
            <a:endParaRPr lang="tr-TR" sz="1600" dirty="0" smtClean="0"/>
          </a:p>
          <a:p>
            <a:pPr marL="0" indent="0"/>
            <a:r>
              <a:rPr lang="tr-TR" sz="1800" b="1" dirty="0" smtClean="0"/>
              <a:t>Farklılaşmamış ağlama (Refleks ağlamalar yaşamsal sesler)</a:t>
            </a:r>
          </a:p>
          <a:p>
            <a:pPr marL="0" indent="0">
              <a:buNone/>
            </a:pPr>
            <a:r>
              <a:rPr lang="tr-TR" sz="1600" dirty="0" smtClean="0"/>
              <a:t>İlk 1 ayı kapsar. Sesleme (</a:t>
            </a:r>
            <a:r>
              <a:rPr lang="tr-TR" sz="1600" dirty="0" err="1" smtClean="0"/>
              <a:t>fonasyon</a:t>
            </a:r>
            <a:r>
              <a:rPr lang="tr-TR" sz="1600" dirty="0" smtClean="0"/>
              <a:t>)evresi olarak da adlandırılır. Ağlama, yeni doğanın temel ses çıkarma davranışıdır. İlk ağlamalar refleks reaksiyonlardır. Hayatın ilk haftasında ağrı ve açlık ağlamaları farklılaşmamıştır.</a:t>
            </a:r>
          </a:p>
          <a:p>
            <a:pPr marL="0" indent="0">
              <a:buNone/>
            </a:pPr>
            <a:endParaRPr lang="tr-TR" sz="1600" dirty="0" smtClean="0"/>
          </a:p>
          <a:p>
            <a:pPr marL="0" indent="0"/>
            <a:r>
              <a:rPr lang="tr-TR" sz="1800" b="1" dirty="0" smtClean="0"/>
              <a:t>Farklılaşmış ağlama</a:t>
            </a:r>
          </a:p>
          <a:p>
            <a:pPr marL="0" indent="0">
              <a:buNone/>
            </a:pPr>
            <a:r>
              <a:rPr lang="tr-TR" sz="1600" dirty="0" smtClean="0"/>
              <a:t>Çocuk doğumdan 1 ay sonra duygusal durumlara göre değişen ağlamalar üretme becerisi kazanır. Ağlama, bebeğin ihtiyacını belirteceği tek iletişim yoludur. İlk 1 ayda memnuniyet sesleri sıkıntı seslerinden ayrılabilir. 1. ayın sonunda bazı anneler bebeğin ağlama şeklinden aç, uykulu, kızgın veya herhangi bir yerinde acı olduğunu anlayabilirler. Ağlama, artık daha belirgin bir iletişim aracı halini almıştır.</a:t>
            </a:r>
          </a:p>
          <a:p>
            <a:pPr marL="0" indent="0">
              <a:buNone/>
            </a:pPr>
            <a:endParaRPr lang="tr-TR" sz="1600" dirty="0" smtClean="0"/>
          </a:p>
          <a:p>
            <a:pPr marL="0" indent="0"/>
            <a:r>
              <a:rPr lang="tr-TR" sz="1800" b="1" dirty="0" err="1" smtClean="0"/>
              <a:t>Cooing</a:t>
            </a:r>
            <a:r>
              <a:rPr lang="tr-TR" sz="1800" b="1" dirty="0" smtClean="0"/>
              <a:t> (</a:t>
            </a:r>
            <a:r>
              <a:rPr lang="tr-TR" sz="1800" b="1" dirty="0" err="1" smtClean="0"/>
              <a:t>Gıgıldama</a:t>
            </a:r>
            <a:r>
              <a:rPr lang="tr-TR" sz="1800" b="1" dirty="0" smtClean="0"/>
              <a:t>) 2-3 Ay</a:t>
            </a:r>
          </a:p>
          <a:p>
            <a:pPr marL="0" indent="0">
              <a:buNone/>
            </a:pPr>
            <a:r>
              <a:rPr lang="tr-TR" sz="1600" dirty="0" smtClean="0"/>
              <a:t>Hemen hemen 6 haftalık bebekler basit sesler üretirler. Daha çok “A-E-I-O-U” gibi ünlü sesleri çıkarırlar. Bunlara “</a:t>
            </a:r>
            <a:r>
              <a:rPr lang="tr-TR" sz="1600" dirty="0" err="1" smtClean="0"/>
              <a:t>Gıgıldama</a:t>
            </a:r>
            <a:r>
              <a:rPr lang="tr-TR" sz="1600" dirty="0" smtClean="0"/>
              <a:t> (</a:t>
            </a:r>
            <a:r>
              <a:rPr lang="tr-TR" sz="1600" dirty="0" err="1" smtClean="0"/>
              <a:t>cooing</a:t>
            </a:r>
            <a:r>
              <a:rPr lang="tr-TR" sz="1600" dirty="0" smtClean="0"/>
              <a:t>)” denir. Ünsüz seslerden ilk üretilen ses ise “H” sesidir.</a:t>
            </a:r>
            <a:endParaRPr lang="tr-TR"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2844" y="214290"/>
            <a:ext cx="8715436" cy="6429420"/>
          </a:xfrm>
        </p:spPr>
        <p:txBody>
          <a:bodyPr>
            <a:normAutofit/>
          </a:bodyPr>
          <a:lstStyle/>
          <a:p>
            <a:pPr marL="0" indent="0">
              <a:buNone/>
            </a:pPr>
            <a:endParaRPr lang="tr-TR" sz="1800" b="1" dirty="0" smtClean="0"/>
          </a:p>
          <a:p>
            <a:pPr marL="0" indent="0">
              <a:buNone/>
            </a:pPr>
            <a:endParaRPr lang="tr-TR" sz="1800" b="1" dirty="0" smtClean="0"/>
          </a:p>
          <a:p>
            <a:pPr marL="0" indent="0"/>
            <a:r>
              <a:rPr lang="tr-TR" sz="1800" b="1" dirty="0" err="1" smtClean="0"/>
              <a:t>Babbling</a:t>
            </a:r>
            <a:r>
              <a:rPr lang="tr-TR" sz="1800" b="1" dirty="0" smtClean="0"/>
              <a:t> ( Agulama) 3-8 Ay</a:t>
            </a:r>
          </a:p>
          <a:p>
            <a:pPr marL="0" indent="0">
              <a:buNone/>
            </a:pPr>
            <a:r>
              <a:rPr lang="tr-TR" sz="1800" dirty="0" smtClean="0"/>
              <a:t>Bebeklerin çoğu 3-4 aylıkken ünlü ve ünsüz sesleri üreterek bunları tekrarlamaktan hoşlanırlar. Buna “Vokal Jimnastik” denir. Bebeğin tekrar etmekten hoşlandıkları sesler baba, </a:t>
            </a:r>
            <a:r>
              <a:rPr lang="tr-TR" sz="1800" dirty="0" err="1" smtClean="0"/>
              <a:t>ma</a:t>
            </a:r>
            <a:r>
              <a:rPr lang="tr-TR" sz="1800" dirty="0" smtClean="0"/>
              <a:t>-</a:t>
            </a:r>
            <a:r>
              <a:rPr lang="tr-TR" sz="1800" dirty="0" err="1" smtClean="0"/>
              <a:t>ma</a:t>
            </a:r>
            <a:r>
              <a:rPr lang="tr-TR" sz="1800" dirty="0" smtClean="0"/>
              <a:t>, de-de gibi seslerdir. İşitme engelli bebeklerde bu sesleri üretebilir. Bu nedenle ilk aylarda bebeğin işitme engelli olup olmadığı anlaşılmaz. Fakat işitme engelli çocuklar 4 aydan sonraki özellikleri göstermezler.</a:t>
            </a:r>
          </a:p>
          <a:p>
            <a:pPr marL="0" indent="0">
              <a:buNone/>
            </a:pPr>
            <a:endParaRPr lang="tr-TR" sz="1800" dirty="0" smtClean="0"/>
          </a:p>
          <a:p>
            <a:pPr marL="0" indent="0"/>
            <a:r>
              <a:rPr lang="tr-TR" sz="1800" b="1" dirty="0" smtClean="0"/>
              <a:t>Tekrarlayan Agulama</a:t>
            </a:r>
          </a:p>
          <a:p>
            <a:pPr marL="0" indent="0">
              <a:buNone/>
            </a:pPr>
            <a:r>
              <a:rPr lang="tr-TR" sz="1800" dirty="0" smtClean="0"/>
              <a:t>Agulamada çıkardığı sesleri ardı ardına ve sıklıkla tekrar ettiği dönemdir. 6–9. aylarda görülür.</a:t>
            </a:r>
          </a:p>
          <a:p>
            <a:pPr marL="0" indent="0">
              <a:buNone/>
            </a:pPr>
            <a:endParaRPr lang="tr-TR" sz="1800" dirty="0" smtClean="0"/>
          </a:p>
          <a:p>
            <a:pPr marL="0" indent="0"/>
            <a:r>
              <a:rPr lang="tr-TR" sz="1800" b="1" dirty="0" smtClean="0"/>
              <a:t>Jargon Agulama</a:t>
            </a:r>
          </a:p>
          <a:p>
            <a:pPr marL="0" indent="0">
              <a:buNone/>
            </a:pPr>
            <a:r>
              <a:rPr lang="tr-TR" sz="1800" dirty="0" smtClean="0"/>
              <a:t>Anlaşılmayan bir dilde konuşuyor gibidir. Agulama seslerini kendince bir anlam taşıyormuş gibi çıkarır. 9–12. aylarda görülür.</a:t>
            </a:r>
            <a:endParaRPr lang="tr-T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2844" y="285728"/>
            <a:ext cx="8786874" cy="6286544"/>
          </a:xfrm>
        </p:spPr>
        <p:txBody>
          <a:bodyPr>
            <a:normAutofit/>
          </a:bodyPr>
          <a:lstStyle/>
          <a:p>
            <a:pPr marL="0" indent="0">
              <a:buNone/>
            </a:pPr>
            <a:endParaRPr lang="tr-TR" sz="1800" b="1" dirty="0" smtClean="0"/>
          </a:p>
          <a:p>
            <a:pPr marL="0" indent="0"/>
            <a:r>
              <a:rPr lang="tr-TR" sz="1800" b="1" dirty="0" smtClean="0"/>
              <a:t>Tek Sözcük Dönemi</a:t>
            </a:r>
          </a:p>
          <a:p>
            <a:pPr marL="0" indent="0">
              <a:buNone/>
            </a:pPr>
            <a:r>
              <a:rPr lang="tr-TR" sz="1800" dirty="0" smtClean="0"/>
              <a:t>12. aydan 2. yaşa kadar süren bu dönemde çocuk tek sözcükle adeta bir cümleyi ifade eder. Örneğin “Anne” kelimesi, “Anne yanıma gel, mama ver, altımı değiştir” anlamına gelebilir. Diğer bir değişle, çocuk bir kelimeyi bir ilgi durumuna işaret etmek için kullanır. İkinci yılın başında çocuk duygu ve düşüncelerini tek kelimeyle ifade etmeyi geliştirir.</a:t>
            </a:r>
          </a:p>
          <a:p>
            <a:pPr marL="0" indent="0">
              <a:buNone/>
            </a:pPr>
            <a:endParaRPr lang="tr-TR" sz="1800" dirty="0" smtClean="0"/>
          </a:p>
          <a:p>
            <a:pPr marL="0" indent="0">
              <a:buNone/>
            </a:pPr>
            <a:endParaRPr lang="tr-TR" sz="1800" dirty="0" smtClean="0"/>
          </a:p>
          <a:p>
            <a:pPr marL="0" indent="0"/>
            <a:r>
              <a:rPr lang="tr-TR" sz="1800" b="1" dirty="0" smtClean="0"/>
              <a:t>İki Sözcük Dönemi</a:t>
            </a:r>
          </a:p>
          <a:p>
            <a:pPr marL="0" indent="0">
              <a:buNone/>
            </a:pPr>
            <a:r>
              <a:rPr lang="tr-TR" sz="1800" dirty="0" smtClean="0"/>
              <a:t>2 yaşın ilk aylarından başlayıp 3 yaşa kadar sürer. Artık sözcüklerin birbiriyle olan ilişkisini keşfetmeye başlamıştır. İki kelimeyi yan yana getirerek farklı anlamları ifade etmeye başlar. Çocuk ilk önce nesnelerin isimlendirildiğini anlar. Örneğin annesinin elinde biberonu gördüğünde “Anne mama” der. Süt bittiği zaman da “Süt yok”, “Mama yok” diyebilir. Bir hareketin belli bir yerde geldiğini kavradığında ise o duruma ait iki sözcüklü cümleler kurar. Örneğin soba, gördüğünde “soba cıs” diyebilir.</a:t>
            </a:r>
            <a:endParaRPr lang="tr-TR"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357166"/>
            <a:ext cx="8643998" cy="6215106"/>
          </a:xfrm>
        </p:spPr>
        <p:txBody>
          <a:bodyPr>
            <a:normAutofit/>
          </a:bodyPr>
          <a:lstStyle/>
          <a:p>
            <a:pPr marL="0" indent="0">
              <a:buNone/>
            </a:pPr>
            <a:endParaRPr lang="tr-TR" sz="1800" b="1" dirty="0" smtClean="0"/>
          </a:p>
          <a:p>
            <a:pPr marL="0" indent="0"/>
            <a:endParaRPr lang="tr-TR" sz="1800" b="1" dirty="0" smtClean="0"/>
          </a:p>
          <a:p>
            <a:pPr marL="0" indent="0"/>
            <a:r>
              <a:rPr lang="tr-TR" sz="1800" b="1" dirty="0" smtClean="0"/>
              <a:t>Karmaşık Dil Kullanma Dönemi</a:t>
            </a:r>
          </a:p>
          <a:p>
            <a:pPr marL="0" indent="0">
              <a:buNone/>
            </a:pPr>
            <a:endParaRPr lang="tr-TR" sz="1800" b="1" dirty="0" smtClean="0"/>
          </a:p>
          <a:p>
            <a:pPr marL="0" indent="0">
              <a:buNone/>
            </a:pPr>
            <a:r>
              <a:rPr lang="tr-TR" sz="1800" dirty="0" smtClean="0"/>
              <a:t>2 yaşın bitiminde çocuk iki kelimeyi ifade etmenin ötesindedir. Artık oldukça mantıklı</a:t>
            </a:r>
          </a:p>
          <a:p>
            <a:pPr marL="0" indent="0">
              <a:buNone/>
            </a:pPr>
            <a:r>
              <a:rPr lang="tr-TR" sz="1800" dirty="0" smtClean="0"/>
              <a:t>cümleler kullanmaya başlar. 3 yaşında yaşıyla paralel olarak üç sözcüklü cümleler kurarken</a:t>
            </a:r>
          </a:p>
          <a:p>
            <a:pPr marL="0" indent="0">
              <a:buNone/>
            </a:pPr>
            <a:r>
              <a:rPr lang="tr-TR" sz="1800" dirty="0" smtClean="0"/>
              <a:t>ilerleyen yıllarda yaş sayısına paralel sayıda kelimeler kullanarak cümle kurar. 3 yaşında</a:t>
            </a:r>
          </a:p>
          <a:p>
            <a:pPr marL="0" indent="0">
              <a:buNone/>
            </a:pPr>
            <a:r>
              <a:rPr lang="tr-TR" sz="1800" dirty="0" smtClean="0"/>
              <a:t>“Baba gel buraya.”, “Bana mama ver.”, “Baba atta gidelim.” gibi cümleler kurabilir.</a:t>
            </a:r>
          </a:p>
          <a:p>
            <a:pPr marL="0" indent="0">
              <a:buNone/>
            </a:pPr>
            <a:r>
              <a:rPr lang="tr-TR" sz="1800" dirty="0" smtClean="0"/>
              <a:t>Cümleler açık, fakat gramer yönünden eksik olabilir.2-5 yaş arası çocukların konuşma diliyle</a:t>
            </a:r>
          </a:p>
          <a:p>
            <a:pPr marL="0" indent="0">
              <a:buNone/>
            </a:pPr>
            <a:r>
              <a:rPr lang="tr-TR" sz="1800" dirty="0" smtClean="0"/>
              <a:t>ilgili kuralları öğrendikleri dönemdir.</a:t>
            </a:r>
          </a:p>
          <a:p>
            <a:pPr marL="0" indent="0">
              <a:buNone/>
            </a:pPr>
            <a:endParaRPr lang="tr-TR" sz="1800" dirty="0"/>
          </a:p>
        </p:txBody>
      </p:sp>
      <p:pic>
        <p:nvPicPr>
          <p:cNvPr id="10242" name="Picture 2" descr="C:\Users\datron\Desktop\konusma_bozukluklari.jpg"/>
          <p:cNvPicPr>
            <a:picLocks noChangeAspect="1" noChangeArrowheads="1"/>
          </p:cNvPicPr>
          <p:nvPr/>
        </p:nvPicPr>
        <p:blipFill>
          <a:blip r:embed="rId2"/>
          <a:srcRect/>
          <a:stretch>
            <a:fillRect/>
          </a:stretch>
        </p:blipFill>
        <p:spPr bwMode="auto">
          <a:xfrm>
            <a:off x="5500694" y="4071942"/>
            <a:ext cx="3071834" cy="227647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85728"/>
            <a:ext cx="8715436" cy="6286544"/>
          </a:xfrm>
        </p:spPr>
        <p:txBody>
          <a:bodyPr>
            <a:normAutofit/>
          </a:bodyPr>
          <a:lstStyle/>
          <a:p>
            <a:pPr marL="0" indent="0" algn="ctr">
              <a:buNone/>
            </a:pPr>
            <a:endParaRPr lang="tr-TR" sz="1600" b="1" dirty="0" smtClean="0">
              <a:latin typeface="Calibri" pitchFamily="34" charset="0"/>
            </a:endParaRPr>
          </a:p>
          <a:p>
            <a:pPr marL="0" indent="0" algn="ctr">
              <a:buNone/>
            </a:pPr>
            <a:r>
              <a:rPr lang="tr-TR" sz="2400" b="1" dirty="0" smtClean="0">
                <a:latin typeface="Calibri" pitchFamily="34" charset="0"/>
              </a:rPr>
              <a:t>DİL BOZUKLUKLARI</a:t>
            </a:r>
          </a:p>
          <a:p>
            <a:pPr marL="0" indent="0" algn="ctr">
              <a:buNone/>
            </a:pPr>
            <a:endParaRPr lang="tr-TR" sz="1600" b="1" dirty="0" smtClean="0">
              <a:latin typeface="Calibri" pitchFamily="34" charset="0"/>
            </a:endParaRPr>
          </a:p>
          <a:p>
            <a:pPr marL="0" indent="0">
              <a:buNone/>
            </a:pPr>
            <a:r>
              <a:rPr lang="tr-TR" sz="1800" b="1" dirty="0" smtClean="0">
                <a:latin typeface="Calibri" pitchFamily="34" charset="0"/>
              </a:rPr>
              <a:t>Dil bozukluğu; </a:t>
            </a:r>
            <a:r>
              <a:rPr lang="tr-TR" sz="1600" dirty="0" smtClean="0">
                <a:latin typeface="Calibri" pitchFamily="34" charset="0"/>
              </a:rPr>
              <a:t>sözlü, yazılı ve/veya diğer semboller sisteminin anlamlandırılması veya kullanımının bozulması veya gelişiminden sapmasıdır.</a:t>
            </a:r>
          </a:p>
          <a:p>
            <a:pPr marL="0" indent="0">
              <a:buNone/>
            </a:pPr>
            <a:endParaRPr lang="tr-TR" sz="1600" b="1" dirty="0" smtClean="0">
              <a:latin typeface="Calibri" pitchFamily="34" charset="0"/>
            </a:endParaRPr>
          </a:p>
          <a:p>
            <a:pPr marL="0" indent="0">
              <a:buNone/>
            </a:pPr>
            <a:r>
              <a:rPr lang="tr-TR" sz="1800" b="1" dirty="0" smtClean="0">
                <a:latin typeface="Calibri" pitchFamily="34" charset="0"/>
              </a:rPr>
              <a:t>Çocukluk Çağı ve Okul Çağı Dil Bozuklukları:</a:t>
            </a:r>
          </a:p>
          <a:p>
            <a:pPr marL="0" indent="0">
              <a:buNone/>
            </a:pPr>
            <a:endParaRPr lang="tr-TR" sz="1600" b="1" dirty="0" smtClean="0">
              <a:latin typeface="Calibri" pitchFamily="34" charset="0"/>
            </a:endParaRPr>
          </a:p>
          <a:p>
            <a:pPr marL="0" indent="0">
              <a:buNone/>
            </a:pPr>
            <a:r>
              <a:rPr lang="tr-TR" sz="1800" b="1" dirty="0" smtClean="0">
                <a:latin typeface="Calibri" pitchFamily="34" charset="0"/>
              </a:rPr>
              <a:t>Gecikmiş Dil Bozuklukları:</a:t>
            </a:r>
          </a:p>
          <a:p>
            <a:pPr marL="0" indent="0">
              <a:buNone/>
            </a:pPr>
            <a:endParaRPr lang="tr-TR" sz="1600" b="1" dirty="0" smtClean="0">
              <a:latin typeface="Calibri" pitchFamily="34" charset="0"/>
            </a:endParaRPr>
          </a:p>
          <a:p>
            <a:pPr marL="0" indent="0">
              <a:buNone/>
            </a:pPr>
            <a:r>
              <a:rPr lang="tr-TR" sz="1800" b="1" dirty="0" smtClean="0"/>
              <a:t>Gecikmiş konuşma: </a:t>
            </a:r>
            <a:r>
              <a:rPr lang="tr-TR" sz="1600" dirty="0" smtClean="0"/>
              <a:t>Çocuğun konuşması yaşından beklenenden çok geri ya da konuşma gelişimi açısından çok daha yavaşsa, o çocuğun konuşması gecikmiş konuşma olarak adlandırılır.</a:t>
            </a:r>
          </a:p>
          <a:p>
            <a:pPr marL="0" indent="0">
              <a:buNone/>
            </a:pPr>
            <a:endParaRPr lang="tr-TR" sz="1600" dirty="0" smtClean="0"/>
          </a:p>
        </p:txBody>
      </p:sp>
      <p:pic>
        <p:nvPicPr>
          <p:cNvPr id="11266" name="Picture 2" descr="C:\Users\datron\Desktop\1522748567.jpg"/>
          <p:cNvPicPr>
            <a:picLocks noChangeAspect="1" noChangeArrowheads="1"/>
          </p:cNvPicPr>
          <p:nvPr/>
        </p:nvPicPr>
        <p:blipFill>
          <a:blip r:embed="rId2"/>
          <a:srcRect/>
          <a:stretch>
            <a:fillRect/>
          </a:stretch>
        </p:blipFill>
        <p:spPr bwMode="auto">
          <a:xfrm>
            <a:off x="4143372" y="4429132"/>
            <a:ext cx="4286280" cy="202406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285728"/>
            <a:ext cx="8501122" cy="6286544"/>
          </a:xfrm>
        </p:spPr>
        <p:txBody>
          <a:bodyPr>
            <a:normAutofit/>
          </a:bodyPr>
          <a:lstStyle/>
          <a:p>
            <a:pPr marL="0" indent="0" algn="ctr">
              <a:buNone/>
            </a:pPr>
            <a:r>
              <a:rPr lang="tr-TR" sz="2400" b="1" dirty="0" smtClean="0">
                <a:latin typeface="Calibri" pitchFamily="34" charset="0"/>
              </a:rPr>
              <a:t>Gecikmiş Konuşması Olan Çocukların Dil Özellikleri</a:t>
            </a:r>
          </a:p>
          <a:p>
            <a:pPr marL="0" indent="0" algn="ctr">
              <a:buNone/>
            </a:pPr>
            <a:endParaRPr lang="tr-TR" sz="2400" b="1" dirty="0" smtClean="0">
              <a:latin typeface="Calibri" pitchFamily="34" charset="0"/>
            </a:endParaRPr>
          </a:p>
          <a:p>
            <a:pPr marL="0" indent="0"/>
            <a:r>
              <a:rPr lang="tr-TR" sz="1600" dirty="0" smtClean="0"/>
              <a:t>Kısıtlı sözcük dağarcıkları vardır. Ya hiç konuşmazlar ya da zor anlaşılan birkaç sözcük kullanabilirler. </a:t>
            </a:r>
          </a:p>
          <a:p>
            <a:pPr marL="0" indent="0"/>
            <a:r>
              <a:rPr lang="tr-TR" sz="1600" dirty="0" smtClean="0"/>
              <a:t>Yutma, çiğneme, salya akıtma sorunları olabilir. </a:t>
            </a:r>
          </a:p>
          <a:p>
            <a:pPr marL="0" indent="0"/>
            <a:r>
              <a:rPr lang="tr-TR" sz="1600" dirty="0" smtClean="0"/>
              <a:t>Düşünce ve isteklerini anlatmada zorlanabilirler.</a:t>
            </a:r>
          </a:p>
          <a:p>
            <a:pPr marL="0" indent="0"/>
            <a:r>
              <a:rPr lang="tr-TR" sz="1600" dirty="0" smtClean="0"/>
              <a:t>Jest, mimik, işaret kullanmaya yönelebilirler.</a:t>
            </a:r>
          </a:p>
          <a:p>
            <a:pPr marL="0" indent="0"/>
            <a:r>
              <a:rPr lang="tr-TR" sz="1600" dirty="0" smtClean="0"/>
              <a:t>İletişim kurmaya karşı isteksiz davranabilirler.</a:t>
            </a:r>
          </a:p>
          <a:p>
            <a:pPr marL="0" indent="0"/>
            <a:r>
              <a:rPr lang="tr-TR" sz="1600" dirty="0" smtClean="0"/>
              <a:t>Çevrelerindeki seslere, konuşmalara ilgisiz davranabilir, dinlemez görünebilirler.</a:t>
            </a:r>
          </a:p>
          <a:p>
            <a:pPr marL="0" indent="0"/>
            <a:r>
              <a:rPr lang="tr-TR" sz="1600" dirty="0" smtClean="0"/>
              <a:t>Anlaşılmaz sesler çıkarabilirler.</a:t>
            </a:r>
          </a:p>
          <a:p>
            <a:pPr marL="0" indent="0"/>
            <a:r>
              <a:rPr lang="tr-TR" sz="1600" dirty="0" smtClean="0"/>
              <a:t>Çevreleriyle ve girdikleri yeni ortamlarda uyum güçlükleri gözlenebilir.</a:t>
            </a:r>
          </a:p>
          <a:p>
            <a:pPr marL="0" indent="0"/>
            <a:r>
              <a:rPr lang="tr-TR" sz="1600" dirty="0" smtClean="0"/>
              <a:t>Yalnız kalmayı tercih edebilirler.</a:t>
            </a:r>
          </a:p>
          <a:p>
            <a:pPr marL="0" indent="0"/>
            <a:r>
              <a:rPr lang="tr-TR" sz="1600" dirty="0" smtClean="0"/>
              <a:t>İsteklerini, düşüncelerini dile getirirken hoş olmayan (vurma, çarpma, ağlama, bağırma gibi) tepkilerde bulunabilirler.</a:t>
            </a:r>
          </a:p>
          <a:p>
            <a:pPr marL="0" indent="0"/>
            <a:r>
              <a:rPr lang="tr-TR" sz="1600" dirty="0" smtClean="0"/>
              <a:t>Dikkat süreleri kısa ve dağınık olabilir. </a:t>
            </a:r>
          </a:p>
          <a:p>
            <a:pPr marL="0" indent="0"/>
            <a:r>
              <a:rPr lang="tr-TR" sz="1600" dirty="0" smtClean="0"/>
              <a:t>Kavramları geç ve uzun zamanda öğrenebilirler.</a:t>
            </a:r>
          </a:p>
          <a:p>
            <a:pPr marL="0" indent="0"/>
            <a:r>
              <a:rPr lang="tr-TR" sz="1600" dirty="0" smtClean="0"/>
              <a:t>Bellekleri zayıf olabilir. </a:t>
            </a:r>
          </a:p>
          <a:p>
            <a:pPr marL="0" indent="0"/>
            <a:r>
              <a:rPr lang="tr-TR" sz="1600" dirty="0" smtClean="0"/>
              <a:t>Öğrendikleri bilgileri transfer edemeyebilirler.</a:t>
            </a:r>
            <a:endParaRPr lang="tr-TR"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214290"/>
            <a:ext cx="8715436" cy="6357982"/>
          </a:xfrm>
        </p:spPr>
        <p:txBody>
          <a:bodyPr>
            <a:normAutofit/>
          </a:bodyPr>
          <a:lstStyle/>
          <a:p>
            <a:pPr marL="0" indent="0" algn="ctr">
              <a:buNone/>
            </a:pPr>
            <a:r>
              <a:rPr lang="tr-TR" sz="2000" b="1" dirty="0" smtClean="0"/>
              <a:t>Gecikmiş Konuşmaya Ne Yol Açar? </a:t>
            </a:r>
          </a:p>
          <a:p>
            <a:pPr marL="0" indent="0" algn="ctr">
              <a:buNone/>
            </a:pPr>
            <a:endParaRPr lang="tr-TR" sz="2000" b="1" dirty="0" smtClean="0"/>
          </a:p>
          <a:p>
            <a:pPr marL="0" indent="0">
              <a:buNone/>
            </a:pPr>
            <a:r>
              <a:rPr lang="tr-TR" sz="1600" dirty="0" smtClean="0"/>
              <a:t>Çocuğun konuşmasının gecikmesinde birçok faktör rol oynayabilir. </a:t>
            </a:r>
          </a:p>
          <a:p>
            <a:pPr marL="0" indent="0">
              <a:buNone/>
            </a:pPr>
            <a:r>
              <a:rPr lang="tr-TR" sz="1600" dirty="0" smtClean="0"/>
              <a:t>Zihinsel yetersizlik temel becerilerin gelişimini geciktirebilir, hatta engelleyebilir. </a:t>
            </a:r>
          </a:p>
          <a:p>
            <a:pPr marL="0" indent="0">
              <a:buNone/>
            </a:pPr>
            <a:r>
              <a:rPr lang="tr-TR" sz="1600" dirty="0" smtClean="0"/>
              <a:t>Yarık damak, dudak gibi konuşma organlarında oluşan bir problem doğrudan dil ve konuşma gelişimini geciktirebilir. </a:t>
            </a:r>
          </a:p>
          <a:p>
            <a:pPr marL="0" indent="0">
              <a:buNone/>
            </a:pPr>
            <a:r>
              <a:rPr lang="tr-TR" sz="1600" dirty="0" smtClean="0"/>
              <a:t>Fiziksel yetersizlik, işitme kaybı ve görme özrü gibi bazı duyusal kayıplar, erken dil ve bilişsel gelişim için önemli olan deneyimleri engelleyebilir. Bu durumda da çocuk çevrenin ve duyuların zengin kaynağından ve sonuç olarak bilgiden yoksun kalabilir.</a:t>
            </a:r>
          </a:p>
          <a:p>
            <a:pPr marL="0" indent="0">
              <a:buNone/>
            </a:pPr>
            <a:r>
              <a:rPr lang="tr-TR" sz="1600" dirty="0" smtClean="0"/>
              <a:t> Uzun süreli hastalıklar ve çocuğun sık sık hastalanması da dil ve konuşma gelişimini geciktirebilir.</a:t>
            </a:r>
          </a:p>
          <a:p>
            <a:pPr marL="0" indent="0">
              <a:buNone/>
            </a:pPr>
            <a:r>
              <a:rPr lang="tr-TR" sz="1600" dirty="0" smtClean="0"/>
              <a:t> Eğer çocuğun çevresinde ilgisini çeken, dil ve konuşma gelişimini destekleyen bir ortam yoksa konuşma gelişimi daha yavaş olabilir. Bu konudaki uyarıcıların yetersizliği, uyarım eksikliği konuşmada gecikmeye yol açabilir. </a:t>
            </a:r>
          </a:p>
          <a:p>
            <a:pPr marL="0" indent="0">
              <a:buNone/>
            </a:pPr>
            <a:r>
              <a:rPr lang="tr-TR" sz="1600" dirty="0" smtClean="0"/>
              <a:t>İki dil konuşulan ev ortamı, baskıcı aile tutumları, düşük sosyoekonomik düzey gibi çevresel faktörler de dil ve konuşma gelişimini geciktirebilir.</a:t>
            </a:r>
          </a:p>
          <a:p>
            <a:pPr marL="0" indent="0">
              <a:buNone/>
            </a:pPr>
            <a:endParaRPr lang="tr-TR" sz="16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1668</Words>
  <PresentationFormat>Ekran Gösterisi (4:3)</PresentationFormat>
  <Paragraphs>157</Paragraphs>
  <Slides>22</Slides>
  <Notes>0</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Akış</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datron</dc:creator>
  <cp:lastModifiedBy>Acer3</cp:lastModifiedBy>
  <cp:revision>2</cp:revision>
  <dcterms:created xsi:type="dcterms:W3CDTF">2019-11-18T05:45:26Z</dcterms:created>
  <dcterms:modified xsi:type="dcterms:W3CDTF">2019-11-18T06:53:07Z</dcterms:modified>
</cp:coreProperties>
</file>