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6"/>
  </p:notesMasterIdLst>
  <p:sldIdLst>
    <p:sldId id="256" r:id="rId2"/>
    <p:sldId id="262" r:id="rId3"/>
    <p:sldId id="261" r:id="rId4"/>
    <p:sldId id="260" r:id="rId5"/>
    <p:sldId id="295" r:id="rId6"/>
    <p:sldId id="259" r:id="rId7"/>
    <p:sldId id="258" r:id="rId8"/>
    <p:sldId id="263" r:id="rId9"/>
    <p:sldId id="266" r:id="rId10"/>
    <p:sldId id="265" r:id="rId11"/>
    <p:sldId id="264" r:id="rId12"/>
    <p:sldId id="267" r:id="rId13"/>
    <p:sldId id="300" r:id="rId14"/>
    <p:sldId id="269" r:id="rId15"/>
    <p:sldId id="268" r:id="rId16"/>
    <p:sldId id="270" r:id="rId17"/>
    <p:sldId id="297" r:id="rId18"/>
    <p:sldId id="272" r:id="rId19"/>
    <p:sldId id="271" r:id="rId20"/>
    <p:sldId id="298" r:id="rId21"/>
    <p:sldId id="299" r:id="rId22"/>
    <p:sldId id="274" r:id="rId23"/>
    <p:sldId id="273" r:id="rId24"/>
    <p:sldId id="275" r:id="rId25"/>
    <p:sldId id="257" r:id="rId26"/>
    <p:sldId id="277" r:id="rId27"/>
    <p:sldId id="276" r:id="rId28"/>
    <p:sldId id="278" r:id="rId29"/>
    <p:sldId id="280" r:id="rId30"/>
    <p:sldId id="279" r:id="rId31"/>
    <p:sldId id="301" r:id="rId32"/>
    <p:sldId id="283" r:id="rId33"/>
    <p:sldId id="281" r:id="rId34"/>
    <p:sldId id="282" r:id="rId35"/>
    <p:sldId id="285" r:id="rId36"/>
    <p:sldId id="284" r:id="rId37"/>
    <p:sldId id="286" r:id="rId38"/>
    <p:sldId id="288" r:id="rId39"/>
    <p:sldId id="289" r:id="rId40"/>
    <p:sldId id="287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D1CEF-C24F-4AAA-AE1F-704A9B3BE322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E58B1D-CC9A-4E2D-B68D-9E1DBE3830A7}">
      <dgm:prSet phldrT="[Metin]" phldr="1"/>
      <dgm:spPr>
        <a:solidFill>
          <a:srgbClr val="FF0000"/>
        </a:solidFill>
      </dgm:spPr>
      <dgm:t>
        <a:bodyPr/>
        <a:lstStyle/>
        <a:p>
          <a:endParaRPr lang="tr-TR" dirty="0"/>
        </a:p>
      </dgm:t>
    </dgm:pt>
    <dgm:pt modelId="{B3FC27E1-EEF6-4F49-B54B-9EC7AE1348AC}" type="parTrans" cxnId="{0E03DB06-5BE9-4F48-81B0-FECF3A304154}">
      <dgm:prSet/>
      <dgm:spPr/>
      <dgm:t>
        <a:bodyPr/>
        <a:lstStyle/>
        <a:p>
          <a:endParaRPr lang="tr-TR"/>
        </a:p>
      </dgm:t>
    </dgm:pt>
    <dgm:pt modelId="{935D4CD2-EE68-432D-93FE-9B636DDA215F}" type="sibTrans" cxnId="{0E03DB06-5BE9-4F48-81B0-FECF3A304154}">
      <dgm:prSet/>
      <dgm:spPr/>
      <dgm:t>
        <a:bodyPr/>
        <a:lstStyle/>
        <a:p>
          <a:endParaRPr lang="tr-TR"/>
        </a:p>
      </dgm:t>
    </dgm:pt>
    <dgm:pt modelId="{B159A5B0-30E5-4BAC-B637-E8B2495ECC1B}">
      <dgm:prSet phldrT="[Metin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tr-TR" dirty="0"/>
        </a:p>
      </dgm:t>
    </dgm:pt>
    <dgm:pt modelId="{2E23BE42-8D7E-4DD0-BFF3-9F4E8BB74E75}" type="parTrans" cxnId="{F4F764C2-DEBE-468E-B1A9-6B33EF65C35F}">
      <dgm:prSet/>
      <dgm:spPr/>
      <dgm:t>
        <a:bodyPr/>
        <a:lstStyle/>
        <a:p>
          <a:endParaRPr lang="tr-TR"/>
        </a:p>
      </dgm:t>
    </dgm:pt>
    <dgm:pt modelId="{3F9A7DF7-C481-456A-9A42-E282070689C9}" type="sibTrans" cxnId="{F4F764C2-DEBE-468E-B1A9-6B33EF65C35F}">
      <dgm:prSet/>
      <dgm:spPr/>
      <dgm:t>
        <a:bodyPr/>
        <a:lstStyle/>
        <a:p>
          <a:endParaRPr lang="tr-TR"/>
        </a:p>
      </dgm:t>
    </dgm:pt>
    <dgm:pt modelId="{42033AEE-FCBA-4593-AC04-15D30EDB3D58}" type="pres">
      <dgm:prSet presAssocID="{768D1CEF-C24F-4AAA-AE1F-704A9B3BE3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BA3721-93D0-451D-A0CB-5C5F4FBAF440}" type="pres">
      <dgm:prSet presAssocID="{E1E58B1D-CC9A-4E2D-B68D-9E1DBE3830A7}" presName="arrow" presStyleLbl="node1" presStyleIdx="0" presStyleCnt="2" custScaleX="103518" custScaleY="100144" custRadScaleRad="82531" custRadScaleInc="4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6C6EDC-ECCD-44B7-913E-7958A2E1C75C}" type="pres">
      <dgm:prSet presAssocID="{B159A5B0-30E5-4BAC-B637-E8B2495ECC1B}" presName="arrow" presStyleLbl="node1" presStyleIdx="1" presStyleCnt="2" custScaleX="104891" custScaleY="100245" custRadScaleRad="97924" custRadScaleInc="-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A3B7DC-58CC-4A46-8A3F-36DFC38AA2E1}" type="presOf" srcId="{768D1CEF-C24F-4AAA-AE1F-704A9B3BE322}" destId="{42033AEE-FCBA-4593-AC04-15D30EDB3D58}" srcOrd="0" destOrd="0" presId="urn:microsoft.com/office/officeart/2005/8/layout/arrow1"/>
    <dgm:cxn modelId="{CC4BF6A8-2EB2-4EBE-BE27-6445257DB7A8}" type="presOf" srcId="{E1E58B1D-CC9A-4E2D-B68D-9E1DBE3830A7}" destId="{BBBA3721-93D0-451D-A0CB-5C5F4FBAF440}" srcOrd="0" destOrd="0" presId="urn:microsoft.com/office/officeart/2005/8/layout/arrow1"/>
    <dgm:cxn modelId="{F4F764C2-DEBE-468E-B1A9-6B33EF65C35F}" srcId="{768D1CEF-C24F-4AAA-AE1F-704A9B3BE322}" destId="{B159A5B0-30E5-4BAC-B637-E8B2495ECC1B}" srcOrd="1" destOrd="0" parTransId="{2E23BE42-8D7E-4DD0-BFF3-9F4E8BB74E75}" sibTransId="{3F9A7DF7-C481-456A-9A42-E282070689C9}"/>
    <dgm:cxn modelId="{C9357443-C933-4D05-A2CA-AE6BC7804494}" type="presOf" srcId="{B159A5B0-30E5-4BAC-B637-E8B2495ECC1B}" destId="{4F6C6EDC-ECCD-44B7-913E-7958A2E1C75C}" srcOrd="0" destOrd="0" presId="urn:microsoft.com/office/officeart/2005/8/layout/arrow1"/>
    <dgm:cxn modelId="{0E03DB06-5BE9-4F48-81B0-FECF3A304154}" srcId="{768D1CEF-C24F-4AAA-AE1F-704A9B3BE322}" destId="{E1E58B1D-CC9A-4E2D-B68D-9E1DBE3830A7}" srcOrd="0" destOrd="0" parTransId="{B3FC27E1-EEF6-4F49-B54B-9EC7AE1348AC}" sibTransId="{935D4CD2-EE68-432D-93FE-9B636DDA215F}"/>
    <dgm:cxn modelId="{49843BAF-AFEF-4695-A509-755375A25793}" type="presParOf" srcId="{42033AEE-FCBA-4593-AC04-15D30EDB3D58}" destId="{BBBA3721-93D0-451D-A0CB-5C5F4FBAF440}" srcOrd="0" destOrd="0" presId="urn:microsoft.com/office/officeart/2005/8/layout/arrow1"/>
    <dgm:cxn modelId="{EF4CD53E-A58D-46FC-BA77-50EBAB842845}" type="presParOf" srcId="{42033AEE-FCBA-4593-AC04-15D30EDB3D58}" destId="{4F6C6EDC-ECCD-44B7-913E-7958A2E1C75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D1CEF-C24F-4AAA-AE1F-704A9B3BE322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E58B1D-CC9A-4E2D-B68D-9E1DBE3830A7}">
      <dgm:prSet phldrT="[Metin]" phldr="1"/>
      <dgm:spPr>
        <a:solidFill>
          <a:srgbClr val="FF0000"/>
        </a:solidFill>
      </dgm:spPr>
      <dgm:t>
        <a:bodyPr/>
        <a:lstStyle/>
        <a:p>
          <a:endParaRPr lang="tr-TR" dirty="0"/>
        </a:p>
      </dgm:t>
    </dgm:pt>
    <dgm:pt modelId="{B3FC27E1-EEF6-4F49-B54B-9EC7AE1348AC}" type="parTrans" cxnId="{0E03DB06-5BE9-4F48-81B0-FECF3A304154}">
      <dgm:prSet/>
      <dgm:spPr/>
      <dgm:t>
        <a:bodyPr/>
        <a:lstStyle/>
        <a:p>
          <a:endParaRPr lang="tr-TR"/>
        </a:p>
      </dgm:t>
    </dgm:pt>
    <dgm:pt modelId="{935D4CD2-EE68-432D-93FE-9B636DDA215F}" type="sibTrans" cxnId="{0E03DB06-5BE9-4F48-81B0-FECF3A304154}">
      <dgm:prSet/>
      <dgm:spPr/>
      <dgm:t>
        <a:bodyPr/>
        <a:lstStyle/>
        <a:p>
          <a:endParaRPr lang="tr-TR"/>
        </a:p>
      </dgm:t>
    </dgm:pt>
    <dgm:pt modelId="{B159A5B0-30E5-4BAC-B637-E8B2495ECC1B}">
      <dgm:prSet phldrT="[Metin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tr-TR" dirty="0"/>
        </a:p>
      </dgm:t>
    </dgm:pt>
    <dgm:pt modelId="{2E23BE42-8D7E-4DD0-BFF3-9F4E8BB74E75}" type="parTrans" cxnId="{F4F764C2-DEBE-468E-B1A9-6B33EF65C35F}">
      <dgm:prSet/>
      <dgm:spPr/>
      <dgm:t>
        <a:bodyPr/>
        <a:lstStyle/>
        <a:p>
          <a:endParaRPr lang="tr-TR"/>
        </a:p>
      </dgm:t>
    </dgm:pt>
    <dgm:pt modelId="{3F9A7DF7-C481-456A-9A42-E282070689C9}" type="sibTrans" cxnId="{F4F764C2-DEBE-468E-B1A9-6B33EF65C35F}">
      <dgm:prSet/>
      <dgm:spPr/>
      <dgm:t>
        <a:bodyPr/>
        <a:lstStyle/>
        <a:p>
          <a:endParaRPr lang="tr-TR"/>
        </a:p>
      </dgm:t>
    </dgm:pt>
    <dgm:pt modelId="{42033AEE-FCBA-4593-AC04-15D30EDB3D58}" type="pres">
      <dgm:prSet presAssocID="{768D1CEF-C24F-4AAA-AE1F-704A9B3BE3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BA3721-93D0-451D-A0CB-5C5F4FBAF440}" type="pres">
      <dgm:prSet presAssocID="{E1E58B1D-CC9A-4E2D-B68D-9E1DBE3830A7}" presName="arrow" presStyleLbl="node1" presStyleIdx="0" presStyleCnt="2" custScaleX="125597" custScaleY="100144" custRadScaleRad="97450" custRadScaleInc="10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6C6EDC-ECCD-44B7-913E-7958A2E1C75C}" type="pres">
      <dgm:prSet presAssocID="{B159A5B0-30E5-4BAC-B637-E8B2495ECC1B}" presName="arrow" presStyleLbl="node1" presStyleIdx="1" presStyleCnt="2" custScaleX="124651" custRadScaleRad="92309" custRadScaleInc="17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F764C2-DEBE-468E-B1A9-6B33EF65C35F}" srcId="{768D1CEF-C24F-4AAA-AE1F-704A9B3BE322}" destId="{B159A5B0-30E5-4BAC-B637-E8B2495ECC1B}" srcOrd="1" destOrd="0" parTransId="{2E23BE42-8D7E-4DD0-BFF3-9F4E8BB74E75}" sibTransId="{3F9A7DF7-C481-456A-9A42-E282070689C9}"/>
    <dgm:cxn modelId="{007ECA84-1A2C-45FB-9B47-FA2B6A6CD402}" type="presOf" srcId="{E1E58B1D-CC9A-4E2D-B68D-9E1DBE3830A7}" destId="{BBBA3721-93D0-451D-A0CB-5C5F4FBAF440}" srcOrd="0" destOrd="0" presId="urn:microsoft.com/office/officeart/2005/8/layout/arrow1"/>
    <dgm:cxn modelId="{E1B4FCAD-8EED-4664-A8DD-05495FB92E5A}" type="presOf" srcId="{768D1CEF-C24F-4AAA-AE1F-704A9B3BE322}" destId="{42033AEE-FCBA-4593-AC04-15D30EDB3D58}" srcOrd="0" destOrd="0" presId="urn:microsoft.com/office/officeart/2005/8/layout/arrow1"/>
    <dgm:cxn modelId="{D114A7F8-1BC1-4CD6-A0FF-D1E1D7FC474F}" type="presOf" srcId="{B159A5B0-30E5-4BAC-B637-E8B2495ECC1B}" destId="{4F6C6EDC-ECCD-44B7-913E-7958A2E1C75C}" srcOrd="0" destOrd="0" presId="urn:microsoft.com/office/officeart/2005/8/layout/arrow1"/>
    <dgm:cxn modelId="{0E03DB06-5BE9-4F48-81B0-FECF3A304154}" srcId="{768D1CEF-C24F-4AAA-AE1F-704A9B3BE322}" destId="{E1E58B1D-CC9A-4E2D-B68D-9E1DBE3830A7}" srcOrd="0" destOrd="0" parTransId="{B3FC27E1-EEF6-4F49-B54B-9EC7AE1348AC}" sibTransId="{935D4CD2-EE68-432D-93FE-9B636DDA215F}"/>
    <dgm:cxn modelId="{B5915B7A-F608-4081-89E8-AAEBB7981184}" type="presParOf" srcId="{42033AEE-FCBA-4593-AC04-15D30EDB3D58}" destId="{BBBA3721-93D0-451D-A0CB-5C5F4FBAF440}" srcOrd="0" destOrd="0" presId="urn:microsoft.com/office/officeart/2005/8/layout/arrow1"/>
    <dgm:cxn modelId="{9DE682DF-6D64-4C25-A4F3-046553CC7B14}" type="presParOf" srcId="{42033AEE-FCBA-4593-AC04-15D30EDB3D58}" destId="{4F6C6EDC-ECCD-44B7-913E-7958A2E1C75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D1CEF-C24F-4AAA-AE1F-704A9B3BE322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E58B1D-CC9A-4E2D-B68D-9E1DBE3830A7}">
      <dgm:prSet phldrT="[Metin]" phldr="1"/>
      <dgm:spPr>
        <a:solidFill>
          <a:srgbClr val="FF0000"/>
        </a:solidFill>
      </dgm:spPr>
      <dgm:t>
        <a:bodyPr/>
        <a:lstStyle/>
        <a:p>
          <a:endParaRPr lang="tr-TR" dirty="0"/>
        </a:p>
      </dgm:t>
    </dgm:pt>
    <dgm:pt modelId="{B3FC27E1-EEF6-4F49-B54B-9EC7AE1348AC}" type="parTrans" cxnId="{0E03DB06-5BE9-4F48-81B0-FECF3A304154}">
      <dgm:prSet/>
      <dgm:spPr/>
      <dgm:t>
        <a:bodyPr/>
        <a:lstStyle/>
        <a:p>
          <a:endParaRPr lang="tr-TR"/>
        </a:p>
      </dgm:t>
    </dgm:pt>
    <dgm:pt modelId="{935D4CD2-EE68-432D-93FE-9B636DDA215F}" type="sibTrans" cxnId="{0E03DB06-5BE9-4F48-81B0-FECF3A304154}">
      <dgm:prSet/>
      <dgm:spPr/>
      <dgm:t>
        <a:bodyPr/>
        <a:lstStyle/>
        <a:p>
          <a:endParaRPr lang="tr-TR"/>
        </a:p>
      </dgm:t>
    </dgm:pt>
    <dgm:pt modelId="{B159A5B0-30E5-4BAC-B637-E8B2495ECC1B}">
      <dgm:prSet phldrT="[Metin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tr-TR" dirty="0"/>
        </a:p>
      </dgm:t>
    </dgm:pt>
    <dgm:pt modelId="{2E23BE42-8D7E-4DD0-BFF3-9F4E8BB74E75}" type="parTrans" cxnId="{F4F764C2-DEBE-468E-B1A9-6B33EF65C35F}">
      <dgm:prSet/>
      <dgm:spPr/>
      <dgm:t>
        <a:bodyPr/>
        <a:lstStyle/>
        <a:p>
          <a:endParaRPr lang="tr-TR"/>
        </a:p>
      </dgm:t>
    </dgm:pt>
    <dgm:pt modelId="{3F9A7DF7-C481-456A-9A42-E282070689C9}" type="sibTrans" cxnId="{F4F764C2-DEBE-468E-B1A9-6B33EF65C35F}">
      <dgm:prSet/>
      <dgm:spPr/>
      <dgm:t>
        <a:bodyPr/>
        <a:lstStyle/>
        <a:p>
          <a:endParaRPr lang="tr-TR"/>
        </a:p>
      </dgm:t>
    </dgm:pt>
    <dgm:pt modelId="{42033AEE-FCBA-4593-AC04-15D30EDB3D58}" type="pres">
      <dgm:prSet presAssocID="{768D1CEF-C24F-4AAA-AE1F-704A9B3BE3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BA3721-93D0-451D-A0CB-5C5F4FBAF440}" type="pres">
      <dgm:prSet presAssocID="{E1E58B1D-CC9A-4E2D-B68D-9E1DBE3830A7}" presName="arrow" presStyleLbl="node1" presStyleIdx="0" presStyleCnt="2" custScaleX="126603" custScaleY="100144" custRadScaleRad="97450" custRadScaleInc="10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6C6EDC-ECCD-44B7-913E-7958A2E1C75C}" type="pres">
      <dgm:prSet presAssocID="{B159A5B0-30E5-4BAC-B637-E8B2495ECC1B}" presName="arrow" presStyleLbl="node1" presStyleIdx="1" presStyleCnt="2" custScaleX="127549" custRadScaleRad="97229" custRadScaleInc="-8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B92033C-1775-4204-8FFF-8603D44A7F5A}" type="presOf" srcId="{768D1CEF-C24F-4AAA-AE1F-704A9B3BE322}" destId="{42033AEE-FCBA-4593-AC04-15D30EDB3D58}" srcOrd="0" destOrd="0" presId="urn:microsoft.com/office/officeart/2005/8/layout/arrow1"/>
    <dgm:cxn modelId="{F4F764C2-DEBE-468E-B1A9-6B33EF65C35F}" srcId="{768D1CEF-C24F-4AAA-AE1F-704A9B3BE322}" destId="{B159A5B0-30E5-4BAC-B637-E8B2495ECC1B}" srcOrd="1" destOrd="0" parTransId="{2E23BE42-8D7E-4DD0-BFF3-9F4E8BB74E75}" sibTransId="{3F9A7DF7-C481-456A-9A42-E282070689C9}"/>
    <dgm:cxn modelId="{F3B72118-ABFD-4E7D-8971-367C6EBCC6D8}" type="presOf" srcId="{E1E58B1D-CC9A-4E2D-B68D-9E1DBE3830A7}" destId="{BBBA3721-93D0-451D-A0CB-5C5F4FBAF440}" srcOrd="0" destOrd="0" presId="urn:microsoft.com/office/officeart/2005/8/layout/arrow1"/>
    <dgm:cxn modelId="{40B8F13A-756A-4A85-A142-3EA00888FABB}" type="presOf" srcId="{B159A5B0-30E5-4BAC-B637-E8B2495ECC1B}" destId="{4F6C6EDC-ECCD-44B7-913E-7958A2E1C75C}" srcOrd="0" destOrd="0" presId="urn:microsoft.com/office/officeart/2005/8/layout/arrow1"/>
    <dgm:cxn modelId="{0E03DB06-5BE9-4F48-81B0-FECF3A304154}" srcId="{768D1CEF-C24F-4AAA-AE1F-704A9B3BE322}" destId="{E1E58B1D-CC9A-4E2D-B68D-9E1DBE3830A7}" srcOrd="0" destOrd="0" parTransId="{B3FC27E1-EEF6-4F49-B54B-9EC7AE1348AC}" sibTransId="{935D4CD2-EE68-432D-93FE-9B636DDA215F}"/>
    <dgm:cxn modelId="{2ED1725E-E2C3-4E5A-BF35-11813D4F55EC}" type="presParOf" srcId="{42033AEE-FCBA-4593-AC04-15D30EDB3D58}" destId="{BBBA3721-93D0-451D-A0CB-5C5F4FBAF440}" srcOrd="0" destOrd="0" presId="urn:microsoft.com/office/officeart/2005/8/layout/arrow1"/>
    <dgm:cxn modelId="{982DC4D1-F10A-452D-95CA-C99CC5B104F4}" type="presParOf" srcId="{42033AEE-FCBA-4593-AC04-15D30EDB3D58}" destId="{4F6C6EDC-ECCD-44B7-913E-7958A2E1C75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8D1CEF-C24F-4AAA-AE1F-704A9B3BE322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E58B1D-CC9A-4E2D-B68D-9E1DBE3830A7}">
      <dgm:prSet phldrT="[Metin]" phldr="1"/>
      <dgm:spPr>
        <a:solidFill>
          <a:srgbClr val="FF0000"/>
        </a:solidFill>
      </dgm:spPr>
      <dgm:t>
        <a:bodyPr/>
        <a:lstStyle/>
        <a:p>
          <a:endParaRPr lang="tr-TR" dirty="0"/>
        </a:p>
      </dgm:t>
    </dgm:pt>
    <dgm:pt modelId="{B3FC27E1-EEF6-4F49-B54B-9EC7AE1348AC}" type="parTrans" cxnId="{0E03DB06-5BE9-4F48-81B0-FECF3A304154}">
      <dgm:prSet/>
      <dgm:spPr/>
      <dgm:t>
        <a:bodyPr/>
        <a:lstStyle/>
        <a:p>
          <a:endParaRPr lang="tr-TR"/>
        </a:p>
      </dgm:t>
    </dgm:pt>
    <dgm:pt modelId="{935D4CD2-EE68-432D-93FE-9B636DDA215F}" type="sibTrans" cxnId="{0E03DB06-5BE9-4F48-81B0-FECF3A304154}">
      <dgm:prSet/>
      <dgm:spPr/>
      <dgm:t>
        <a:bodyPr/>
        <a:lstStyle/>
        <a:p>
          <a:endParaRPr lang="tr-TR"/>
        </a:p>
      </dgm:t>
    </dgm:pt>
    <dgm:pt modelId="{B159A5B0-30E5-4BAC-B637-E8B2495ECC1B}">
      <dgm:prSet phldrT="[Metin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tr-TR" dirty="0"/>
        </a:p>
      </dgm:t>
    </dgm:pt>
    <dgm:pt modelId="{2E23BE42-8D7E-4DD0-BFF3-9F4E8BB74E75}" type="parTrans" cxnId="{F4F764C2-DEBE-468E-B1A9-6B33EF65C35F}">
      <dgm:prSet/>
      <dgm:spPr/>
      <dgm:t>
        <a:bodyPr/>
        <a:lstStyle/>
        <a:p>
          <a:endParaRPr lang="tr-TR"/>
        </a:p>
      </dgm:t>
    </dgm:pt>
    <dgm:pt modelId="{3F9A7DF7-C481-456A-9A42-E282070689C9}" type="sibTrans" cxnId="{F4F764C2-DEBE-468E-B1A9-6B33EF65C35F}">
      <dgm:prSet/>
      <dgm:spPr/>
      <dgm:t>
        <a:bodyPr/>
        <a:lstStyle/>
        <a:p>
          <a:endParaRPr lang="tr-TR"/>
        </a:p>
      </dgm:t>
    </dgm:pt>
    <dgm:pt modelId="{42033AEE-FCBA-4593-AC04-15D30EDB3D58}" type="pres">
      <dgm:prSet presAssocID="{768D1CEF-C24F-4AAA-AE1F-704A9B3BE3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BA3721-93D0-451D-A0CB-5C5F4FBAF440}" type="pres">
      <dgm:prSet presAssocID="{E1E58B1D-CC9A-4E2D-B68D-9E1DBE3830A7}" presName="arrow" presStyleLbl="node1" presStyleIdx="0" presStyleCnt="2" custScaleX="126603" custScaleY="100144" custRadScaleRad="97450" custRadScaleInc="10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6C6EDC-ECCD-44B7-913E-7958A2E1C75C}" type="pres">
      <dgm:prSet presAssocID="{B159A5B0-30E5-4BAC-B637-E8B2495ECC1B}" presName="arrow" presStyleLbl="node1" presStyleIdx="1" presStyleCnt="2" custScaleX="127549" custRadScaleRad="97229" custRadScaleInc="-8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2696CA-7CED-4EF6-9C88-52D59C450118}" type="presOf" srcId="{E1E58B1D-CC9A-4E2D-B68D-9E1DBE3830A7}" destId="{BBBA3721-93D0-451D-A0CB-5C5F4FBAF440}" srcOrd="0" destOrd="0" presId="urn:microsoft.com/office/officeart/2005/8/layout/arrow1"/>
    <dgm:cxn modelId="{F4F764C2-DEBE-468E-B1A9-6B33EF65C35F}" srcId="{768D1CEF-C24F-4AAA-AE1F-704A9B3BE322}" destId="{B159A5B0-30E5-4BAC-B637-E8B2495ECC1B}" srcOrd="1" destOrd="0" parTransId="{2E23BE42-8D7E-4DD0-BFF3-9F4E8BB74E75}" sibTransId="{3F9A7DF7-C481-456A-9A42-E282070689C9}"/>
    <dgm:cxn modelId="{21AA0B9F-65AD-4FA1-B166-B23C56EC187A}" type="presOf" srcId="{B159A5B0-30E5-4BAC-B637-E8B2495ECC1B}" destId="{4F6C6EDC-ECCD-44B7-913E-7958A2E1C75C}" srcOrd="0" destOrd="0" presId="urn:microsoft.com/office/officeart/2005/8/layout/arrow1"/>
    <dgm:cxn modelId="{D146655C-59D0-4025-ACC7-5AEA4D69A080}" type="presOf" srcId="{768D1CEF-C24F-4AAA-AE1F-704A9B3BE322}" destId="{42033AEE-FCBA-4593-AC04-15D30EDB3D58}" srcOrd="0" destOrd="0" presId="urn:microsoft.com/office/officeart/2005/8/layout/arrow1"/>
    <dgm:cxn modelId="{0E03DB06-5BE9-4F48-81B0-FECF3A304154}" srcId="{768D1CEF-C24F-4AAA-AE1F-704A9B3BE322}" destId="{E1E58B1D-CC9A-4E2D-B68D-9E1DBE3830A7}" srcOrd="0" destOrd="0" parTransId="{B3FC27E1-EEF6-4F49-B54B-9EC7AE1348AC}" sibTransId="{935D4CD2-EE68-432D-93FE-9B636DDA215F}"/>
    <dgm:cxn modelId="{22EB2103-3AE6-465D-BCF3-8DE5945837E8}" type="presParOf" srcId="{42033AEE-FCBA-4593-AC04-15D30EDB3D58}" destId="{BBBA3721-93D0-451D-A0CB-5C5F4FBAF440}" srcOrd="0" destOrd="0" presId="urn:microsoft.com/office/officeart/2005/8/layout/arrow1"/>
    <dgm:cxn modelId="{BC8D0C9F-9971-4E5B-A84E-4A2D8BB3EFAB}" type="presParOf" srcId="{42033AEE-FCBA-4593-AC04-15D30EDB3D58}" destId="{4F6C6EDC-ECCD-44B7-913E-7958A2E1C75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D1CEF-C24F-4AAA-AE1F-704A9B3BE322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E58B1D-CC9A-4E2D-B68D-9E1DBE3830A7}">
      <dgm:prSet phldrT="[Metin]" phldr="1"/>
      <dgm:spPr>
        <a:solidFill>
          <a:srgbClr val="FF0000"/>
        </a:solidFill>
      </dgm:spPr>
      <dgm:t>
        <a:bodyPr/>
        <a:lstStyle/>
        <a:p>
          <a:endParaRPr lang="tr-TR" dirty="0"/>
        </a:p>
      </dgm:t>
    </dgm:pt>
    <dgm:pt modelId="{B3FC27E1-EEF6-4F49-B54B-9EC7AE1348AC}" type="parTrans" cxnId="{0E03DB06-5BE9-4F48-81B0-FECF3A304154}">
      <dgm:prSet/>
      <dgm:spPr/>
      <dgm:t>
        <a:bodyPr/>
        <a:lstStyle/>
        <a:p>
          <a:endParaRPr lang="tr-TR"/>
        </a:p>
      </dgm:t>
    </dgm:pt>
    <dgm:pt modelId="{935D4CD2-EE68-432D-93FE-9B636DDA215F}" type="sibTrans" cxnId="{0E03DB06-5BE9-4F48-81B0-FECF3A304154}">
      <dgm:prSet/>
      <dgm:spPr/>
      <dgm:t>
        <a:bodyPr/>
        <a:lstStyle/>
        <a:p>
          <a:endParaRPr lang="tr-TR"/>
        </a:p>
      </dgm:t>
    </dgm:pt>
    <dgm:pt modelId="{B159A5B0-30E5-4BAC-B637-E8B2495ECC1B}">
      <dgm:prSet phldrT="[Metin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tr-TR" dirty="0"/>
        </a:p>
      </dgm:t>
    </dgm:pt>
    <dgm:pt modelId="{2E23BE42-8D7E-4DD0-BFF3-9F4E8BB74E75}" type="parTrans" cxnId="{F4F764C2-DEBE-468E-B1A9-6B33EF65C35F}">
      <dgm:prSet/>
      <dgm:spPr/>
      <dgm:t>
        <a:bodyPr/>
        <a:lstStyle/>
        <a:p>
          <a:endParaRPr lang="tr-TR"/>
        </a:p>
      </dgm:t>
    </dgm:pt>
    <dgm:pt modelId="{3F9A7DF7-C481-456A-9A42-E282070689C9}" type="sibTrans" cxnId="{F4F764C2-DEBE-468E-B1A9-6B33EF65C35F}">
      <dgm:prSet/>
      <dgm:spPr/>
      <dgm:t>
        <a:bodyPr/>
        <a:lstStyle/>
        <a:p>
          <a:endParaRPr lang="tr-TR"/>
        </a:p>
      </dgm:t>
    </dgm:pt>
    <dgm:pt modelId="{42033AEE-FCBA-4593-AC04-15D30EDB3D58}" type="pres">
      <dgm:prSet presAssocID="{768D1CEF-C24F-4AAA-AE1F-704A9B3BE3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BA3721-93D0-451D-A0CB-5C5F4FBAF440}" type="pres">
      <dgm:prSet presAssocID="{E1E58B1D-CC9A-4E2D-B68D-9E1DBE3830A7}" presName="arrow" presStyleLbl="node1" presStyleIdx="0" presStyleCnt="2" custScaleX="126603" custScaleY="100144" custRadScaleRad="97450" custRadScaleInc="10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6C6EDC-ECCD-44B7-913E-7958A2E1C75C}" type="pres">
      <dgm:prSet presAssocID="{B159A5B0-30E5-4BAC-B637-E8B2495ECC1B}" presName="arrow" presStyleLbl="node1" presStyleIdx="1" presStyleCnt="2" custScaleX="127549" custRadScaleRad="97229" custRadScaleInc="-8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4CA8D0-66E8-42D3-A430-B15A3F0C2D12}" type="presOf" srcId="{E1E58B1D-CC9A-4E2D-B68D-9E1DBE3830A7}" destId="{BBBA3721-93D0-451D-A0CB-5C5F4FBAF440}" srcOrd="0" destOrd="0" presId="urn:microsoft.com/office/officeart/2005/8/layout/arrow1"/>
    <dgm:cxn modelId="{F4F764C2-DEBE-468E-B1A9-6B33EF65C35F}" srcId="{768D1CEF-C24F-4AAA-AE1F-704A9B3BE322}" destId="{B159A5B0-30E5-4BAC-B637-E8B2495ECC1B}" srcOrd="1" destOrd="0" parTransId="{2E23BE42-8D7E-4DD0-BFF3-9F4E8BB74E75}" sibTransId="{3F9A7DF7-C481-456A-9A42-E282070689C9}"/>
    <dgm:cxn modelId="{C0DB8550-8479-424E-A7D6-E50546BC65F4}" type="presOf" srcId="{768D1CEF-C24F-4AAA-AE1F-704A9B3BE322}" destId="{42033AEE-FCBA-4593-AC04-15D30EDB3D58}" srcOrd="0" destOrd="0" presId="urn:microsoft.com/office/officeart/2005/8/layout/arrow1"/>
    <dgm:cxn modelId="{C3D8C8BC-A9AA-4969-B75F-F53F720B66B1}" type="presOf" srcId="{B159A5B0-30E5-4BAC-B637-E8B2495ECC1B}" destId="{4F6C6EDC-ECCD-44B7-913E-7958A2E1C75C}" srcOrd="0" destOrd="0" presId="urn:microsoft.com/office/officeart/2005/8/layout/arrow1"/>
    <dgm:cxn modelId="{0E03DB06-5BE9-4F48-81B0-FECF3A304154}" srcId="{768D1CEF-C24F-4AAA-AE1F-704A9B3BE322}" destId="{E1E58B1D-CC9A-4E2D-B68D-9E1DBE3830A7}" srcOrd="0" destOrd="0" parTransId="{B3FC27E1-EEF6-4F49-B54B-9EC7AE1348AC}" sibTransId="{935D4CD2-EE68-432D-93FE-9B636DDA215F}"/>
    <dgm:cxn modelId="{6F58ED6D-5F69-453E-B558-5572420A9E90}" type="presParOf" srcId="{42033AEE-FCBA-4593-AC04-15D30EDB3D58}" destId="{BBBA3721-93D0-451D-A0CB-5C5F4FBAF440}" srcOrd="0" destOrd="0" presId="urn:microsoft.com/office/officeart/2005/8/layout/arrow1"/>
    <dgm:cxn modelId="{995E752B-7C63-47D0-964D-FD3EEDC0B62D}" type="presParOf" srcId="{42033AEE-FCBA-4593-AC04-15D30EDB3D58}" destId="{4F6C6EDC-ECCD-44B7-913E-7958A2E1C75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3721-93D0-451D-A0CB-5C5F4FBAF440}">
      <dsp:nvSpPr>
        <dsp:cNvPr id="0" name=""/>
        <dsp:cNvSpPr/>
      </dsp:nvSpPr>
      <dsp:spPr>
        <a:xfrm rot="16200000">
          <a:off x="274349" y="1493"/>
          <a:ext cx="3048707" cy="2949340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200" kern="1200" dirty="0"/>
        </a:p>
      </dsp:txBody>
      <dsp:txXfrm rot="5400000">
        <a:off x="840167" y="713986"/>
        <a:ext cx="2433206" cy="1524353"/>
      </dsp:txXfrm>
    </dsp:sp>
    <dsp:sp modelId="{4F6C6EDC-ECCD-44B7-913E-7958A2E1C75C}">
      <dsp:nvSpPr>
        <dsp:cNvPr id="0" name=""/>
        <dsp:cNvSpPr/>
      </dsp:nvSpPr>
      <dsp:spPr>
        <a:xfrm rot="5400000">
          <a:off x="3708386" y="6"/>
          <a:ext cx="3089143" cy="2952314"/>
        </a:xfrm>
        <a:prstGeom prst="up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200" kern="1200" dirty="0"/>
        </a:p>
      </dsp:txBody>
      <dsp:txXfrm rot="-5400000">
        <a:off x="3776801" y="703878"/>
        <a:ext cx="2435659" cy="1544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3721-93D0-451D-A0CB-5C5F4FBAF440}">
      <dsp:nvSpPr>
        <dsp:cNvPr id="0" name=""/>
        <dsp:cNvSpPr/>
      </dsp:nvSpPr>
      <dsp:spPr>
        <a:xfrm rot="16200000">
          <a:off x="-358728" y="306308"/>
          <a:ext cx="4052227" cy="3231018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5400000">
        <a:off x="617305" y="908760"/>
        <a:ext cx="2665590" cy="2026113"/>
      </dsp:txXfrm>
    </dsp:sp>
    <dsp:sp modelId="{4F6C6EDC-ECCD-44B7-913E-7958A2E1C75C}">
      <dsp:nvSpPr>
        <dsp:cNvPr id="0" name=""/>
        <dsp:cNvSpPr/>
      </dsp:nvSpPr>
      <dsp:spPr>
        <a:xfrm rot="5400000">
          <a:off x="3021405" y="308631"/>
          <a:ext cx="4021705" cy="3226372"/>
        </a:xfrm>
        <a:prstGeom prst="up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-5400000">
        <a:off x="3419072" y="916391"/>
        <a:ext cx="2661757" cy="2010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3721-93D0-451D-A0CB-5C5F4FBAF440}">
      <dsp:nvSpPr>
        <dsp:cNvPr id="0" name=""/>
        <dsp:cNvSpPr/>
      </dsp:nvSpPr>
      <dsp:spPr>
        <a:xfrm rot="16200000">
          <a:off x="-390217" y="342312"/>
          <a:ext cx="4084684" cy="3231018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5400000">
        <a:off x="602044" y="936650"/>
        <a:ext cx="2665590" cy="2042342"/>
      </dsp:txXfrm>
    </dsp:sp>
    <dsp:sp modelId="{4F6C6EDC-ECCD-44B7-913E-7958A2E1C75C}">
      <dsp:nvSpPr>
        <dsp:cNvPr id="0" name=""/>
        <dsp:cNvSpPr/>
      </dsp:nvSpPr>
      <dsp:spPr>
        <a:xfrm rot="5400000">
          <a:off x="3048581" y="344635"/>
          <a:ext cx="4115205" cy="3226372"/>
        </a:xfrm>
        <a:prstGeom prst="up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-5400000">
        <a:off x="3492998" y="929020"/>
        <a:ext cx="2661757" cy="2057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3721-93D0-451D-A0CB-5C5F4FBAF440}">
      <dsp:nvSpPr>
        <dsp:cNvPr id="0" name=""/>
        <dsp:cNvSpPr/>
      </dsp:nvSpPr>
      <dsp:spPr>
        <a:xfrm rot="16200000">
          <a:off x="-390217" y="306308"/>
          <a:ext cx="4084684" cy="3231018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5400000">
        <a:off x="602044" y="900646"/>
        <a:ext cx="2665590" cy="2042342"/>
      </dsp:txXfrm>
    </dsp:sp>
    <dsp:sp modelId="{4F6C6EDC-ECCD-44B7-913E-7958A2E1C75C}">
      <dsp:nvSpPr>
        <dsp:cNvPr id="0" name=""/>
        <dsp:cNvSpPr/>
      </dsp:nvSpPr>
      <dsp:spPr>
        <a:xfrm rot="5400000">
          <a:off x="3048581" y="308631"/>
          <a:ext cx="4115205" cy="3226372"/>
        </a:xfrm>
        <a:prstGeom prst="up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-5400000">
        <a:off x="3492998" y="893016"/>
        <a:ext cx="2661757" cy="2057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3721-93D0-451D-A0CB-5C5F4FBAF440}">
      <dsp:nvSpPr>
        <dsp:cNvPr id="0" name=""/>
        <dsp:cNvSpPr/>
      </dsp:nvSpPr>
      <dsp:spPr>
        <a:xfrm rot="16200000">
          <a:off x="-390217" y="138678"/>
          <a:ext cx="4084684" cy="3231018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600" kern="1200" dirty="0"/>
        </a:p>
      </dsp:txBody>
      <dsp:txXfrm rot="5400000">
        <a:off x="602044" y="733016"/>
        <a:ext cx="2665590" cy="2042342"/>
      </dsp:txXfrm>
    </dsp:sp>
    <dsp:sp modelId="{4F6C6EDC-ECCD-44B7-913E-7958A2E1C75C}">
      <dsp:nvSpPr>
        <dsp:cNvPr id="0" name=""/>
        <dsp:cNvSpPr/>
      </dsp:nvSpPr>
      <dsp:spPr>
        <a:xfrm rot="5400000">
          <a:off x="3048581" y="141001"/>
          <a:ext cx="4115205" cy="3226372"/>
        </a:xfrm>
        <a:prstGeom prst="up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/>
        </a:p>
      </dsp:txBody>
      <dsp:txXfrm rot="-5400000">
        <a:off x="3492998" y="725386"/>
        <a:ext cx="2661757" cy="2057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A01A-17BF-44C9-BA13-F9E9737EAA78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41CC-894A-4420-8C4C-5BA06529D2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2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641CC-894A-4420-8C4C-5BA06529D2C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MAHREMİYET EĞİTİMİ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SUŞEHRİ REHBERLİK VE ARAŞTIRMA MERKEZİ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7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6056" y="1124744"/>
            <a:ext cx="2744753" cy="4707885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Çocuklar dört yaşından itibaren vücutlarının belli bölgelerine dokunulmasından rahatsızlık duymaya başlamalıdır.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Ayrıca eş, dost ve akrabalar tarafından çocuk cinsel organlarına dokunularak, öperek, vurarak sevilmemelidir.</a:t>
            </a:r>
          </a:p>
          <a:p>
            <a:endParaRPr lang="tr-TR" dirty="0"/>
          </a:p>
        </p:txBody>
      </p:sp>
      <p:pic>
        <p:nvPicPr>
          <p:cNvPr id="4" name="Picture 2" descr="H:\mahremiyet eğitimi\komik-beb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5408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VÜCUDUM GÖRÜNMEMELİ!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3" y="2060848"/>
            <a:ext cx="3024452" cy="377178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dirty="0"/>
              <a:t>Çocuk, hatırlayabildiği en küçük yaşlardan itibaren kendisini </a:t>
            </a:r>
            <a:r>
              <a:rPr lang="tr-TR" dirty="0" err="1"/>
              <a:t>genital</a:t>
            </a:r>
            <a:r>
              <a:rPr lang="tr-TR" dirty="0"/>
              <a:t> bölgeleri giyinik olarak hatırlamalıdır. </a:t>
            </a:r>
          </a:p>
          <a:p>
            <a:pPr marL="0" indent="0" algn="just">
              <a:buNone/>
            </a:pPr>
            <a:r>
              <a:rPr lang="tr-TR" dirty="0"/>
              <a:t>	Kendisini başkalarının yanında çıplak olarak görmeye alışkın olmayan bir çocuk, elbisesinin birileri tarafından çıkartılmasından ciddi rahatsızlık duyacaktır.</a:t>
            </a:r>
          </a:p>
          <a:p>
            <a:endParaRPr lang="tr-TR" dirty="0"/>
          </a:p>
        </p:txBody>
      </p:sp>
      <p:pic>
        <p:nvPicPr>
          <p:cNvPr id="5" name="Picture 2" descr="H:\mahremiyet eğitimi\cocuk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456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TUVALETTE BENDEN BAŞKASI OLMAMALI!</a:t>
            </a:r>
            <a:endParaRPr lang="tr-TR" sz="2800" dirty="0"/>
          </a:p>
        </p:txBody>
      </p:sp>
      <p:pic>
        <p:nvPicPr>
          <p:cNvPr id="4" name="Picture 2" descr="H:\mahremiyet eğitimi\ÇOCUKLARDA-MAHREMİYET-REFLEKSİNİ-KAZANDIRACAK-11-YÖNTEM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30963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561656" y="170080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tr-TR" dirty="0" smtClean="0">
                <a:solidFill>
                  <a:prstClr val="black"/>
                </a:solidFill>
                <a:latin typeface="Candara"/>
              </a:rPr>
              <a:t>Bazı </a:t>
            </a:r>
            <a:r>
              <a:rPr lang="tr-TR" dirty="0">
                <a:solidFill>
                  <a:prstClr val="black"/>
                </a:solidFill>
                <a:latin typeface="Candara"/>
              </a:rPr>
              <a:t>anne babalar, çeşitli nedenlerle ya çocukları ile birlikte tuvalete girmekte veya tuvaletin kapısını aralık bırakmaktadır.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tr-TR" dirty="0">
                <a:solidFill>
                  <a:prstClr val="black"/>
                </a:solidFill>
                <a:latin typeface="Candara"/>
              </a:rPr>
              <a:t>	</a:t>
            </a:r>
            <a:endParaRPr lang="tr-TR" dirty="0" smtClean="0">
              <a:solidFill>
                <a:prstClr val="black"/>
              </a:solidFill>
              <a:latin typeface="Candara"/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tr-TR" dirty="0" smtClean="0">
                <a:solidFill>
                  <a:prstClr val="black"/>
                </a:solidFill>
                <a:latin typeface="Candara"/>
              </a:rPr>
              <a:t>Bu </a:t>
            </a:r>
            <a:r>
              <a:rPr lang="tr-TR" dirty="0">
                <a:solidFill>
                  <a:prstClr val="black"/>
                </a:solidFill>
                <a:latin typeface="Candara"/>
              </a:rPr>
              <a:t>davranış çocuğun </a:t>
            </a:r>
            <a:r>
              <a:rPr lang="tr-TR" dirty="0" smtClean="0">
                <a:solidFill>
                  <a:prstClr val="black"/>
                </a:solidFill>
                <a:latin typeface="Candara"/>
              </a:rPr>
              <a:t>temel </a:t>
            </a:r>
            <a:r>
              <a:rPr lang="tr-TR" dirty="0">
                <a:solidFill>
                  <a:prstClr val="black"/>
                </a:solidFill>
                <a:latin typeface="Candara"/>
              </a:rPr>
              <a:t>davranış refleksi kazanmasına engel olmaktadır.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tr-TR" dirty="0">
                <a:solidFill>
                  <a:prstClr val="black"/>
                </a:solidFill>
                <a:latin typeface="Candara"/>
              </a:rPr>
              <a:t>	</a:t>
            </a:r>
            <a:endParaRPr lang="tr-TR" dirty="0" smtClean="0">
              <a:solidFill>
                <a:prstClr val="black"/>
              </a:solidFill>
              <a:latin typeface="Candara"/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tr-TR" dirty="0" smtClean="0">
                <a:solidFill>
                  <a:prstClr val="black"/>
                </a:solidFill>
                <a:latin typeface="Candara"/>
              </a:rPr>
              <a:t>Her </a:t>
            </a:r>
            <a:r>
              <a:rPr lang="tr-TR" dirty="0">
                <a:solidFill>
                  <a:prstClr val="black"/>
                </a:solidFill>
                <a:latin typeface="Candara"/>
              </a:rPr>
              <a:t>ne sebeple olursa olsun dört yaşına gelen bir çocuk, tuvaletin </a:t>
            </a:r>
            <a:r>
              <a:rPr lang="tr-TR" b="1" dirty="0">
                <a:solidFill>
                  <a:srgbClr val="FF0000"/>
                </a:solidFill>
                <a:latin typeface="Candara"/>
              </a:rPr>
              <a:t>"özel" </a:t>
            </a:r>
            <a:r>
              <a:rPr lang="tr-TR" dirty="0">
                <a:solidFill>
                  <a:prstClr val="black"/>
                </a:solidFill>
                <a:latin typeface="Candara"/>
              </a:rPr>
              <a:t>bir mekan olduğunu öğrenmeli, tuvalet ihtiyacını gideren birisinin başkaları tarafından görülmesinin uygun olmayacağını bilmelidir. </a:t>
            </a:r>
          </a:p>
        </p:txBody>
      </p:sp>
    </p:spTree>
    <p:extLst>
      <p:ext uri="{BB962C8B-B14F-4D97-AF65-F5344CB8AC3E}">
        <p14:creationId xmlns:p14="http://schemas.microsoft.com/office/powerpoint/2010/main" val="6725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966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BANYODA ÇIPLAK OLUNMAMALI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567128" cy="3508375"/>
          </a:xfrm>
        </p:spPr>
      </p:pic>
      <p:sp>
        <p:nvSpPr>
          <p:cNvPr id="5" name="Metin kutusu 4"/>
          <p:cNvSpPr txBox="1"/>
          <p:nvPr/>
        </p:nvSpPr>
        <p:spPr>
          <a:xfrm>
            <a:off x="899592" y="1844824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 yaşına kadar ahlaki gelişim süreci başlamamış çocuk için anne-baba ile birlikte banyo yapmakta bir sakınca görülmeyebilir. Ancak çocuğun temel davranış refleksi kazanması ve bedenini refleksle koruyabilmesi için 4 yaşından sonra ebeveyn tamamen çıplak halde banyoda bulunmamalı ve birlikte yıkanmamalıdır. Ve 4 yaşından itibaren çocuğun iç çamaşırlarıyla birlikte banyo yapması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2922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100" dirty="0" smtClean="0"/>
              <a:t>SOYUNURKEN VE GİYİNİRKEN YALNIZ OLMALIYIM</a:t>
            </a:r>
            <a:r>
              <a:rPr lang="tr-TR" dirty="0" smtClean="0"/>
              <a:t>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3" y="2492896"/>
            <a:ext cx="3672524" cy="36004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tr-TR" dirty="0">
                <a:solidFill>
                  <a:prstClr val="black"/>
                </a:solidFill>
              </a:rPr>
              <a:t>Çocuğun dört yaşından itibaren </a:t>
            </a:r>
            <a:r>
              <a:rPr lang="tr-TR" dirty="0" err="1">
                <a:solidFill>
                  <a:prstClr val="black"/>
                </a:solidFill>
              </a:rPr>
              <a:t>genital</a:t>
            </a:r>
            <a:r>
              <a:rPr lang="tr-TR" dirty="0">
                <a:solidFill>
                  <a:prstClr val="black"/>
                </a:solidFill>
              </a:rPr>
              <a:t> bölgelerinin başkaları tarafından görülmesinden adım adım uzaklaşması gerekir. 	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tr-TR" dirty="0">
                <a:solidFill>
                  <a:prstClr val="black"/>
                </a:solidFill>
              </a:rPr>
              <a:t>      	</a:t>
            </a:r>
            <a:endParaRPr lang="tr-TR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tr-TR" dirty="0" smtClean="0">
                <a:solidFill>
                  <a:prstClr val="black"/>
                </a:solidFill>
              </a:rPr>
              <a:t>Çocuklar </a:t>
            </a:r>
            <a:r>
              <a:rPr lang="tr-TR" dirty="0">
                <a:solidFill>
                  <a:prstClr val="black"/>
                </a:solidFill>
              </a:rPr>
              <a:t>mümkünse elbiselerini kimsenin görmediği bir ortamda kendileri değiştirmelidir. Eğer çocuk kendisi elbiselerini değiştiremiyorsa, anne ile ayrı bir odaya gidilerek elbiseler değiştirilmelidir.</a:t>
            </a:r>
          </a:p>
          <a:p>
            <a:endParaRPr lang="tr-TR" dirty="0"/>
          </a:p>
        </p:txBody>
      </p:sp>
      <p:pic>
        <p:nvPicPr>
          <p:cNvPr id="4" name="Picture 2" descr="H:\mahremiyet eğitimi\ÇOCUKLARDA-MAHREMİYET-REFLEKSİNİ-KAZANDIRACAK-11-YÖNTEM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45" y="2276872"/>
            <a:ext cx="31683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İZİN VERİRSEM KABUL EDİLİRSİN!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2348880"/>
            <a:ext cx="6777317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Clr>
                <a:srgbClr val="31B6FD"/>
              </a:buClr>
              <a:buSzPct val="100000"/>
              <a:buNone/>
            </a:pPr>
            <a:r>
              <a:rPr lang="tr-TR" dirty="0">
                <a:solidFill>
                  <a:prstClr val="black"/>
                </a:solidFill>
                <a:latin typeface="Candara"/>
              </a:rPr>
              <a:t>	</a:t>
            </a:r>
            <a:r>
              <a:rPr lang="tr-TR" dirty="0">
                <a:solidFill>
                  <a:prstClr val="black"/>
                </a:solidFill>
              </a:rPr>
              <a:t>Çocuk dört yaşına girdiğinden itibaren "izin verirsem kabul edilirsin" ilkesi hayata geçirilmelidir. </a:t>
            </a:r>
          </a:p>
          <a:p>
            <a:pPr marL="68580" indent="0">
              <a:buClr>
                <a:srgbClr val="31B6FD"/>
              </a:buClr>
              <a:buSzPct val="100000"/>
              <a:buNone/>
            </a:pPr>
            <a:r>
              <a:rPr lang="tr-TR" dirty="0">
                <a:solidFill>
                  <a:prstClr val="black"/>
                </a:solidFill>
              </a:rPr>
              <a:t>	Anne-baba, çocuğun odasına girerken izin istemeli, her şeye rağmen onun çıplak vücudu ile karşılaşıldığında özür dilenip kapı kapatılmalıdır. </a:t>
            </a:r>
          </a:p>
          <a:p>
            <a:pPr marL="68580" indent="0">
              <a:buClr>
                <a:srgbClr val="31B6FD"/>
              </a:buClr>
              <a:buSzPct val="100000"/>
              <a:buNone/>
            </a:pPr>
            <a:r>
              <a:rPr lang="tr-TR" dirty="0">
                <a:solidFill>
                  <a:prstClr val="black"/>
                </a:solidFill>
              </a:rPr>
              <a:t>	Bu davranış kalıbı hem çocuğun kişiliğine saygıyı, hem de çocuğun rahatsız olduğu bir durumda itiraz edebilme becerisi kazandırılması açısından önemlidir.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56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GÖRDÜĞÜM HER ŞEYİ ÖĞRENEBİLİRİM!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471" y="2420888"/>
            <a:ext cx="3744532" cy="3508977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Televizyonda izlediği programlar ve internette girdiği siteler kontrol edilmeli yaşına uygun tercihler yapması sağlanmalıdır. </a:t>
            </a:r>
            <a:endParaRPr lang="tr-T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Süreler kontrol edilmeli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 Filtre seçme hakkı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Kendi kendini kontrol etme bilinci kazanmasına gayret etmeliyiz.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Bilgisayarı ortak kullanım alanlarına koymak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 descr="H:\mahremiyet eğitimi\list-cizgi-filmlerin-cocuklara-olumlu-etki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2204864"/>
            <a:ext cx="37444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5612" y="1484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Benim odam benim yatağım!</a:t>
            </a:r>
            <a:r>
              <a:rPr lang="tr-TR" altLang="tr-TR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tr-TR" altLang="tr-TR" dirty="0">
                <a:solidFill>
                  <a:schemeClr val="tx1"/>
                </a:solidFill>
                <a:latin typeface="Constantia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>
              <a:buClr>
                <a:srgbClr val="EA157A"/>
              </a:buClr>
              <a:buNone/>
            </a:pPr>
            <a:endParaRPr lang="tr-TR" altLang="tr-TR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buClr>
                <a:srgbClr val="EA157A"/>
              </a:buClr>
              <a:buNone/>
            </a:pPr>
            <a:r>
              <a:rPr lang="tr-TR" altLang="tr-TR" dirty="0">
                <a:solidFill>
                  <a:schemeClr val="tx1"/>
                </a:solidFill>
                <a:latin typeface="Constantia" pitchFamily="18" charset="0"/>
              </a:rPr>
              <a:t>Çocuk 1 yaşına geldiği zaman </a:t>
            </a:r>
          </a:p>
          <a:p>
            <a:pPr>
              <a:buClr>
                <a:srgbClr val="EA157A"/>
              </a:buClr>
              <a:buNone/>
            </a:pPr>
            <a:r>
              <a:rPr lang="tr-TR" altLang="tr-TR" dirty="0">
                <a:solidFill>
                  <a:schemeClr val="tx1"/>
                </a:solidFill>
                <a:latin typeface="Constantia" pitchFamily="18" charset="0"/>
              </a:rPr>
              <a:t>anne-babasıyla </a:t>
            </a:r>
          </a:p>
          <a:p>
            <a:pPr>
              <a:buClr>
                <a:srgbClr val="EA157A"/>
              </a:buClr>
              <a:buNone/>
            </a:pPr>
            <a:r>
              <a:rPr lang="tr-TR" altLang="tr-TR" dirty="0">
                <a:solidFill>
                  <a:schemeClr val="tx1"/>
                </a:solidFill>
                <a:latin typeface="Constantia" pitchFamily="18" charset="0"/>
              </a:rPr>
              <a:t>aynı odada </a:t>
            </a:r>
          </a:p>
          <a:p>
            <a:pPr>
              <a:buClr>
                <a:srgbClr val="EA157A"/>
              </a:buClr>
              <a:buNone/>
            </a:pPr>
            <a:r>
              <a:rPr lang="tr-TR" altLang="tr-TR" dirty="0">
                <a:solidFill>
                  <a:srgbClr val="FF0000"/>
                </a:solidFill>
                <a:latin typeface="Constantia" pitchFamily="18" charset="0"/>
              </a:rPr>
              <a:t>uyumamalıdır.</a:t>
            </a:r>
          </a:p>
          <a:p>
            <a:endParaRPr lang="tr-TR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492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9628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ODALARIMIZI AYIRMALISIN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18254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/>
              <a:t>Kız ve erkek kardeşlerin ilkokul dönemiyle birlikte odaları ayrılmalıdır.</a:t>
            </a:r>
          </a:p>
          <a:p>
            <a:pPr algn="ctr"/>
            <a:r>
              <a:rPr lang="tr-TR" dirty="0"/>
              <a:t>Çünkü beraber bulundukları odada, giyinip soyunurken, yatarken, temizlenirken birbirlerinin özel alanını ihlal edebilirler.</a:t>
            </a:r>
          </a:p>
          <a:p>
            <a:endParaRPr lang="tr-TR" dirty="0"/>
          </a:p>
        </p:txBody>
      </p:sp>
      <p:pic>
        <p:nvPicPr>
          <p:cNvPr id="4" name="Picture 2" descr="H:\mahremiyet eğitimi\depositphotos_10295375-Brother-and-sister-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59046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BAK, NASIL OLMUŞUM?</a:t>
            </a:r>
            <a:endParaRPr lang="tr-TR" sz="2800" dirty="0"/>
          </a:p>
        </p:txBody>
      </p:sp>
      <p:pic>
        <p:nvPicPr>
          <p:cNvPr id="4" name="Picture 2" descr="H:\mahremiyet eğitimi\buyumuste-kuculmus-tatli-cocuklarin-komik-hallerinin-fotograf-lari-pozver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339258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076056" y="2780928"/>
            <a:ext cx="2843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Elbise alırken çocuk ruhuna uygun, abartısız seçimler yapılmalıdır.</a:t>
            </a:r>
          </a:p>
          <a:p>
            <a:r>
              <a:rPr lang="tr-TR" dirty="0"/>
              <a:t>Küçük kadın, küçük adam imajı oluşturmayan elbiseler tercih edilmelidir.</a:t>
            </a:r>
          </a:p>
        </p:txBody>
      </p:sp>
    </p:spTree>
    <p:extLst>
      <p:ext uri="{BB962C8B-B14F-4D97-AF65-F5344CB8AC3E}">
        <p14:creationId xmlns:p14="http://schemas.microsoft.com/office/powerpoint/2010/main" val="19412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ÇOCUKLARDA MEHREMİYET BİLİNCİ OLUŞTURMA YÖNTEMLERİ</a:t>
            </a:r>
            <a:endParaRPr lang="tr-TR" sz="3200" dirty="0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552728" cy="4032447"/>
          </a:xfrm>
        </p:spPr>
      </p:pic>
    </p:spTree>
    <p:extLst>
      <p:ext uri="{BB962C8B-B14F-4D97-AF65-F5344CB8AC3E}">
        <p14:creationId xmlns:p14="http://schemas.microsoft.com/office/powerpoint/2010/main" val="20261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3816424" cy="21511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BASKIYA DİRENME GÜCÜM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9992" y="1268760"/>
            <a:ext cx="3248809" cy="4680520"/>
          </a:xfrm>
        </p:spPr>
        <p:txBody>
          <a:bodyPr>
            <a:normAutofit/>
          </a:bodyPr>
          <a:lstStyle/>
          <a:p>
            <a:r>
              <a:rPr lang="tr-TR" dirty="0"/>
              <a:t>Ebeveynler ve akrabalar çocuklarına olan sevgi gösterileri sırasında çocuklara kendi güçsüzlüklerini hissettirecek kadar büyük ve orantısız güç kullanmaktan kaçınmalıdırlar.</a:t>
            </a:r>
          </a:p>
          <a:p>
            <a:endParaRPr lang="tr-TR" dirty="0"/>
          </a:p>
        </p:txBody>
      </p:sp>
      <p:pic>
        <p:nvPicPr>
          <p:cNvPr id="4" name="Picture 3" descr="H:\mahremiyet eğitimi\depositphotos_6411255-Happy-kid-and-his-father-arm-wrest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240360" cy="33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908720"/>
            <a:ext cx="3744532" cy="506792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Orantısız güç kullanarak çocuğu sevmek çocuğa, kendinden büyük insanlara karşı koyamayacağı ve onlardan kaçamayacağı mesajını çocuğa verir ve çocuk, hafızasına bu şekilde işler.</a:t>
            </a:r>
          </a:p>
          <a:p>
            <a:r>
              <a:rPr lang="tr-TR" dirty="0"/>
              <a:t> </a:t>
            </a:r>
            <a:r>
              <a:rPr lang="tr-TR" dirty="0" smtClean="0"/>
              <a:t>Yapılan araştırmalar da </a:t>
            </a:r>
            <a:r>
              <a:rPr lang="tr-TR" dirty="0" err="1" smtClean="0"/>
              <a:t>suistimal</a:t>
            </a:r>
            <a:r>
              <a:rPr lang="tr-TR" dirty="0" smtClean="0"/>
              <a:t> edilmiş çocukların çoğunun bu kanaat yüzünden çırpınmadığını, bağırmadığını, kaçmaya çalışmadığını göstermiştir.</a:t>
            </a:r>
            <a:endParaRPr lang="tr-TR" dirty="0"/>
          </a:p>
        </p:txBody>
      </p:sp>
      <p:pic>
        <p:nvPicPr>
          <p:cNvPr id="4" name="Picture 2" descr="H:\mahremiyet eğitimi\dev-gibi-sumo-guresc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055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SİZİ İZLİYORUM…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Anne babalar çocuklarının yanında argo ve müstehcen sözlerin kullanılmamasına özen göstermelidir.</a:t>
            </a:r>
          </a:p>
          <a:p>
            <a:r>
              <a:rPr lang="tr-TR" dirty="0"/>
              <a:t>Mahremiyet sınırları korunmalıdır.</a:t>
            </a:r>
          </a:p>
          <a:p>
            <a:r>
              <a:rPr lang="tr-TR" dirty="0"/>
              <a:t>Çocuk ailesini izleyerek hayatı öğrenir ve gördüklerini uygular.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7442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BENİ GÖZLEMLEYİN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500" y="1916832"/>
            <a:ext cx="3600516" cy="350897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Çocuğun duygu ve davranış değişikliklerinin dikkatle izlenmesi, korkularının ve tercihlerinin dikkate alınması gerekir.</a:t>
            </a:r>
          </a:p>
          <a:p>
            <a:r>
              <a:rPr lang="tr-TR" dirty="0"/>
              <a:t>Bir olumsuzluk olduğu durumda çocuk asla suçlanmamalı, gerekli koruma ve tedavi derhal sağlanmalıdır.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33" y="1916832"/>
            <a:ext cx="33843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4151847" cy="424847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CİNSEL İSTİSMAR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</a:rPr>
              <a:t>Çocuğun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</a:rPr>
              <a:t>bir erişkinin cinsel gereksinim ya da isteklerinin doyumu için cinsel nesne olarak kullanılması ya da kullanılmasına göz yumulması  şeklinde tanımlanmaktadır.</a:t>
            </a:r>
            <a:r>
              <a:rPr lang="tr-TR" b="1" dirty="0">
                <a:latin typeface="Calibri" pitchFamily="34" charset="0"/>
              </a:rPr>
              <a:t/>
            </a:r>
            <a:br>
              <a:rPr lang="tr-TR" b="1" dirty="0">
                <a:latin typeface="Calibri" pitchFamily="34" charset="0"/>
              </a:rPr>
            </a:br>
            <a:endParaRPr lang="tr-TR" dirty="0"/>
          </a:p>
        </p:txBody>
      </p:sp>
      <p:pic>
        <p:nvPicPr>
          <p:cNvPr id="4" name="Picture 4" descr="H:\mahremiyet eğitimi\cocuk_bedenime_dokunma_h658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9193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5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683993"/>
            <a:ext cx="7157795" cy="352839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tr-TR" dirty="0" smtClean="0"/>
              <a:t>     Manisa'nın </a:t>
            </a:r>
            <a:r>
              <a:rPr lang="tr-TR" dirty="0"/>
              <a:t>Alaşehir İlçesi'nde evlerinin önünde oynarken ortadan kaybolan 4 yaşındaki Irmak </a:t>
            </a:r>
            <a:r>
              <a:rPr lang="tr-TR" dirty="0" err="1"/>
              <a:t>Kupal'ın</a:t>
            </a:r>
            <a:r>
              <a:rPr lang="tr-TR" dirty="0"/>
              <a:t> bulunabilmesi için bir televizyon kanalındaki programa çıkan babası Bilal </a:t>
            </a:r>
            <a:r>
              <a:rPr lang="tr-TR" dirty="0" err="1"/>
              <a:t>Kupal'ın</a:t>
            </a:r>
            <a:r>
              <a:rPr lang="tr-TR" dirty="0"/>
              <a:t> şüphelendiği; ailenin komşusu Hikmet A., programın sonunda küçük kızı öldürüp, Sarıkız Çayı'nın kenarına attığını itiraf etti. 4 yaşındaki Irmak </a:t>
            </a:r>
            <a:r>
              <a:rPr lang="tr-TR" dirty="0" err="1"/>
              <a:t>Kupal'ı</a:t>
            </a:r>
            <a:r>
              <a:rPr lang="tr-TR" dirty="0"/>
              <a:t> öldürüp gömdüğünü söyleyen H.A.'</a:t>
            </a:r>
            <a:r>
              <a:rPr lang="tr-TR" dirty="0" err="1"/>
              <a:t>nin</a:t>
            </a:r>
            <a:r>
              <a:rPr lang="tr-TR" dirty="0"/>
              <a:t> emniyetteki ifadesinde, "Çocuğu eve getirdim. Tecavüz ettim. Elimle boğdum. Yaşadığını görünce bu kez kemerle boğdum. Daha sonra çuvala koyup, Sarıkız Çayı kenarına gömdüm" dediği öğrenildi.</a:t>
            </a:r>
          </a:p>
          <a:p>
            <a:pPr algn="just">
              <a:lnSpc>
                <a:spcPct val="120000"/>
              </a:lnSpc>
              <a:buNone/>
            </a:pPr>
            <a:r>
              <a:rPr lang="tr-TR" dirty="0"/>
              <a:t>    Öte yandan zanlı H.A.'</a:t>
            </a:r>
            <a:r>
              <a:rPr lang="tr-TR" dirty="0" err="1"/>
              <a:t>nın</a:t>
            </a:r>
            <a:r>
              <a:rPr lang="tr-TR" dirty="0"/>
              <a:t> evinde yapılan aramalarda; ait olduğu anlaşılan saç kılı ve kan izlerinin rastlandığı, örneğin çocuğun annesinin kan örneğiyle örtüştüğü öğrenildi.</a:t>
            </a:r>
          </a:p>
          <a:p>
            <a:endParaRPr lang="tr-TR" dirty="0"/>
          </a:p>
        </p:txBody>
      </p:sp>
      <p:pic>
        <p:nvPicPr>
          <p:cNvPr id="4" name="Picture 2" descr="cinsel istismar MÜGE ANL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049" y="764704"/>
            <a:ext cx="7215238" cy="1919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64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NEDEN ÇOCUKLAR?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/>
              <a:t>Çocuğun merak duygusunun fazla olması</a:t>
            </a:r>
          </a:p>
          <a:p>
            <a:pPr>
              <a:lnSpc>
                <a:spcPct val="80000"/>
              </a:lnSpc>
            </a:pPr>
            <a:r>
              <a:rPr lang="tr-TR" dirty="0"/>
              <a:t>Çocuğun sevgi ve ilgi ihtiyacının fazla olması</a:t>
            </a:r>
          </a:p>
          <a:p>
            <a:pPr>
              <a:lnSpc>
                <a:spcPct val="80000"/>
              </a:lnSpc>
            </a:pPr>
            <a:r>
              <a:rPr lang="tr-TR" dirty="0"/>
              <a:t>Erişkinler tarafından kolay yönlendirilebilmeleri ve savunmasızlıkları</a:t>
            </a:r>
          </a:p>
          <a:p>
            <a:pPr>
              <a:lnSpc>
                <a:spcPct val="80000"/>
              </a:lnSpc>
            </a:pPr>
            <a:r>
              <a:rPr lang="tr-TR" dirty="0"/>
              <a:t>Olayı gizleme eğilimlerinin fazla olması</a:t>
            </a:r>
          </a:p>
          <a:p>
            <a:pPr>
              <a:lnSpc>
                <a:spcPct val="80000"/>
              </a:lnSpc>
            </a:pPr>
            <a:r>
              <a:rPr lang="tr-TR" dirty="0"/>
              <a:t>Olayı anlatmada güçlük çekmeleri</a:t>
            </a:r>
          </a:p>
          <a:p>
            <a:pPr>
              <a:lnSpc>
                <a:spcPct val="80000"/>
              </a:lnSpc>
            </a:pPr>
            <a:r>
              <a:rPr lang="tr-TR" dirty="0"/>
              <a:t>Fiziki acıdan güçsüz olmaları</a:t>
            </a:r>
          </a:p>
          <a:p>
            <a:pPr>
              <a:lnSpc>
                <a:spcPct val="80000"/>
              </a:lnSpc>
            </a:pPr>
            <a:r>
              <a:rPr lang="tr-TR" dirty="0"/>
              <a:t>Çocukların anlattıklarına inanılmaması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54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CİNSEL İSTİSMAR KONUSUNDA YANLIŞLAR VE DOĞRULAR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73365"/>
              </p:ext>
            </p:extLst>
          </p:nvPr>
        </p:nvGraphicFramePr>
        <p:xfrm>
          <a:off x="827584" y="2564904"/>
          <a:ext cx="677703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835696" y="328498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Çocuklar cinsel istismarı hayal güçlerinin genişliği nedeniyle uydururlar...</a:t>
            </a:r>
            <a:r>
              <a:rPr lang="tr-TR" dirty="0">
                <a:solidFill>
                  <a:srgbClr val="FF0000"/>
                </a:solidFill>
              </a:rPr>
              <a:t>YANLIŞ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644008" y="328498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Çocuklar bu konuda ASLA yalan söylemezler! </a:t>
            </a:r>
            <a:r>
              <a:rPr lang="tr-TR" dirty="0" smtClean="0">
                <a:solidFill>
                  <a:srgbClr val="CC3300"/>
                </a:solidFill>
              </a:rPr>
              <a:t>Çocuğunuza </a:t>
            </a:r>
            <a:r>
              <a:rPr lang="tr-TR" dirty="0">
                <a:solidFill>
                  <a:srgbClr val="CC3300"/>
                </a:solidFill>
              </a:rPr>
              <a:t>inanın!</a:t>
            </a:r>
          </a:p>
        </p:txBody>
      </p:sp>
    </p:spTree>
    <p:extLst>
      <p:ext uri="{BB962C8B-B14F-4D97-AF65-F5344CB8AC3E}">
        <p14:creationId xmlns:p14="http://schemas.microsoft.com/office/powerpoint/2010/main" val="1436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927014"/>
              </p:ext>
            </p:extLst>
          </p:nvPr>
        </p:nvGraphicFramePr>
        <p:xfrm>
          <a:off x="1042988" y="1988840"/>
          <a:ext cx="6777037" cy="384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85895" y="304835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Yaşanmış bir-iki ufak olay önemli değildir. Çocuklar olan biteni çabucak unuturlar...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499992" y="304835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kez bile </a:t>
            </a:r>
            <a:r>
              <a:rPr lang="tr-TR" dirty="0" smtClean="0"/>
              <a:t>olsa Cinsel </a:t>
            </a:r>
            <a:r>
              <a:rPr lang="tr-TR" dirty="0"/>
              <a:t>istismar, çocuğun ruhsal ve fiziksel sağlığı açısından ciddi derecede zarar vericidir!</a:t>
            </a:r>
            <a:r>
              <a:rPr lang="tr-TR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3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410294"/>
              </p:ext>
            </p:extLst>
          </p:nvPr>
        </p:nvGraphicFramePr>
        <p:xfrm>
          <a:off x="1042988" y="1916832"/>
          <a:ext cx="6777037" cy="391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79712" y="285293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İstismarcılar genellikle:</a:t>
            </a:r>
          </a:p>
          <a:p>
            <a:pPr algn="ctr"/>
            <a:r>
              <a:rPr lang="tr-TR" dirty="0"/>
              <a:t>Yaşlı ve yabancı erkeklerle,</a:t>
            </a:r>
          </a:p>
          <a:p>
            <a:pPr algn="ctr"/>
            <a:r>
              <a:rPr lang="tr-TR" dirty="0"/>
              <a:t>Sokaktaki hırpani </a:t>
            </a:r>
            <a:r>
              <a:rPr lang="tr-TR" dirty="0" smtClean="0"/>
              <a:t>serseriler </a:t>
            </a:r>
            <a:r>
              <a:rPr lang="tr-TR" i="1" dirty="0" smtClean="0"/>
              <a:t>zannedilir</a:t>
            </a:r>
            <a:r>
              <a:rPr lang="tr-TR" i="1" dirty="0"/>
              <a:t>...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572000" y="2852936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Olguların %80-95’inde fail </a:t>
            </a:r>
          </a:p>
          <a:p>
            <a:r>
              <a:rPr lang="tr-TR" dirty="0"/>
              <a:t>20-40 yaşları arasında </a:t>
            </a:r>
          </a:p>
          <a:p>
            <a:r>
              <a:rPr lang="tr-TR" dirty="0"/>
              <a:t>Kurban tarafından tanınan</a:t>
            </a:r>
          </a:p>
          <a:p>
            <a:r>
              <a:rPr lang="tr-TR" dirty="0"/>
              <a:t>EVLİ ve ÇOCUKLU erkeklerdir!</a:t>
            </a:r>
          </a:p>
        </p:txBody>
      </p:sp>
    </p:spTree>
    <p:extLst>
      <p:ext uri="{BB962C8B-B14F-4D97-AF65-F5344CB8AC3E}">
        <p14:creationId xmlns:p14="http://schemas.microsoft.com/office/powerpoint/2010/main" val="15069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 AN ÇOCUĞUNUZUN YANINDA OLABİLİR MİSİNİZ?</a:t>
            </a:r>
            <a:endParaRPr lang="tr-TR" sz="2800" dirty="0"/>
          </a:p>
        </p:txBody>
      </p:sp>
      <p:pic>
        <p:nvPicPr>
          <p:cNvPr id="4" name="Picture 2" descr="H:\mahremiyet eğitimi\anxi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541439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187624" y="2348880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Çocukta mahremiyet eğitimi, onların mutlu, huzurlu ve karakter sahibi olarak yetişmelerini sağlayan ve onları kötü niyetli insanların istismarından koruyan temel eğitimlerden biridir.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Çocuğun </a:t>
            </a:r>
            <a:r>
              <a:rPr lang="tr-TR" dirty="0" smtClean="0"/>
              <a:t>utanma </a:t>
            </a:r>
            <a:r>
              <a:rPr lang="tr-TR" dirty="0"/>
              <a:t>duygusunu öğrenmesi ve bedeninin dokunulmazlığı şuuruna erişmesi mahremiyet eğitimiyle olur. </a:t>
            </a:r>
          </a:p>
        </p:txBody>
      </p:sp>
    </p:spTree>
    <p:extLst>
      <p:ext uri="{BB962C8B-B14F-4D97-AF65-F5344CB8AC3E}">
        <p14:creationId xmlns:p14="http://schemas.microsoft.com/office/powerpoint/2010/main" val="10068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703806"/>
              </p:ext>
            </p:extLst>
          </p:nvPr>
        </p:nvGraphicFramePr>
        <p:xfrm>
          <a:off x="1042988" y="1988840"/>
          <a:ext cx="6777037" cy="384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763688" y="338660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cs typeface="Times New Roman" pitchFamily="18" charset="0"/>
              </a:rPr>
              <a:t>Sadece       </a:t>
            </a:r>
          </a:p>
          <a:p>
            <a:pPr algn="just"/>
            <a:r>
              <a:rPr lang="tr-TR" dirty="0" smtClean="0">
                <a:cs typeface="Times New Roman" pitchFamily="18" charset="0"/>
              </a:rPr>
              <a:t>kız çocukları cinsel istismara uğrar.</a:t>
            </a:r>
            <a:endParaRPr lang="tr-TR" dirty="0">
              <a:cs typeface="Times New Roman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788024" y="340656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tr-TR" dirty="0">
                <a:cs typeface="Times New Roman" pitchFamily="18" charset="0"/>
              </a:rPr>
              <a:t>Erkek çocuklar da cinsel istismara uğrar.  </a:t>
            </a:r>
            <a:endParaRPr lang="tr-T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40930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94101" y="365458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Tacizci, çocuğu genelde bir kez zarara uğratır.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788024" y="336080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tacizcinin çocuğu zarara uğratma süreci genellikle yıllarca sürer.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494116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NEDEN ÇOCUKLAR İSTİSMAR EDİLDİKLERİNİ KİMSEYE SÖYLEMEZLER?</a:t>
            </a:r>
            <a:endParaRPr lang="tr-TR" sz="2800" dirty="0"/>
          </a:p>
        </p:txBody>
      </p:sp>
      <p:pic>
        <p:nvPicPr>
          <p:cNvPr id="4" name="Picture 2" descr="H:\mahremiyet eğitimi\cocuk-tacizi-500x4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048672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3508977"/>
          </a:xfrm>
        </p:spPr>
        <p:txBody>
          <a:bodyPr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Ona kimsenin inanmayacağından korkarlar.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latin typeface="+mj-lt"/>
              </a:rPr>
              <a:t>Cinsel istismarın kendi hataları olduğundan ve bu yüzden başlarının belaya  girmesinden korkarlar.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latin typeface="+mj-lt"/>
              </a:rPr>
              <a:t>Çocuk</a:t>
            </a:r>
            <a:r>
              <a:rPr lang="tr-TR" dirty="0" smtClean="0">
                <a:solidFill>
                  <a:schemeClr val="tx1"/>
                </a:solidFill>
                <a:latin typeface="+mj-lt"/>
              </a:rPr>
              <a:t>, böyle 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bir şeyi nasıl anlatacağını bilmeyebilir</a:t>
            </a:r>
            <a:r>
              <a:rPr lang="tr-TR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latin typeface="+mj-lt"/>
              </a:rPr>
              <a:t>İstismar eden kişi tarafından tehdit edilmiş; korkutulmuş olabilir.</a:t>
            </a:r>
          </a:p>
          <a:p>
            <a:r>
              <a:rPr lang="tr-TR" dirty="0">
                <a:solidFill>
                  <a:schemeClr val="tx1"/>
                </a:solidFill>
                <a:latin typeface="+mj-lt"/>
              </a:rPr>
              <a:t>Bazı çocuklar bunun yanlış olduğunu bilmeyebilir.</a:t>
            </a:r>
          </a:p>
          <a:p>
            <a:r>
              <a:rPr lang="tr-TR" dirty="0">
                <a:solidFill>
                  <a:schemeClr val="tx1"/>
                </a:solidFill>
                <a:latin typeface="+mj-lt"/>
              </a:rPr>
              <a:t>Daha büyük çocuklar bu konuda konuşmaktan utanç duyabilir. Çocuk konuşmak için uygun zaman, zemin ve kişi olmadığını düşünebilir</a:t>
            </a:r>
            <a:r>
              <a:rPr lang="tr-TR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42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ÇOCUKLAR SONUNDA NASIL SÖYLERLER?</a:t>
            </a:r>
            <a:endParaRPr lang="tr-TR" sz="2800" dirty="0"/>
          </a:p>
        </p:txBody>
      </p:sp>
      <p:pic>
        <p:nvPicPr>
          <p:cNvPr id="4" name="Picture 2" descr="H:\mahremiyet eğitimi\ccfa67b290917fb653081923e68fd5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324100"/>
            <a:ext cx="504056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3068960"/>
            <a:ext cx="6777317" cy="329295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İstismarın derecesi, sıklığı artar  ve çocuğu korkutursa. Cinsel istismardan korunmayla ilgili bilgi alırsa ve kendisine yapılanın doğru olmadığını fark ederse. </a:t>
            </a:r>
          </a:p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Çocuk güvenebileceği ve kendisi ile yakından ilgilenen bir yetişkinle karşılaştığı zaman.</a:t>
            </a:r>
          </a:p>
          <a:p>
            <a:endParaRPr lang="tr-TR" dirty="0"/>
          </a:p>
        </p:txBody>
      </p:sp>
      <p:pic>
        <p:nvPicPr>
          <p:cNvPr id="4" name="Picture 3" descr="H:\mahremiyet eğitimi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879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PEKİ, SONUÇLARI NELER OLUR?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492896"/>
            <a:ext cx="6777317" cy="350897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Giderek artan cinsel davranışlar.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dirty="0"/>
              <a:t>Suçluluk duygusu.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dirty="0"/>
              <a:t>Depresyon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dirty="0" err="1"/>
              <a:t>Anksiyete</a:t>
            </a:r>
            <a:r>
              <a:rPr lang="tr-TR" dirty="0"/>
              <a:t> ,travma sonrası stres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dirty="0"/>
              <a:t>Kendine zarar </a:t>
            </a:r>
            <a:r>
              <a:rPr lang="tr-TR" dirty="0" smtClean="0"/>
              <a:t>verme,</a:t>
            </a:r>
            <a:endParaRPr lang="tr-T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dirty="0"/>
              <a:t>Kişilik bozuklukları</a:t>
            </a:r>
            <a:r>
              <a:rPr lang="tr-TR" dirty="0" smtClean="0"/>
              <a:t>.</a:t>
            </a:r>
            <a:endParaRPr lang="tr-T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Eğitim Öğretiminde başarısızlık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91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ÇOCUKLARA ÖĞRETEBİLECEKLERİNİZ</a:t>
            </a:r>
            <a:endParaRPr lang="tr-TR" sz="2800" dirty="0"/>
          </a:p>
        </p:txBody>
      </p:sp>
      <p:pic>
        <p:nvPicPr>
          <p:cNvPr id="4" name="Picture 3" descr="D:\Belgelerim\Resimlerim\SUNU RESİMLERİ\YAZISIZ RESİMLER\AİLE VE ÇOCUK\AİLE VE ÇOCUK\Kopyası 42-15474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54744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4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64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ÖRNEKLE ANLATIN.</a:t>
            </a:r>
            <a:endParaRPr lang="tr-TR" sz="2800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89040"/>
            <a:ext cx="3600400" cy="2175123"/>
          </a:xfrm>
        </p:spPr>
      </p:pic>
      <p:sp>
        <p:nvSpPr>
          <p:cNvPr id="4" name="Oval 3"/>
          <p:cNvSpPr/>
          <p:nvPr/>
        </p:nvSpPr>
        <p:spPr>
          <a:xfrm>
            <a:off x="1979712" y="1525158"/>
            <a:ext cx="39604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591780" y="1891107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tr-TR" dirty="0">
                <a:cs typeface="Times New Roman" pitchFamily="18" charset="0"/>
              </a:rPr>
              <a:t>Okul çıkışında bir kadın gelse, annen hasta oldu hastanede yatıyor, seni ona götüreceğim dese ne </a:t>
            </a:r>
            <a:r>
              <a:rPr lang="tr-TR" dirty="0" smtClean="0">
                <a:cs typeface="Times New Roman" pitchFamily="18" charset="0"/>
              </a:rPr>
              <a:t>yaparsın?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5591307" y="2492896"/>
            <a:ext cx="2592288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969349" y="2964429"/>
            <a:ext cx="1836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tr-TR" dirty="0">
                <a:cs typeface="Times New Roman" pitchFamily="18" charset="0"/>
              </a:rPr>
              <a:t>Sen parkta oynarken yanına bir adam gelse, köpeğini kaybettiğini, onunla birlikte aramanı istese ne yaparsın?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844824"/>
            <a:ext cx="3528508" cy="3508977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chemeClr val="tx1"/>
                </a:solidFill>
              </a:rPr>
              <a:t>Cinsel yönden kötüye kullanıma yada kendisine zorla dokunmaya kalkışan, bir yere götürmeye çalışan birisi ile karşılaştıklarında "yüksek sesle bağırmaları" öğretilmelidir.</a:t>
            </a:r>
          </a:p>
          <a:p>
            <a:endParaRPr lang="tr-TR" dirty="0"/>
          </a:p>
        </p:txBody>
      </p:sp>
      <p:pic>
        <p:nvPicPr>
          <p:cNvPr id="4" name="Picture 2" descr="D:\Documents\RESIMLERIM\SUNU RESİMLERİ\YAZISIZ RESİMLER\AİLE VE ÇOCUK\ÇOCUK RESİMLERİ\42-15256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675150"/>
            <a:ext cx="3528392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2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MAHREMİYET EĞİTİMİ VERİRKEN;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348880"/>
            <a:ext cx="7200916" cy="4320480"/>
          </a:xfrm>
        </p:spPr>
        <p:txBody>
          <a:bodyPr>
            <a:normAutofit fontScale="550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900" dirty="0">
                <a:solidFill>
                  <a:schemeClr val="bg2">
                    <a:lumMod val="25000"/>
                  </a:schemeClr>
                </a:solidFill>
              </a:rPr>
              <a:t>Mahremiyet eğitimi bebeklik döneminde başlar.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900" dirty="0">
                <a:solidFill>
                  <a:schemeClr val="bg2">
                    <a:lumMod val="25000"/>
                  </a:schemeClr>
                </a:solidFill>
              </a:rPr>
              <a:t>Bebeğe süt verirken ve altı değiştirilirken </a:t>
            </a:r>
            <a:r>
              <a:rPr lang="tr-TR" sz="2900" dirty="0" smtClean="0">
                <a:solidFill>
                  <a:schemeClr val="bg2">
                    <a:lumMod val="25000"/>
                  </a:schemeClr>
                </a:solidFill>
              </a:rPr>
              <a:t>bile mahremiyete </a:t>
            </a:r>
            <a:r>
              <a:rPr lang="tr-TR" sz="2900" dirty="0">
                <a:solidFill>
                  <a:schemeClr val="bg2">
                    <a:lumMod val="25000"/>
                  </a:schemeClr>
                </a:solidFill>
              </a:rPr>
              <a:t>dikkat edilmelidir.</a:t>
            </a:r>
          </a:p>
          <a:p>
            <a:pPr>
              <a:lnSpc>
                <a:spcPct val="120000"/>
              </a:lnSpc>
            </a:pPr>
            <a:r>
              <a:rPr lang="tr-TR" sz="2900" dirty="0" smtClean="0"/>
              <a:t>Daha sonrasında </a:t>
            </a:r>
            <a:r>
              <a:rPr lang="tr-TR" sz="2900" dirty="0"/>
              <a:t>d</a:t>
            </a:r>
            <a:r>
              <a:rPr lang="tr-TR" sz="2900" dirty="0" smtClean="0"/>
              <a:t>oğal olmalı, çocuklarımıza hep sevecen davranmalı , korkutarak veya zorlayarak özgüvenlerini  zedelememeliyiz.</a:t>
            </a:r>
            <a:endParaRPr lang="tr-TR" sz="29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900" u="sng" dirty="0">
                <a:solidFill>
                  <a:srgbClr val="FF0000"/>
                </a:solidFill>
              </a:rPr>
              <a:t>Ayıp, günah, yasak </a:t>
            </a:r>
            <a:r>
              <a:rPr lang="tr-TR" sz="2900" dirty="0"/>
              <a:t>sözcükleri yerine  </a:t>
            </a:r>
            <a:r>
              <a:rPr lang="tr-TR" sz="2900" b="1" dirty="0">
                <a:solidFill>
                  <a:srgbClr val="FF0000"/>
                </a:solidFill>
              </a:rPr>
              <a:t>ÖZEL</a:t>
            </a:r>
            <a:r>
              <a:rPr lang="tr-TR" sz="2900" dirty="0"/>
              <a:t> kelimesini </a:t>
            </a:r>
            <a:r>
              <a:rPr lang="tr-TR" sz="2900" dirty="0" smtClean="0"/>
              <a:t>kullanmalıyız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900" dirty="0" smtClean="0">
                <a:solidFill>
                  <a:schemeClr val="bg2">
                    <a:lumMod val="25000"/>
                  </a:schemeClr>
                </a:solidFill>
              </a:rPr>
              <a:t>Çocukların </a:t>
            </a:r>
            <a:r>
              <a:rPr lang="tr-TR" sz="2900" dirty="0">
                <a:solidFill>
                  <a:schemeClr val="bg2">
                    <a:lumMod val="25000"/>
                  </a:schemeClr>
                </a:solidFill>
              </a:rPr>
              <a:t>haya duygularını geliştirmek ve onları </a:t>
            </a:r>
            <a:r>
              <a:rPr lang="tr-TR" sz="2900" dirty="0">
                <a:solidFill>
                  <a:schemeClr val="tx1"/>
                </a:solidFill>
              </a:rPr>
              <a:t> hasta ruhlu insanlardan </a:t>
            </a:r>
            <a:r>
              <a:rPr lang="tr-TR" sz="2900" dirty="0">
                <a:solidFill>
                  <a:schemeClr val="bg2">
                    <a:lumMod val="25000"/>
                  </a:schemeClr>
                </a:solidFill>
              </a:rPr>
              <a:t>koruyabilmek için nasihat vermek yeterli değildir.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900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900" dirty="0">
                <a:solidFill>
                  <a:schemeClr val="bg2">
                    <a:lumMod val="25000"/>
                  </a:schemeClr>
                </a:solidFill>
              </a:rPr>
              <a:t>Hatta çok defa; "Aman, oğlum/kızım, dışarıdaki kötü adamlara dikkat et, seni alır kaçırır..." türünden korku dolu nasihatler çocuğun ruhunda derin yaralar açılmasına da neden olmaktadır. </a:t>
            </a:r>
          </a:p>
          <a:p>
            <a:endParaRPr lang="tr-TR" dirty="0"/>
          </a:p>
          <a:p>
            <a:pPr marL="6858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13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2808313"/>
          </a:xfrm>
        </p:spPr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Rahatsız olacakları herhangi bir biçimde, kendilerine dokundurtmama hakkına sahip oldukları  öğretilmelidir</a:t>
            </a:r>
            <a:r>
              <a:rPr lang="tr-TR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Vücutlarının özel yerlerine yalnız doktorların  veya ana babalarının dokunabileceği öğretilmelidir.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dirty="0"/>
              <a:t>Kendilerine dokunulması ve öpülmesi durumunda bunun </a:t>
            </a:r>
            <a:r>
              <a:rPr lang="tr-TR" u="sng" dirty="0">
                <a:solidFill>
                  <a:srgbClr val="FF0000"/>
                </a:solidFill>
              </a:rPr>
              <a:t>SIR OLARAK SAKLANMASI </a:t>
            </a:r>
            <a:r>
              <a:rPr lang="tr-TR" dirty="0"/>
              <a:t>gerektiğini söyleyen biri olursa mutlaka size bildirmesi gerektiğini anlatın</a:t>
            </a:r>
            <a:r>
              <a:rPr lang="tr-TR" b="1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655272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932040" y="1556792"/>
            <a:ext cx="3168352" cy="4032448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lnSpc>
                <a:spcPct val="120000"/>
              </a:lnSpc>
            </a:pP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Çocuklara kapı eğitimi verilmelidir. </a:t>
            </a:r>
          </a:p>
          <a:p>
            <a:pPr eaLnBrk="0" hangingPunct="0">
              <a:lnSpc>
                <a:spcPct val="120000"/>
              </a:lnSpc>
            </a:pP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Evde birisi dahi olsa kapıyı yabancı birisine açmaması gerektiği öğretilmelidir</a:t>
            </a:r>
            <a:r>
              <a:rPr lang="tr-TR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tr-TR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tr-TR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tr-TR" dirty="0" smtClean="0">
                <a:solidFill>
                  <a:schemeClr val="tx1"/>
                </a:solidFill>
                <a:cs typeface="Times New Roman" pitchFamily="18" charset="0"/>
              </a:rPr>
              <a:t>Tanıdık </a:t>
            </a:r>
            <a:r>
              <a:rPr lang="tr-TR" dirty="0">
                <a:solidFill>
                  <a:schemeClr val="tx1"/>
                </a:solidFill>
                <a:cs typeface="Times New Roman" pitchFamily="18" charset="0"/>
              </a:rPr>
              <a:t>dahi olsa eve kimleri alıp almayacağı öğretilmelidir</a:t>
            </a:r>
            <a:r>
              <a:rPr lang="tr-TR" dirty="0" smtClean="0">
                <a:solidFill>
                  <a:schemeClr val="tx1"/>
                </a:solidFill>
                <a:cs typeface="Times New Roman" pitchFamily="18" charset="0"/>
              </a:rPr>
              <a:t>. Teyzen gelirse açabilirsin.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8" y="1340768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1800" dirty="0">
                <a:solidFill>
                  <a:schemeClr val="tx1"/>
                </a:solidFill>
                <a:cs typeface="Times New Roman" pitchFamily="18" charset="0"/>
              </a:rPr>
              <a:t>Çocuklarınıza nereye giderlerse gitsinler gittikleri yeri size söylemeleri konusunda eğitin. </a:t>
            </a:r>
            <a:r>
              <a:rPr lang="tr-TR" sz="1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tr-TR" sz="1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tr-TR" sz="18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tr-TR" sz="18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tr-TR" sz="1800" dirty="0">
                <a:solidFill>
                  <a:schemeClr val="tx1"/>
                </a:solidFill>
                <a:cs typeface="Times New Roman" pitchFamily="18" charset="0"/>
              </a:rPr>
              <a:t>Arkadaşlarını ve onların ailelerini mutlaka tanıyın.</a:t>
            </a:r>
            <a:r>
              <a:rPr lang="tr-TR" sz="1800" dirty="0">
                <a:solidFill>
                  <a:schemeClr val="tx1"/>
                </a:solidFill>
              </a:rPr>
              <a:t/>
            </a:r>
            <a:br>
              <a:rPr lang="tr-TR" sz="1800" dirty="0">
                <a:solidFill>
                  <a:schemeClr val="tx1"/>
                </a:solidFill>
              </a:rPr>
            </a:br>
            <a:endParaRPr lang="tr-TR" sz="1800" dirty="0"/>
          </a:p>
        </p:txBody>
      </p:sp>
      <p:pic>
        <p:nvPicPr>
          <p:cNvPr id="4" name="Picture 2" descr="H:\mahremiyet eğitimi\depositphotos_45457129-Cartoon-frie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82453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87624" y="4219725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tr-TR" dirty="0">
                <a:cs typeface="Times New Roman" pitchFamily="18" charset="0"/>
              </a:rPr>
              <a:t>Herhangi bir yerde kaybolduğunda, yolunu şaşırdığında neler yapması gerektiğini öğretin. </a:t>
            </a:r>
          </a:p>
          <a:p>
            <a:pPr eaLnBrk="0" hangingPunct="0"/>
            <a:endParaRPr lang="tr-TR" dirty="0">
              <a:cs typeface="Times New Roman" pitchFamily="18" charset="0"/>
            </a:endParaRPr>
          </a:p>
          <a:p>
            <a:pPr eaLnBrk="0" hangingPunct="0"/>
            <a:r>
              <a:rPr lang="tr-TR" dirty="0">
                <a:cs typeface="Times New Roman" pitchFamily="18" charset="0"/>
              </a:rPr>
              <a:t>Kimlerden yardım alabileceğini öğretin ve telefon numaralarını ezbere öğretin. </a:t>
            </a:r>
            <a:endParaRPr lang="tr-TR" dirty="0"/>
          </a:p>
        </p:txBody>
      </p:sp>
      <p:pic>
        <p:nvPicPr>
          <p:cNvPr id="6" name="Picture 2" descr="C:\Users\PDR BOLUM BASKANI\Desktop\poli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13533"/>
            <a:ext cx="1866900" cy="216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3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764704"/>
            <a:ext cx="6777317" cy="350897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Çocuklarınıza size güvenmelerini öğretin. Sevgi gösterin.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Sevgi gören çocuklar en güvenli yeri aile olduğunu bilir.</a:t>
            </a:r>
          </a:p>
          <a:p>
            <a:endParaRPr lang="tr-TR" dirty="0"/>
          </a:p>
        </p:txBody>
      </p:sp>
      <p:pic>
        <p:nvPicPr>
          <p:cNvPr id="4" name="Picture 1" descr="D:\Belgelerim\Resimlerim\SUNU RESİMLERİ\YAZISIZ RESİMLER\AİLE VE ÇOCUK\BABA VE ÇOCUK\42-16529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98721"/>
            <a:ext cx="7776864" cy="35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99592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DİNLEDİĞİNİZ İÇİN TEŞEKKÜRLER…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33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Çocuğa mahremiyet eğitimi verme sabır ve sebat isteyen bir iştir.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Bu eğitimi vermenin en kolay yolu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çocuğun gelişim dönemlerini  öğrenmek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 yaşına uygun bir dil kullanarak doğru bilgiler aktarmak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yaşayarak örnek olmak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4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BEDENİM BANA AİTTİR!!!</a:t>
            </a:r>
            <a:endParaRPr lang="tr-TR" sz="2800" dirty="0"/>
          </a:p>
        </p:txBody>
      </p:sp>
      <p:pic>
        <p:nvPicPr>
          <p:cNvPr id="4" name="Picture 2" descr="H:\mahremiyet eğitimi\ÇOCUKLARDA-MAHREMİYET-REFLEKSİNİ-KAZANDIRACAK-11-YÖNTEM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09942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23928" y="1844824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Anne-babalar </a:t>
            </a:r>
            <a:r>
              <a:rPr lang="tr-TR" sz="2000" dirty="0" smtClean="0"/>
              <a:t>çocukları 4 yaşına </a:t>
            </a:r>
            <a:r>
              <a:rPr lang="tr-TR" sz="2000" dirty="0"/>
              <a:t>gelmeye başladığı andan itibaren çocuklarına vücudunun  kendisine ait olduğu bilincini </a:t>
            </a:r>
            <a:r>
              <a:rPr lang="tr-TR" sz="2000" dirty="0" smtClean="0"/>
              <a:t>vermelidir. </a:t>
            </a:r>
          </a:p>
          <a:p>
            <a:endParaRPr lang="tr-TR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Örneğin,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terlemiş bir çocuğun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atleti izin alınmadan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aniden çıkartılmamalı,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altını ıslatmış bir çocuğun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pantolonu kızgınlıkla 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öfkeyle değil,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>izin alınarak çıkartılmalıdır. </a:t>
            </a:r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993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14371" y="1268760"/>
            <a:ext cx="4104456" cy="4851901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Bu bilincin oluşturulmasında en temel faktör  ailelerin çocukların bedenleri ile yapacakları  işlemlerde(banyo, elbise değiştirme vs.)  çocuklarının onayını alma yönünde eğilim göstermeleridir.</a:t>
            </a:r>
          </a:p>
          <a:p>
            <a:endParaRPr lang="tr-TR" dirty="0"/>
          </a:p>
          <a:p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 belki başlangıçta kendisinden neden böyle izin alındığını tam anlayamasa da ilerleyen zaman içinde kendisinden izin alınmadan bedenine yapılacak müdahaleleri hissedecek ve rahatsızlık yaşayacaktır</a:t>
            </a:r>
            <a:r>
              <a:rPr lang="tr-TR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dirty="0"/>
          </a:p>
        </p:txBody>
      </p:sp>
      <p:pic>
        <p:nvPicPr>
          <p:cNvPr id="4" name="Picture 4" descr="H:\mahremiyet eğitimi\b-379560-banyo_yapan_beb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0728"/>
            <a:ext cx="29523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888550" cy="11430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İZİN VERİRSEM DOKUNABİLİRSİN!</a:t>
            </a:r>
            <a:endParaRPr lang="tr-TR" sz="2800" dirty="0"/>
          </a:p>
        </p:txBody>
      </p:sp>
      <p:pic>
        <p:nvPicPr>
          <p:cNvPr id="4" name="Picture 3" descr="H:\mahremiyet eğitimi\Sarisin-ve-Sinirli-Beb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56" y="1196752"/>
            <a:ext cx="3157537" cy="50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11560" y="24208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/>
              <a:t>Bu bilincin oluşturulabilmesi için  anne baba, çocuğunun vücudunu hoyratça kullanarak  sevmekten kaçınmalıdır.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Ebeveynler </a:t>
            </a:r>
            <a:r>
              <a:rPr lang="tr-TR" dirty="0"/>
              <a:t>çocuklarını öperken ‘Seni öpebilir miyim?’ diye izin istemeleri bu bilincin oluşmasında etkilidir.</a:t>
            </a:r>
          </a:p>
          <a:p>
            <a:pPr algn="ctr"/>
            <a:endParaRPr lang="tr-T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Çocuğun </a:t>
            </a:r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güçsüz bedeninin, herkes tarafından izinsiz kullanılmasının çocukların kendi bedenlerini koruma refleksini kıracağı unutulmamalıdır.</a:t>
            </a:r>
          </a:p>
        </p:txBody>
      </p:sp>
    </p:spTree>
    <p:extLst>
      <p:ext uri="{BB962C8B-B14F-4D97-AF65-F5344CB8AC3E}">
        <p14:creationId xmlns:p14="http://schemas.microsoft.com/office/powerpoint/2010/main" val="31701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4104456" cy="3481456"/>
          </a:xfrm>
        </p:spPr>
        <p:txBody>
          <a:bodyPr>
            <a:noAutofit/>
          </a:bodyPr>
          <a:lstStyle/>
          <a:p>
            <a:r>
              <a:rPr lang="tr-TR" sz="2800" dirty="0" smtClean="0"/>
              <a:t>BENDEN VE ANNE-BABAMDAN  BAŞKA KİMSENİN DOKUNAMAYACAĞI BÖLGELERİM VAR!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7984" y="1772816"/>
            <a:ext cx="3528392" cy="369977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Vücudun kişiye özel olan bölgelerinin olduğu, bu bölgelerin gizlenmesi ve anne baba dışında kimsenin dokunmaması gerektiği çocuğa iki yaşından itibaren yavaş yavaş anlatılabilir.</a:t>
            </a:r>
          </a:p>
          <a:p>
            <a:pPr marL="6858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96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</TotalTime>
  <Words>1362</Words>
  <Application>Microsoft Office PowerPoint</Application>
  <PresentationFormat>Ekran Gösterisi (4:3)</PresentationFormat>
  <Paragraphs>167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Austin</vt:lpstr>
      <vt:lpstr>MAHREMİYET EĞİTİMİ</vt:lpstr>
      <vt:lpstr>ÇOCUKLARDA MEHREMİYET BİLİNCİ OLUŞTURMA YÖNTEMLERİ</vt:lpstr>
      <vt:lpstr>HER AN ÇOCUĞUNUZUN YANINDA OLABİLİR MİSİNİZ?</vt:lpstr>
      <vt:lpstr>MAHREMİYET EĞİTİMİ VERİRKEN;</vt:lpstr>
      <vt:lpstr>PowerPoint Sunusu</vt:lpstr>
      <vt:lpstr>BEDENİM BANA AİTTİR!!!</vt:lpstr>
      <vt:lpstr>PowerPoint Sunusu</vt:lpstr>
      <vt:lpstr>İZİN VERİRSEM DOKUNABİLİRSİN!</vt:lpstr>
      <vt:lpstr>BENDEN VE ANNE-BABAMDAN  BAŞKA KİMSENİN DOKUNAMAYACAĞI BÖLGELERİM VAR!</vt:lpstr>
      <vt:lpstr>PowerPoint Sunusu</vt:lpstr>
      <vt:lpstr>VÜCUDUM GÖRÜNMEMELİ!</vt:lpstr>
      <vt:lpstr>TUVALETTE BENDEN BAŞKASI OLMAMALI!</vt:lpstr>
      <vt:lpstr>BANYODA ÇIPLAK OLUNMAMALI</vt:lpstr>
      <vt:lpstr>SOYUNURKEN VE GİYİNİRKEN YALNIZ OLMALIYIM!</vt:lpstr>
      <vt:lpstr>İZİN VERİRSEM KABUL EDİLİRSİN!</vt:lpstr>
      <vt:lpstr>GÖRDÜĞÜM HER ŞEYİ ÖĞRENEBİLİRİM!</vt:lpstr>
      <vt:lpstr>Benim odam benim yatağım! </vt:lpstr>
      <vt:lpstr>ODALARIMIZI AYIRMALISIN</vt:lpstr>
      <vt:lpstr>BAK, NASIL OLMUŞUM?</vt:lpstr>
      <vt:lpstr>FİZİKSEL BASKIYA DİRENME GÜCÜM</vt:lpstr>
      <vt:lpstr>PowerPoint Sunusu</vt:lpstr>
      <vt:lpstr>SİZİ İZLİYORUM…</vt:lpstr>
      <vt:lpstr>BENİ GÖZLEMLEYİN</vt:lpstr>
      <vt:lpstr>CİNSEL İSTİSMAR  Çocuğun bir erişkinin cinsel gereksinim ya da isteklerinin doyumu için cinsel nesne olarak kullanılması ya da kullanılmasına göz yumulması  şeklinde tanımlanmaktadır. </vt:lpstr>
      <vt:lpstr>PowerPoint Sunusu</vt:lpstr>
      <vt:lpstr>NEDEN ÇOCUKLAR?</vt:lpstr>
      <vt:lpstr>CİNSEL İSTİSMAR KONUSUNDA YANLIŞLAR VE DOĞRULAR</vt:lpstr>
      <vt:lpstr>PowerPoint Sunusu</vt:lpstr>
      <vt:lpstr>PowerPoint Sunusu</vt:lpstr>
      <vt:lpstr>PowerPoint Sunusu</vt:lpstr>
      <vt:lpstr>PowerPoint Sunusu</vt:lpstr>
      <vt:lpstr>NEDEN ÇOCUKLAR İSTİSMAR EDİLDİKLERİNİ KİMSEYE SÖYLEMEZLER?</vt:lpstr>
      <vt:lpstr>PowerPoint Sunusu</vt:lpstr>
      <vt:lpstr>ÇOCUKLAR SONUNDA NASIL SÖYLERLER?</vt:lpstr>
      <vt:lpstr>PowerPoint Sunusu</vt:lpstr>
      <vt:lpstr>PEKİ, SONUÇLARI NELER OLUR?</vt:lpstr>
      <vt:lpstr>ÇOCUKLARA ÖĞRETEBİLECEKLERİNİZ</vt:lpstr>
      <vt:lpstr>ÖRNEKLE ANLATIN.</vt:lpstr>
      <vt:lpstr>PowerPoint Sunusu</vt:lpstr>
      <vt:lpstr>PowerPoint Sunusu</vt:lpstr>
      <vt:lpstr>PowerPoint Sunusu</vt:lpstr>
      <vt:lpstr>Çocuklarınıza nereye giderlerse gitsinler gittikleri yeri size söylemeleri konusunda eğitin.   Arkadaşlarını ve onların ailelerini mutlaka tanıyın.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MAHREMİYET EĞİTİMİ</dc:title>
  <dc:creator>Acer 4</dc:creator>
  <cp:lastModifiedBy>Acer 4</cp:lastModifiedBy>
  <cp:revision>52</cp:revision>
  <dcterms:created xsi:type="dcterms:W3CDTF">2019-11-13T06:05:42Z</dcterms:created>
  <dcterms:modified xsi:type="dcterms:W3CDTF">2019-11-14T06:35:49Z</dcterms:modified>
</cp:coreProperties>
</file>